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8" r:id="rId3"/>
    <p:sldId id="338" r:id="rId4"/>
    <p:sldId id="259" r:id="rId5"/>
    <p:sldId id="341" r:id="rId6"/>
    <p:sldId id="340" r:id="rId7"/>
    <p:sldId id="339" r:id="rId8"/>
    <p:sldId id="260" r:id="rId9"/>
    <p:sldId id="261" r:id="rId10"/>
    <p:sldId id="262" r:id="rId11"/>
    <p:sldId id="263" r:id="rId12"/>
    <p:sldId id="264" r:id="rId13"/>
    <p:sldId id="265" r:id="rId14"/>
    <p:sldId id="266" r:id="rId15"/>
    <p:sldId id="344" r:id="rId16"/>
    <p:sldId id="343" r:id="rId17"/>
    <p:sldId id="345" r:id="rId18"/>
    <p:sldId id="267" r:id="rId19"/>
    <p:sldId id="268" r:id="rId20"/>
    <p:sldId id="269" r:id="rId21"/>
    <p:sldId id="270" r:id="rId22"/>
    <p:sldId id="271" r:id="rId23"/>
    <p:sldId id="272" r:id="rId24"/>
    <p:sldId id="273" r:id="rId25"/>
    <p:sldId id="274" r:id="rId26"/>
    <p:sldId id="275" r:id="rId27"/>
    <p:sldId id="276" r:id="rId28"/>
    <p:sldId id="337" r:id="rId29"/>
    <p:sldId id="33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342" r:id="rId45"/>
    <p:sldId id="291" r:id="rId46"/>
    <p:sldId id="292" r:id="rId47"/>
    <p:sldId id="293" r:id="rId48"/>
    <p:sldId id="294" r:id="rId49"/>
    <p:sldId id="295" r:id="rId50"/>
    <p:sldId id="296" r:id="rId51"/>
    <p:sldId id="297" r:id="rId52"/>
    <p:sldId id="298" r:id="rId53"/>
    <p:sldId id="299" r:id="rId54"/>
    <p:sldId id="300" r:id="rId55"/>
    <p:sldId id="332" r:id="rId56"/>
    <p:sldId id="333" r:id="rId57"/>
    <p:sldId id="301" r:id="rId58"/>
    <p:sldId id="302" r:id="rId59"/>
    <p:sldId id="334" r:id="rId60"/>
    <p:sldId id="303" r:id="rId61"/>
    <p:sldId id="335"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6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5" Type="http://schemas.openxmlformats.org/officeDocument/2006/relationships/image" Target="../media/image55.emf"/><Relationship Id="rId4" Type="http://schemas.openxmlformats.org/officeDocument/2006/relationships/image" Target="../media/image5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10" Type="http://schemas.openxmlformats.org/officeDocument/2006/relationships/image" Target="../media/image79.emf"/><Relationship Id="rId4" Type="http://schemas.openxmlformats.org/officeDocument/2006/relationships/image" Target="../media/image73.emf"/><Relationship Id="rId9" Type="http://schemas.openxmlformats.org/officeDocument/2006/relationships/image" Target="../media/image7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wmf"/><Relationship Id="rId7" Type="http://schemas.openxmlformats.org/officeDocument/2006/relationships/image" Target="../media/image88.e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emf"/><Relationship Id="rId5" Type="http://schemas.openxmlformats.org/officeDocument/2006/relationships/image" Target="../media/image86.emf"/><Relationship Id="rId10" Type="http://schemas.openxmlformats.org/officeDocument/2006/relationships/image" Target="../media/image91.emf"/><Relationship Id="rId4" Type="http://schemas.openxmlformats.org/officeDocument/2006/relationships/image" Target="../media/image85.emf"/><Relationship Id="rId9" Type="http://schemas.openxmlformats.org/officeDocument/2006/relationships/image" Target="../media/image9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 Id="rId5" Type="http://schemas.openxmlformats.org/officeDocument/2006/relationships/image" Target="../media/image96.emf"/><Relationship Id="rId4" Type="http://schemas.openxmlformats.org/officeDocument/2006/relationships/image" Target="../media/image95.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100.emf"/><Relationship Id="rId7" Type="http://schemas.openxmlformats.org/officeDocument/2006/relationships/image" Target="../media/image104.emf"/><Relationship Id="rId2" Type="http://schemas.openxmlformats.org/officeDocument/2006/relationships/image" Target="../media/image99.emf"/><Relationship Id="rId1" Type="http://schemas.openxmlformats.org/officeDocument/2006/relationships/image" Target="../media/image98.emf"/><Relationship Id="rId6" Type="http://schemas.openxmlformats.org/officeDocument/2006/relationships/image" Target="../media/image103.emf"/><Relationship Id="rId11" Type="http://schemas.openxmlformats.org/officeDocument/2006/relationships/image" Target="../media/image108.emf"/><Relationship Id="rId5" Type="http://schemas.openxmlformats.org/officeDocument/2006/relationships/image" Target="../media/image102.emf"/><Relationship Id="rId10" Type="http://schemas.openxmlformats.org/officeDocument/2006/relationships/image" Target="../media/image107.emf"/><Relationship Id="rId4" Type="http://schemas.openxmlformats.org/officeDocument/2006/relationships/image" Target="../media/image101.emf"/><Relationship Id="rId9" Type="http://schemas.openxmlformats.org/officeDocument/2006/relationships/image" Target="../media/image10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7C497-9200-496B-A3E7-0C619CC19EA9}" type="datetimeFigureOut">
              <a:rPr lang="zh-CN" altLang="en-US" smtClean="0"/>
              <a:t>2017/6/23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EA1B7-3535-498C-B95F-F6A3BFF3C964}" type="slidenum">
              <a:rPr lang="zh-CN" altLang="en-US" smtClean="0"/>
              <a:t>‹#›</a:t>
            </a:fld>
            <a:endParaRPr lang="zh-CN" altLang="en-US"/>
          </a:p>
        </p:txBody>
      </p:sp>
    </p:spTree>
    <p:extLst>
      <p:ext uri="{BB962C8B-B14F-4D97-AF65-F5344CB8AC3E}">
        <p14:creationId xmlns:p14="http://schemas.microsoft.com/office/powerpoint/2010/main" val="176196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528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798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003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08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413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37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37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37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37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528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4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38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59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Ⅳ</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122666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128418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9254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173148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284757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37416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392004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42401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175856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134399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69D7FB8-27A0-449B-87E1-563F9F6FB074}" type="datetimeFigureOut">
              <a:rPr lang="zh-CN" altLang="en-US" smtClean="0"/>
              <a:t>2017/6/23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331510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D7FB8-27A0-449B-87E1-563F9F6FB074}" type="datetimeFigureOut">
              <a:rPr lang="zh-CN" altLang="en-US" smtClean="0"/>
              <a:t>2017/6/23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0E305-7F7F-46C7-AB1F-D39DB9A1AE04}" type="slidenum">
              <a:rPr lang="zh-CN" altLang="en-US" smtClean="0"/>
              <a:t>‹#›</a:t>
            </a:fld>
            <a:endParaRPr lang="zh-CN" altLang="en-US"/>
          </a:p>
        </p:txBody>
      </p:sp>
    </p:spTree>
    <p:extLst>
      <p:ext uri="{BB962C8B-B14F-4D97-AF65-F5344CB8AC3E}">
        <p14:creationId xmlns:p14="http://schemas.microsoft.com/office/powerpoint/2010/main" val="8506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2.wmf"/><Relationship Id="rId3" Type="http://schemas.openxmlformats.org/officeDocument/2006/relationships/notesSlide" Target="../notesSlides/notesSlide1.xml"/><Relationship Id="rId7" Type="http://schemas.openxmlformats.org/officeDocument/2006/relationships/image" Target="../media/image9.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8.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8.wmf"/><Relationship Id="rId10" Type="http://schemas.openxmlformats.org/officeDocument/2006/relationships/image" Target="../media/image16.png"/><Relationship Id="rId4" Type="http://schemas.openxmlformats.org/officeDocument/2006/relationships/oleObject" Target="../embeddings/oleObject13.bin"/><Relationship Id="rId9"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8" Type="http://schemas.openxmlformats.org/officeDocument/2006/relationships/hyperlink" Target="http://baike.baidu.com/item/%E7%AB%AF%E5%AD%90" TargetMode="External"/><Relationship Id="rId3" Type="http://schemas.openxmlformats.org/officeDocument/2006/relationships/hyperlink" Target="http://baike.baidu.com/item/%E7%94%B5%E5%AE%B9/12031635" TargetMode="External"/><Relationship Id="rId7" Type="http://schemas.openxmlformats.org/officeDocument/2006/relationships/hyperlink" Target="http://baike.baidu.com/item/%E6%B7%B7%E8%81%94" TargetMode="External"/><Relationship Id="rId2" Type="http://schemas.openxmlformats.org/officeDocument/2006/relationships/hyperlink" Target="http://baike.baidu.com/item/%E7%94%B5%E9%98%BB/3315365" TargetMode="External"/><Relationship Id="rId1" Type="http://schemas.openxmlformats.org/officeDocument/2006/relationships/slideLayout" Target="../slideLayouts/slideLayout2.xml"/><Relationship Id="rId6" Type="http://schemas.openxmlformats.org/officeDocument/2006/relationships/hyperlink" Target="http://baike.baidu.com/item/%E5%B9%B6%E8%81%94" TargetMode="External"/><Relationship Id="rId5" Type="http://schemas.openxmlformats.org/officeDocument/2006/relationships/hyperlink" Target="http://baike.baidu.com/item/%E4%B8%B2%E8%81%94/10951120" TargetMode="External"/><Relationship Id="rId4" Type="http://schemas.openxmlformats.org/officeDocument/2006/relationships/hyperlink" Target="http://baike.baidu.com/item/%E7%94%B5%E6%84%9F/1338837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2" Type="http://schemas.openxmlformats.org/officeDocument/2006/relationships/hyperlink" Target="https://www.baidu.com/s?wd=%E7%9B%B4%E6%B5%81%E7%94%B5%E8%B7%AF&amp;tn=44039180_cpr&amp;fenlei=mv6quAkxTZn0IZRqIHckPjm4nH00T1Y3Pj6znjc3rHTknWDLrjm40ZwV5Hcvrjm3rH6sPfKWUMw85HfYnjn4nH6sgvPsT6KdThsqpZwYTjCEQLGCpyw9Uz4Bmy-bIi4WUvYETgN-TLwGUv3EPHRYrjR3PH6k"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3.wmf"/><Relationship Id="rId5" Type="http://schemas.openxmlformats.org/officeDocument/2006/relationships/oleObject" Target="../embeddings/oleObject25.bin"/><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0.wmf"/></Relationships>
</file>

<file path=ppt/slides/_rels/slide51.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oleObject" Target="../embeddings/oleObject38.bin"/><Relationship Id="rId18" Type="http://schemas.openxmlformats.org/officeDocument/2006/relationships/image" Target="../media/image48.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5.emf"/><Relationship Id="rId17" Type="http://schemas.openxmlformats.org/officeDocument/2006/relationships/oleObject" Target="../embeddings/oleObject40.bin"/><Relationship Id="rId2" Type="http://schemas.openxmlformats.org/officeDocument/2006/relationships/slideLayout" Target="../slideLayouts/slideLayout1.xml"/><Relationship Id="rId16" Type="http://schemas.openxmlformats.org/officeDocument/2006/relationships/image" Target="../media/image47.emf"/><Relationship Id="rId1" Type="http://schemas.openxmlformats.org/officeDocument/2006/relationships/vmlDrawing" Target="../drawings/vmlDrawing21.vml"/><Relationship Id="rId6" Type="http://schemas.openxmlformats.org/officeDocument/2006/relationships/image" Target="../media/image42.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44.emf"/><Relationship Id="rId19" Type="http://schemas.openxmlformats.org/officeDocument/2006/relationships/image" Target="../media/image49.png"/><Relationship Id="rId4" Type="http://schemas.openxmlformats.org/officeDocument/2006/relationships/image" Target="../media/image41.emf"/><Relationship Id="rId9" Type="http://schemas.openxmlformats.org/officeDocument/2006/relationships/oleObject" Target="../embeddings/oleObject36.bin"/><Relationship Id="rId14" Type="http://schemas.openxmlformats.org/officeDocument/2006/relationships/image" Target="../media/image4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5.e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52.e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4.emf"/><Relationship Id="rId4" Type="http://schemas.openxmlformats.org/officeDocument/2006/relationships/image" Target="../media/image51.emf"/><Relationship Id="rId9" Type="http://schemas.openxmlformats.org/officeDocument/2006/relationships/oleObject" Target="../embeddings/oleObject44.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57.emf"/><Relationship Id="rId5" Type="http://schemas.openxmlformats.org/officeDocument/2006/relationships/oleObject" Target="../embeddings/oleObject47.bin"/><Relationship Id="rId4" Type="http://schemas.openxmlformats.org/officeDocument/2006/relationships/image" Target="../media/image56.emf"/></Relationships>
</file>

<file path=ppt/slides/_rels/slide5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59.emf"/><Relationship Id="rId5" Type="http://schemas.openxmlformats.org/officeDocument/2006/relationships/oleObject" Target="../embeddings/oleObject49.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1.bin"/></Relationships>
</file>

<file path=ppt/slides/_rels/slide57.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57.bin"/><Relationship Id="rId18" Type="http://schemas.openxmlformats.org/officeDocument/2006/relationships/image" Target="../media/image69.e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66.emf"/><Relationship Id="rId17" Type="http://schemas.openxmlformats.org/officeDocument/2006/relationships/oleObject" Target="../embeddings/oleObject59.bin"/><Relationship Id="rId2" Type="http://schemas.openxmlformats.org/officeDocument/2006/relationships/slideLayout" Target="../slideLayouts/slideLayout1.xml"/><Relationship Id="rId16" Type="http://schemas.openxmlformats.org/officeDocument/2006/relationships/image" Target="../media/image68.emf"/><Relationship Id="rId1" Type="http://schemas.openxmlformats.org/officeDocument/2006/relationships/vmlDrawing" Target="../drawings/vmlDrawing25.vml"/><Relationship Id="rId6" Type="http://schemas.openxmlformats.org/officeDocument/2006/relationships/image" Target="../media/image63.e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oleObject" Target="../embeddings/oleObject55.bin"/><Relationship Id="rId14" Type="http://schemas.openxmlformats.org/officeDocument/2006/relationships/image" Target="../media/image67.emf"/></Relationships>
</file>

<file path=ppt/slides/_rels/slide58.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65.bin"/><Relationship Id="rId18" Type="http://schemas.openxmlformats.org/officeDocument/2006/relationships/image" Target="../media/image77.emf"/><Relationship Id="rId3" Type="http://schemas.openxmlformats.org/officeDocument/2006/relationships/oleObject" Target="../embeddings/oleObject60.bin"/><Relationship Id="rId21" Type="http://schemas.openxmlformats.org/officeDocument/2006/relationships/oleObject" Target="../embeddings/oleObject69.bin"/><Relationship Id="rId7" Type="http://schemas.openxmlformats.org/officeDocument/2006/relationships/oleObject" Target="../embeddings/oleObject62.bin"/><Relationship Id="rId12" Type="http://schemas.openxmlformats.org/officeDocument/2006/relationships/image" Target="../media/image74.emf"/><Relationship Id="rId17" Type="http://schemas.openxmlformats.org/officeDocument/2006/relationships/oleObject" Target="../embeddings/oleObject67.bin"/><Relationship Id="rId2" Type="http://schemas.openxmlformats.org/officeDocument/2006/relationships/slideLayout" Target="../slideLayouts/slideLayout6.xml"/><Relationship Id="rId16" Type="http://schemas.openxmlformats.org/officeDocument/2006/relationships/image" Target="../media/image76.emf"/><Relationship Id="rId20" Type="http://schemas.openxmlformats.org/officeDocument/2006/relationships/image" Target="../media/image78.emf"/><Relationship Id="rId1" Type="http://schemas.openxmlformats.org/officeDocument/2006/relationships/vmlDrawing" Target="../drawings/vmlDrawing26.vml"/><Relationship Id="rId6" Type="http://schemas.openxmlformats.org/officeDocument/2006/relationships/image" Target="../media/image71.e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73.emf"/><Relationship Id="rId19" Type="http://schemas.openxmlformats.org/officeDocument/2006/relationships/oleObject" Target="../embeddings/oleObject68.bin"/><Relationship Id="rId4" Type="http://schemas.openxmlformats.org/officeDocument/2006/relationships/image" Target="../media/image70.emf"/><Relationship Id="rId9" Type="http://schemas.openxmlformats.org/officeDocument/2006/relationships/oleObject" Target="../embeddings/oleObject63.bin"/><Relationship Id="rId14" Type="http://schemas.openxmlformats.org/officeDocument/2006/relationships/image" Target="../media/image75.emf"/><Relationship Id="rId22" Type="http://schemas.openxmlformats.org/officeDocument/2006/relationships/image" Target="../media/image7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80.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81.emf"/></Relationships>
</file>

<file path=ppt/slides/_rels/slide64.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77.bin"/><Relationship Id="rId18" Type="http://schemas.openxmlformats.org/officeDocument/2006/relationships/image" Target="../media/image89.emf"/><Relationship Id="rId3" Type="http://schemas.openxmlformats.org/officeDocument/2006/relationships/oleObject" Target="../embeddings/oleObject72.bin"/><Relationship Id="rId21" Type="http://schemas.openxmlformats.org/officeDocument/2006/relationships/oleObject" Target="../embeddings/oleObject81.bin"/><Relationship Id="rId7" Type="http://schemas.openxmlformats.org/officeDocument/2006/relationships/oleObject" Target="../embeddings/oleObject74.bin"/><Relationship Id="rId12" Type="http://schemas.openxmlformats.org/officeDocument/2006/relationships/image" Target="../media/image86.emf"/><Relationship Id="rId17" Type="http://schemas.openxmlformats.org/officeDocument/2006/relationships/oleObject" Target="../embeddings/oleObject79.bin"/><Relationship Id="rId2" Type="http://schemas.openxmlformats.org/officeDocument/2006/relationships/slideLayout" Target="../slideLayouts/slideLayout1.xml"/><Relationship Id="rId16" Type="http://schemas.openxmlformats.org/officeDocument/2006/relationships/image" Target="../media/image88.emf"/><Relationship Id="rId20" Type="http://schemas.openxmlformats.org/officeDocument/2006/relationships/image" Target="../media/image90.emf"/><Relationship Id="rId1" Type="http://schemas.openxmlformats.org/officeDocument/2006/relationships/vmlDrawing" Target="../drawings/vmlDrawing29.vml"/><Relationship Id="rId6" Type="http://schemas.openxmlformats.org/officeDocument/2006/relationships/image" Target="../media/image83.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85.emf"/><Relationship Id="rId19" Type="http://schemas.openxmlformats.org/officeDocument/2006/relationships/oleObject" Target="../embeddings/oleObject80.bin"/><Relationship Id="rId4" Type="http://schemas.openxmlformats.org/officeDocument/2006/relationships/image" Target="../media/image82.wmf"/><Relationship Id="rId9" Type="http://schemas.openxmlformats.org/officeDocument/2006/relationships/oleObject" Target="../embeddings/oleObject75.bin"/><Relationship Id="rId14" Type="http://schemas.openxmlformats.org/officeDocument/2006/relationships/image" Target="../media/image87.emf"/><Relationship Id="rId22" Type="http://schemas.openxmlformats.org/officeDocument/2006/relationships/image" Target="../media/image91.e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96.emf"/><Relationship Id="rId3" Type="http://schemas.openxmlformats.org/officeDocument/2006/relationships/image" Target="../media/image97.png"/><Relationship Id="rId7" Type="http://schemas.openxmlformats.org/officeDocument/2006/relationships/image" Target="../media/image93.emf"/><Relationship Id="rId12"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83.bin"/><Relationship Id="rId11" Type="http://schemas.openxmlformats.org/officeDocument/2006/relationships/image" Target="../media/image95.emf"/><Relationship Id="rId5" Type="http://schemas.openxmlformats.org/officeDocument/2006/relationships/image" Target="../media/image92.e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94.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100.emf"/><Relationship Id="rId13" Type="http://schemas.openxmlformats.org/officeDocument/2006/relationships/oleObject" Target="../embeddings/oleObject92.bin"/><Relationship Id="rId18" Type="http://schemas.openxmlformats.org/officeDocument/2006/relationships/image" Target="../media/image105.emf"/><Relationship Id="rId3" Type="http://schemas.openxmlformats.org/officeDocument/2006/relationships/oleObject" Target="../embeddings/oleObject87.bin"/><Relationship Id="rId21" Type="http://schemas.openxmlformats.org/officeDocument/2006/relationships/oleObject" Target="../embeddings/oleObject96.bin"/><Relationship Id="rId7" Type="http://schemas.openxmlformats.org/officeDocument/2006/relationships/oleObject" Target="../embeddings/oleObject89.bin"/><Relationship Id="rId12" Type="http://schemas.openxmlformats.org/officeDocument/2006/relationships/image" Target="../media/image102.emf"/><Relationship Id="rId17" Type="http://schemas.openxmlformats.org/officeDocument/2006/relationships/oleObject" Target="../embeddings/oleObject94.bin"/><Relationship Id="rId2" Type="http://schemas.openxmlformats.org/officeDocument/2006/relationships/slideLayout" Target="../slideLayouts/slideLayout7.xml"/><Relationship Id="rId16" Type="http://schemas.openxmlformats.org/officeDocument/2006/relationships/image" Target="../media/image104.emf"/><Relationship Id="rId20" Type="http://schemas.openxmlformats.org/officeDocument/2006/relationships/image" Target="../media/image106.emf"/><Relationship Id="rId1" Type="http://schemas.openxmlformats.org/officeDocument/2006/relationships/vmlDrawing" Target="../drawings/vmlDrawing31.vml"/><Relationship Id="rId6" Type="http://schemas.openxmlformats.org/officeDocument/2006/relationships/image" Target="../media/image99.emf"/><Relationship Id="rId11" Type="http://schemas.openxmlformats.org/officeDocument/2006/relationships/oleObject" Target="../embeddings/oleObject91.bin"/><Relationship Id="rId24" Type="http://schemas.openxmlformats.org/officeDocument/2006/relationships/image" Target="../media/image108.emf"/><Relationship Id="rId5" Type="http://schemas.openxmlformats.org/officeDocument/2006/relationships/oleObject" Target="../embeddings/oleObject88.bin"/><Relationship Id="rId15" Type="http://schemas.openxmlformats.org/officeDocument/2006/relationships/oleObject" Target="../embeddings/oleObject93.bin"/><Relationship Id="rId23" Type="http://schemas.openxmlformats.org/officeDocument/2006/relationships/oleObject" Target="../embeddings/oleObject97.bin"/><Relationship Id="rId10" Type="http://schemas.openxmlformats.org/officeDocument/2006/relationships/image" Target="../media/image101.emf"/><Relationship Id="rId19" Type="http://schemas.openxmlformats.org/officeDocument/2006/relationships/oleObject" Target="../embeddings/oleObject95.bin"/><Relationship Id="rId4" Type="http://schemas.openxmlformats.org/officeDocument/2006/relationships/image" Target="../media/image98.emf"/><Relationship Id="rId9" Type="http://schemas.openxmlformats.org/officeDocument/2006/relationships/oleObject" Target="../embeddings/oleObject90.bin"/><Relationship Id="rId14" Type="http://schemas.openxmlformats.org/officeDocument/2006/relationships/image" Target="../media/image103.emf"/><Relationship Id="rId22" Type="http://schemas.openxmlformats.org/officeDocument/2006/relationships/image" Target="../media/image107.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jpeg"/></Relationships>
</file>

<file path=ppt/slides/_rels/slide8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812399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p:cNvSpPr>
          <p:nvPr>
            <p:ph type="title"/>
          </p:nvPr>
        </p:nvSpPr>
        <p:spPr>
          <a:xfrm>
            <a:off x="457200" y="274638"/>
            <a:ext cx="1882552" cy="562074"/>
          </a:xfrm>
        </p:spPr>
        <p:txBody>
          <a:bodyPr vert="horz" lIns="91440" tIns="45720" rIns="91440" bIns="45720" rtlCol="0" anchor="ctr">
            <a:normAutofit/>
          </a:bodyPr>
          <a:lstStyle/>
          <a:p>
            <a:r>
              <a:rPr lang="zh-CN" altLang="en-US" sz="2800"/>
              <a:t>习题练习</a:t>
            </a:r>
          </a:p>
        </p:txBody>
      </p:sp>
      <p:sp>
        <p:nvSpPr>
          <p:cNvPr id="793603" name="Rectangle 3"/>
          <p:cNvSpPr>
            <a:spLocks noGrp="1"/>
          </p:cNvSpPr>
          <p:nvPr>
            <p:ph type="body" idx="1"/>
          </p:nvPr>
        </p:nvSpPr>
        <p:spPr>
          <a:xfrm>
            <a:off x="179387" y="980728"/>
            <a:ext cx="8785225" cy="864443"/>
          </a:xfrm>
        </p:spPr>
        <p:txBody>
          <a:bodyPr>
            <a:normAutofit/>
          </a:bodyPr>
          <a:lstStyle/>
          <a:p>
            <a:pPr>
              <a:lnSpc>
                <a:spcPct val="100000"/>
              </a:lnSpc>
              <a:spcBef>
                <a:spcPct val="20000"/>
              </a:spcBef>
            </a:pPr>
            <a:r>
              <a:rPr lang="en-US" altLang="zh-CN" sz="2400" dirty="0" smtClean="0">
                <a:solidFill>
                  <a:schemeClr val="hlink"/>
                </a:solidFill>
                <a:latin typeface="宋体" panose="02010600030101010101" pitchFamily="2" charset="-122"/>
                <a:ea typeface="宋体" panose="02010600030101010101" pitchFamily="2" charset="-122"/>
              </a:rPr>
              <a:t>1  </a:t>
            </a:r>
            <a:r>
              <a:rPr lang="zh-CN" altLang="en-US" sz="2400" dirty="0" smtClean="0">
                <a:solidFill>
                  <a:schemeClr val="hlink"/>
                </a:solidFill>
                <a:latin typeface="宋体" panose="02010600030101010101" pitchFamily="2" charset="-122"/>
                <a:ea typeface="宋体" panose="02010600030101010101" pitchFamily="2" charset="-122"/>
              </a:rPr>
              <a:t>如图所示，当电流通过导线时，导线下面的磁针</a:t>
            </a:r>
            <a:r>
              <a:rPr lang="en-US" altLang="zh-CN" sz="2400" dirty="0" smtClean="0">
                <a:solidFill>
                  <a:schemeClr val="hlink"/>
                </a:solidFill>
                <a:latin typeface="宋体" panose="02010600030101010101" pitchFamily="2" charset="-122"/>
                <a:ea typeface="宋体" panose="02010600030101010101" pitchFamily="2" charset="-122"/>
              </a:rPr>
              <a:t>N</a:t>
            </a:r>
            <a:r>
              <a:rPr lang="zh-CN" altLang="en-US" sz="2400" dirty="0" smtClean="0">
                <a:solidFill>
                  <a:schemeClr val="hlink"/>
                </a:solidFill>
                <a:latin typeface="宋体" panose="02010600030101010101" pitchFamily="2" charset="-122"/>
                <a:ea typeface="宋体" panose="02010600030101010101" pitchFamily="2" charset="-122"/>
              </a:rPr>
              <a:t>极转向读者，试判断导线</a:t>
            </a:r>
            <a:r>
              <a:rPr lang="en-US" altLang="zh-CN" sz="2400" dirty="0" smtClean="0">
                <a:solidFill>
                  <a:schemeClr val="hlink"/>
                </a:solidFill>
                <a:latin typeface="宋体" panose="02010600030101010101" pitchFamily="2" charset="-122"/>
                <a:ea typeface="宋体" panose="02010600030101010101" pitchFamily="2" charset="-122"/>
              </a:rPr>
              <a:t>AB</a:t>
            </a:r>
            <a:r>
              <a:rPr lang="zh-CN" altLang="en-US" sz="2400" dirty="0" smtClean="0">
                <a:solidFill>
                  <a:schemeClr val="hlink"/>
                </a:solidFill>
                <a:latin typeface="宋体" panose="02010600030101010101" pitchFamily="2" charset="-122"/>
                <a:ea typeface="宋体" panose="02010600030101010101" pitchFamily="2" charset="-122"/>
              </a:rPr>
              <a:t>中电流的方向。 </a:t>
            </a:r>
          </a:p>
        </p:txBody>
      </p:sp>
      <p:sp>
        <p:nvSpPr>
          <p:cNvPr id="79360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93604" name="Object 4"/>
          <p:cNvGraphicFramePr>
            <a:graphicFrameLocks noChangeAspect="1"/>
          </p:cNvGraphicFramePr>
          <p:nvPr>
            <p:extLst>
              <p:ext uri="{D42A27DB-BD31-4B8C-83A1-F6EECF244321}">
                <p14:modId xmlns:p14="http://schemas.microsoft.com/office/powerpoint/2010/main" val="2675369728"/>
              </p:ext>
            </p:extLst>
          </p:nvPr>
        </p:nvGraphicFramePr>
        <p:xfrm>
          <a:off x="5530589" y="1766998"/>
          <a:ext cx="2448198" cy="1459346"/>
        </p:xfrm>
        <a:graphic>
          <a:graphicData uri="http://schemas.openxmlformats.org/presentationml/2006/ole">
            <mc:AlternateContent xmlns:mc="http://schemas.openxmlformats.org/markup-compatibility/2006">
              <mc:Choice xmlns:v="urn:schemas-microsoft-com:vml" Requires="v">
                <p:oleObj spid="_x0000_s2098" name="位图图像" r:id="rId3" imgW="2429214" imgH="1448002" progId="PBrush">
                  <p:embed/>
                </p:oleObj>
              </mc:Choice>
              <mc:Fallback>
                <p:oleObj name="位图图像" r:id="rId3" imgW="2429214" imgH="144800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589" y="1766998"/>
                        <a:ext cx="2448198" cy="1459346"/>
                      </a:xfrm>
                      <a:prstGeom prst="rect">
                        <a:avLst/>
                      </a:prstGeom>
                      <a:noFill/>
                      <a:extLst/>
                    </p:spPr>
                  </p:pic>
                </p:oleObj>
              </mc:Fallback>
            </mc:AlternateContent>
          </a:graphicData>
        </a:graphic>
      </p:graphicFrame>
      <p:sp>
        <p:nvSpPr>
          <p:cNvPr id="2" name="矩形 1"/>
          <p:cNvSpPr/>
          <p:nvPr/>
        </p:nvSpPr>
        <p:spPr>
          <a:xfrm>
            <a:off x="467544" y="1988840"/>
            <a:ext cx="4824536" cy="1569660"/>
          </a:xfrm>
          <a:prstGeom prst="rect">
            <a:avLst/>
          </a:prstGeom>
        </p:spPr>
        <p:txBody>
          <a:bodyPr wrap="square">
            <a:spAutoFit/>
          </a:bodyPr>
          <a:lstStyle/>
          <a:p>
            <a:r>
              <a:rPr lang="zh-CN" altLang="en-US" sz="2400" b="1" dirty="0" smtClean="0">
                <a:solidFill>
                  <a:srgbClr val="C00000"/>
                </a:solidFill>
                <a:latin typeface="仿宋" panose="02010609060101010101" pitchFamily="49" charset="-122"/>
                <a:ea typeface="仿宋" panose="02010609060101010101" pitchFamily="49" charset="-122"/>
              </a:rPr>
              <a:t>答：磁针</a:t>
            </a:r>
            <a:r>
              <a:rPr lang="en-US" altLang="zh-CN" sz="2400" b="1" dirty="0" smtClean="0">
                <a:solidFill>
                  <a:srgbClr val="C00000"/>
                </a:solidFill>
                <a:latin typeface="仿宋" panose="02010609060101010101" pitchFamily="49" charset="-122"/>
                <a:ea typeface="仿宋" panose="02010609060101010101" pitchFamily="49" charset="-122"/>
              </a:rPr>
              <a:t>N</a:t>
            </a:r>
            <a:r>
              <a:rPr lang="zh-CN" altLang="en-US" sz="2400" b="1" dirty="0" smtClean="0">
                <a:solidFill>
                  <a:srgbClr val="C00000"/>
                </a:solidFill>
                <a:latin typeface="仿宋" panose="02010609060101010101" pitchFamily="49" charset="-122"/>
                <a:ea typeface="仿宋" panose="02010609060101010101" pitchFamily="49" charset="-122"/>
              </a:rPr>
              <a:t>极转向读者，说明磁力线方向如图所示，用右手定则可以判断，导线</a:t>
            </a:r>
            <a:r>
              <a:rPr lang="en-US" altLang="zh-CN" sz="2400" b="1" dirty="0" smtClean="0">
                <a:solidFill>
                  <a:srgbClr val="C00000"/>
                </a:solidFill>
                <a:latin typeface="仿宋" panose="02010609060101010101" pitchFamily="49" charset="-122"/>
                <a:ea typeface="仿宋" panose="02010609060101010101" pitchFamily="49" charset="-122"/>
              </a:rPr>
              <a:t>AB</a:t>
            </a:r>
            <a:r>
              <a:rPr lang="zh-CN" altLang="en-US" sz="2400" b="1" dirty="0" smtClean="0">
                <a:solidFill>
                  <a:srgbClr val="C00000"/>
                </a:solidFill>
                <a:latin typeface="仿宋" panose="02010609060101010101" pitchFamily="49" charset="-122"/>
                <a:ea typeface="仿宋" panose="02010609060101010101" pitchFamily="49" charset="-122"/>
              </a:rPr>
              <a:t>中的电流是由</a:t>
            </a:r>
            <a:r>
              <a:rPr lang="en-US" altLang="zh-CN" sz="2400" b="1" dirty="0" smtClean="0">
                <a:solidFill>
                  <a:srgbClr val="C00000"/>
                </a:solidFill>
                <a:latin typeface="仿宋" panose="02010609060101010101" pitchFamily="49" charset="-122"/>
                <a:ea typeface="仿宋" panose="02010609060101010101" pitchFamily="49" charset="-122"/>
              </a:rPr>
              <a:t>B</a:t>
            </a:r>
            <a:r>
              <a:rPr lang="zh-CN" altLang="en-US" sz="2400" b="1" dirty="0" smtClean="0">
                <a:solidFill>
                  <a:srgbClr val="C00000"/>
                </a:solidFill>
                <a:latin typeface="仿宋" panose="02010609060101010101" pitchFamily="49" charset="-122"/>
                <a:ea typeface="仿宋" panose="02010609060101010101" pitchFamily="49" charset="-122"/>
              </a:rPr>
              <a:t>流向</a:t>
            </a:r>
            <a:r>
              <a:rPr lang="en-US" altLang="zh-CN" sz="2400" b="1" dirty="0" smtClean="0">
                <a:solidFill>
                  <a:srgbClr val="C00000"/>
                </a:solidFill>
                <a:latin typeface="仿宋" panose="02010609060101010101" pitchFamily="49" charset="-122"/>
                <a:ea typeface="仿宋" panose="02010609060101010101" pitchFamily="49" charset="-122"/>
              </a:rPr>
              <a:t>A</a:t>
            </a:r>
            <a:r>
              <a:rPr lang="zh-CN" altLang="en-US" sz="2400" b="1" dirty="0" smtClean="0">
                <a:solidFill>
                  <a:srgbClr val="C00000"/>
                </a:solidFill>
                <a:latin typeface="仿宋" panose="02010609060101010101" pitchFamily="49" charset="-122"/>
                <a:ea typeface="仿宋" panose="02010609060101010101" pitchFamily="49" charset="-122"/>
              </a:rPr>
              <a:t>的。</a:t>
            </a:r>
            <a:endParaRPr lang="zh-CN" altLang="en-US" sz="2400" b="1" dirty="0">
              <a:solidFill>
                <a:srgbClr val="C00000"/>
              </a:solidFill>
              <a:latin typeface="仿宋" panose="02010609060101010101" pitchFamily="49" charset="-122"/>
              <a:ea typeface="仿宋" panose="02010609060101010101" pitchFamily="49" charset="-122"/>
            </a:endParaRPr>
          </a:p>
        </p:txBody>
      </p:sp>
      <p:pic>
        <p:nvPicPr>
          <p:cNvPr id="207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788" y="3501008"/>
            <a:ext cx="2209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06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7" name="Rectangle 3"/>
          <p:cNvSpPr>
            <a:spLocks noGrp="1"/>
          </p:cNvSpPr>
          <p:nvPr>
            <p:ph type="body" idx="1"/>
          </p:nvPr>
        </p:nvSpPr>
        <p:spPr>
          <a:xfrm>
            <a:off x="179512" y="332656"/>
            <a:ext cx="5544616" cy="4525962"/>
          </a:xfrm>
        </p:spPr>
        <p:txBody>
          <a:bodyPr>
            <a:normAutofit/>
          </a:bodyPr>
          <a:lstStyle/>
          <a:p>
            <a:pPr>
              <a:lnSpc>
                <a:spcPct val="100000"/>
              </a:lnSpc>
              <a:spcBef>
                <a:spcPct val="20000"/>
              </a:spcBef>
              <a:buFont typeface="Arial" pitchFamily="34" charset="0"/>
              <a:buNone/>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如图所示，试确定图中电源的正极和负极。</a:t>
            </a:r>
            <a:endParaRPr lang="en-US" altLang="zh-CN" sz="2400" dirty="0" smtClean="0">
              <a:latin typeface="宋体" panose="02010600030101010101" pitchFamily="2" charset="-122"/>
              <a:ea typeface="宋体" panose="02010600030101010101" pitchFamily="2" charset="-122"/>
            </a:endParaRPr>
          </a:p>
          <a:p>
            <a:pPr>
              <a:lnSpc>
                <a:spcPct val="100000"/>
              </a:lnSpc>
              <a:spcBef>
                <a:spcPct val="20000"/>
              </a:spcBef>
              <a:buFont typeface="Arial" pitchFamily="34" charset="0"/>
              <a:buNone/>
            </a:pPr>
            <a:r>
              <a:rPr lang="zh-CN" altLang="en-US" sz="2400" b="1" dirty="0" smtClean="0">
                <a:solidFill>
                  <a:srgbClr val="C00000"/>
                </a:solidFill>
                <a:latin typeface="宋体" panose="02010600030101010101" pitchFamily="2" charset="-122"/>
                <a:ea typeface="宋体" panose="02010600030101010101" pitchFamily="2" charset="-122"/>
              </a:rPr>
              <a:t>答：电源在铁芯中产生的磁力线为由右指向左，用右手定则可判断电源右正左负。 </a:t>
            </a:r>
            <a:endParaRPr lang="en-US" altLang="zh-CN" sz="2400" b="1" dirty="0" smtClean="0">
              <a:solidFill>
                <a:srgbClr val="C00000"/>
              </a:solidFill>
              <a:latin typeface="宋体" panose="02010600030101010101" pitchFamily="2" charset="-122"/>
              <a:ea typeface="宋体" panose="02010600030101010101" pitchFamily="2" charset="-122"/>
            </a:endParaRPr>
          </a:p>
        </p:txBody>
      </p:sp>
      <p:sp>
        <p:nvSpPr>
          <p:cNvPr id="794632"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94631" name="Object 7"/>
          <p:cNvGraphicFramePr>
            <a:graphicFrameLocks noChangeAspect="1"/>
          </p:cNvGraphicFramePr>
          <p:nvPr>
            <p:extLst>
              <p:ext uri="{D42A27DB-BD31-4B8C-83A1-F6EECF244321}">
                <p14:modId xmlns:p14="http://schemas.microsoft.com/office/powerpoint/2010/main" val="3551496304"/>
              </p:ext>
            </p:extLst>
          </p:nvPr>
        </p:nvGraphicFramePr>
        <p:xfrm>
          <a:off x="5577040" y="260648"/>
          <a:ext cx="3531464" cy="1894355"/>
        </p:xfrm>
        <a:graphic>
          <a:graphicData uri="http://schemas.openxmlformats.org/presentationml/2006/ole">
            <mc:AlternateContent xmlns:mc="http://schemas.openxmlformats.org/markup-compatibility/2006">
              <mc:Choice xmlns:v="urn:schemas-microsoft-com:vml" Requires="v">
                <p:oleObj spid="_x0000_s3120" name="位图图像" r:id="rId3" imgW="2819794" imgH="1514686" progId="Paint.Picture">
                  <p:embed/>
                </p:oleObj>
              </mc:Choice>
              <mc:Fallback>
                <p:oleObj name="位图图像" r:id="rId3" imgW="2819794" imgH="1514686" progId="Paint.Picture">
                  <p:embed/>
                  <p:pic>
                    <p:nvPicPr>
                      <p:cNvPr id="0" name=""/>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5577040" y="260648"/>
                        <a:ext cx="3531464" cy="1894355"/>
                      </a:xfrm>
                      <a:prstGeom prst="rect">
                        <a:avLst/>
                      </a:prstGeom>
                      <a:noFill/>
                      <a:extLst/>
                    </p:spPr>
                  </p:pic>
                </p:oleObj>
              </mc:Fallback>
            </mc:AlternateContent>
          </a:graphicData>
        </a:graphic>
      </p:graphicFrame>
    </p:spTree>
    <p:extLst>
      <p:ext uri="{BB962C8B-B14F-4D97-AF65-F5344CB8AC3E}">
        <p14:creationId xmlns:p14="http://schemas.microsoft.com/office/powerpoint/2010/main" val="398223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p:cNvSpPr>
          <p:nvPr>
            <p:ph type="title"/>
          </p:nvPr>
        </p:nvSpPr>
        <p:spPr>
          <a:xfrm>
            <a:off x="179512" y="188640"/>
            <a:ext cx="1882552" cy="562074"/>
          </a:xfrm>
        </p:spPr>
        <p:txBody>
          <a:bodyPr>
            <a:normAutofit/>
          </a:bodyPr>
          <a:lstStyle/>
          <a:p>
            <a:r>
              <a:rPr lang="zh-CN" altLang="en-US" sz="2800" dirty="0" smtClean="0"/>
              <a:t>习题练习</a:t>
            </a:r>
          </a:p>
        </p:txBody>
      </p:sp>
      <mc:AlternateContent xmlns:mc="http://schemas.openxmlformats.org/markup-compatibility/2006">
        <mc:Choice xmlns:a14="http://schemas.microsoft.com/office/drawing/2010/main" Requires="a14">
          <p:sp>
            <p:nvSpPr>
              <p:cNvPr id="795651" name="Rectangle 3"/>
              <p:cNvSpPr>
                <a:spLocks noGrp="1"/>
              </p:cNvSpPr>
              <p:nvPr>
                <p:ph type="body" idx="1"/>
              </p:nvPr>
            </p:nvSpPr>
            <p:spPr>
              <a:xfrm>
                <a:off x="179512" y="836712"/>
                <a:ext cx="8785225" cy="5256584"/>
              </a:xfrm>
            </p:spPr>
            <p:txBody>
              <a:bodyPr>
                <a:normAutofit/>
              </a:bodyPr>
              <a:lstStyle/>
              <a:p>
                <a:pPr>
                  <a:lnSpc>
                    <a:spcPct val="100000"/>
                  </a:lnSpc>
                  <a:spcBef>
                    <a:spcPct val="20000"/>
                  </a:spcBef>
                  <a:buFont typeface="Arial" pitchFamily="34" charset="0"/>
                  <a:buNone/>
                </a:pPr>
                <a:r>
                  <a:rPr lang="en-US" altLang="zh-CN" sz="2400" dirty="0" smtClean="0">
                    <a:solidFill>
                      <a:schemeClr val="hlink"/>
                    </a:solidFill>
                    <a:latin typeface="+mn-ea"/>
                  </a:rPr>
                  <a:t>3. </a:t>
                </a:r>
                <a:r>
                  <a:rPr lang="zh-CN" altLang="en-US" sz="2400" dirty="0" smtClean="0">
                    <a:solidFill>
                      <a:schemeClr val="hlink"/>
                    </a:solidFill>
                    <a:latin typeface="+mn-ea"/>
                  </a:rPr>
                  <a:t>有一匀强磁场，磁感应强度</a:t>
                </a:r>
                <a:r>
                  <a:rPr lang="en-US" altLang="zh-CN" sz="2400" i="1" dirty="0" smtClean="0">
                    <a:solidFill>
                      <a:schemeClr val="hlink"/>
                    </a:solidFill>
                    <a:latin typeface="+mn-ea"/>
                  </a:rPr>
                  <a:t>B</a:t>
                </a:r>
                <a:r>
                  <a:rPr lang="en-US" altLang="zh-CN" sz="2400" dirty="0" smtClean="0">
                    <a:solidFill>
                      <a:schemeClr val="hlink"/>
                    </a:solidFill>
                    <a:latin typeface="+mn-ea"/>
                  </a:rPr>
                  <a:t>=0.3T</a:t>
                </a:r>
                <a:r>
                  <a:rPr lang="zh-CN" altLang="en-US" sz="2400" dirty="0" smtClean="0">
                    <a:solidFill>
                      <a:schemeClr val="hlink"/>
                    </a:solidFill>
                    <a:latin typeface="+mn-ea"/>
                  </a:rPr>
                  <a:t>，介质为空气，计算该磁场的磁场强度。</a:t>
                </a:r>
                <a:r>
                  <a:rPr lang="zh-CN" altLang="en-US" sz="2400" dirty="0" smtClean="0">
                    <a:latin typeface="+mn-ea"/>
                  </a:rPr>
                  <a:t> </a:t>
                </a:r>
                <a:endParaRPr lang="en-US" altLang="zh-CN" sz="2400" dirty="0" smtClean="0">
                  <a:latin typeface="+mn-ea"/>
                </a:endParaRPr>
              </a:p>
              <a:p>
                <a:pPr>
                  <a:buNone/>
                </a:pPr>
                <a:r>
                  <a:rPr lang="zh-CN" altLang="en-US" sz="2400" dirty="0" smtClean="0">
                    <a:latin typeface="+mn-ea"/>
                  </a:rPr>
                  <a:t>   </a:t>
                </a:r>
                <a:r>
                  <a:rPr lang="zh-CN" altLang="en-US" sz="2400" dirty="0" smtClean="0">
                    <a:solidFill>
                      <a:srgbClr val="C00000"/>
                    </a:solidFill>
                    <a:latin typeface="+mn-ea"/>
                  </a:rPr>
                  <a:t>解：</a:t>
                </a:r>
                <a:r>
                  <a:rPr lang="en-US" altLang="zh-CN" sz="2400" i="1" dirty="0" smtClean="0">
                    <a:solidFill>
                      <a:srgbClr val="C00000"/>
                    </a:solidFill>
                    <a:latin typeface="Times New Roman" panose="02020603050405020304" pitchFamily="18" charset="0"/>
                    <a:cs typeface="Times New Roman" panose="02020603050405020304" pitchFamily="18" charset="0"/>
                  </a:rPr>
                  <a:t>H</a:t>
                </a:r>
                <a:r>
                  <a:rPr lang="en-US" altLang="zh-CN" sz="2400" dirty="0" smtClean="0">
                    <a:solidFill>
                      <a:srgbClr val="C00000"/>
                    </a:solidFill>
                    <a:latin typeface="Times New Roman" panose="02020603050405020304" pitchFamily="18" charset="0"/>
                    <a:cs typeface="Times New Roman" panose="02020603050405020304" pitchFamily="18" charset="0"/>
                  </a:rPr>
                  <a:t>=</a:t>
                </a:r>
                <a:r>
                  <a:rPr lang="en-US" altLang="zh-CN" sz="2400" i="1" dirty="0" smtClean="0">
                    <a:solidFill>
                      <a:srgbClr val="C00000"/>
                    </a:solidFill>
                    <a:latin typeface="Times New Roman" panose="02020603050405020304" pitchFamily="18" charset="0"/>
                    <a:cs typeface="Times New Roman" panose="02020603050405020304" pitchFamily="18" charset="0"/>
                  </a:rPr>
                  <a:t>B</a:t>
                </a:r>
                <a:r>
                  <a:rPr lang="en-US" altLang="zh-CN" sz="2400" dirty="0" smtClean="0">
                    <a:solidFill>
                      <a:srgbClr val="C00000"/>
                    </a:solidFill>
                    <a:latin typeface="Times New Roman" panose="02020603050405020304" pitchFamily="18" charset="0"/>
                    <a:cs typeface="Times New Roman" panose="02020603050405020304" pitchFamily="18" charset="0"/>
                  </a:rPr>
                  <a:t>/</a:t>
                </a:r>
                <a:r>
                  <a:rPr lang="el-GR" altLang="zh-CN" sz="2400" i="1" dirty="0" smtClean="0">
                    <a:solidFill>
                      <a:srgbClr val="C00000"/>
                    </a:solidFill>
                    <a:latin typeface="Times New Roman" panose="02020603050405020304" pitchFamily="18" charset="0"/>
                    <a:cs typeface="Times New Roman" panose="02020603050405020304" pitchFamily="18" charset="0"/>
                  </a:rPr>
                  <a:t>μ</a:t>
                </a:r>
                <a:r>
                  <a:rPr lang="zh-CN" altLang="en-US" sz="2000" baseline="-25000" dirty="0" smtClean="0">
                    <a:solidFill>
                      <a:srgbClr val="C00000"/>
                    </a:solidFill>
                  </a:rPr>
                  <a:t>空 </a:t>
                </a:r>
                <a:r>
                  <a:rPr lang="en-US" altLang="zh-CN" sz="2400" dirty="0" smtClean="0">
                    <a:solidFill>
                      <a:srgbClr val="C00000"/>
                    </a:solidFill>
                    <a:latin typeface="Times New Roman" panose="02020603050405020304" pitchFamily="18" charset="0"/>
                    <a:cs typeface="Times New Roman" panose="02020603050405020304" pitchFamily="18" charset="0"/>
                  </a:rPr>
                  <a:t>=0.3T/[(</a:t>
                </a:r>
                <a:r>
                  <a:rPr lang="el-GR" altLang="zh-CN" sz="2400" dirty="0" smtClean="0">
                    <a:solidFill>
                      <a:srgbClr val="C00000"/>
                    </a:solidFill>
                  </a:rPr>
                  <a:t>4π×10</a:t>
                </a:r>
                <a:r>
                  <a:rPr lang="el-GR" altLang="zh-CN" sz="2400" baseline="30000" dirty="0" smtClean="0">
                    <a:solidFill>
                      <a:srgbClr val="C00000"/>
                    </a:solidFill>
                  </a:rPr>
                  <a:t>-7</a:t>
                </a:r>
                <a:r>
                  <a:rPr lang="en-US" altLang="zh-CN" sz="2400" dirty="0" smtClean="0">
                    <a:solidFill>
                      <a:srgbClr val="C00000"/>
                    </a:solidFill>
                  </a:rPr>
                  <a:t>)</a:t>
                </a:r>
                <a:r>
                  <a:rPr lang="en-US" altLang="zh-CN" sz="2400" dirty="0" err="1" smtClean="0">
                    <a:solidFill>
                      <a:srgbClr val="C00000"/>
                    </a:solidFill>
                  </a:rPr>
                  <a:t>T·m</a:t>
                </a:r>
                <a:r>
                  <a:rPr lang="en-US" altLang="zh-CN" sz="2400" dirty="0" smtClean="0">
                    <a:solidFill>
                      <a:srgbClr val="C00000"/>
                    </a:solidFill>
                  </a:rPr>
                  <a:t>/A]=2.39</a:t>
                </a:r>
                <a:r>
                  <a:rPr lang="el-GR" altLang="zh-CN" sz="2400" dirty="0" smtClean="0">
                    <a:solidFill>
                      <a:srgbClr val="C00000"/>
                    </a:solidFill>
                  </a:rPr>
                  <a:t>×10</a:t>
                </a:r>
                <a:r>
                  <a:rPr lang="en-US" altLang="zh-CN" sz="2400" baseline="30000" dirty="0" smtClean="0">
                    <a:solidFill>
                      <a:srgbClr val="C00000"/>
                    </a:solidFill>
                  </a:rPr>
                  <a:t>5</a:t>
                </a:r>
                <a:r>
                  <a:rPr lang="en-US" altLang="zh-CN" sz="2400" dirty="0" smtClean="0">
                    <a:solidFill>
                      <a:srgbClr val="C00000"/>
                    </a:solidFill>
                  </a:rPr>
                  <a:t>A/m</a:t>
                </a:r>
              </a:p>
              <a:p>
                <a:pPr>
                  <a:buNone/>
                </a:pPr>
                <a:r>
                  <a:rPr lang="en-US" altLang="zh-CN" sz="2400" dirty="0" smtClean="0">
                    <a:solidFill>
                      <a:schemeClr val="hlink"/>
                    </a:solidFill>
                    <a:latin typeface="+mn-ea"/>
                  </a:rPr>
                  <a:t>4.</a:t>
                </a:r>
                <a:r>
                  <a:rPr lang="zh-CN" altLang="en-US" sz="2400" dirty="0" smtClean="0">
                    <a:solidFill>
                      <a:srgbClr val="0070C0"/>
                    </a:solidFill>
                    <a:latin typeface="+mn-ea"/>
                  </a:rPr>
                  <a:t>某一匀强磁场，已知穿过磁极极面的磁通</a:t>
                </a:r>
                <a14:m>
                  <m:oMath xmlns:m="http://schemas.openxmlformats.org/officeDocument/2006/math">
                    <m:r>
                      <a:rPr lang="zh-CN" altLang="en-US" sz="2400" i="1" dirty="0" smtClean="0">
                        <a:solidFill>
                          <a:srgbClr val="0070C0"/>
                        </a:solidFill>
                        <a:latin typeface="Cambria Math"/>
                      </a:rPr>
                      <m:t>∅</m:t>
                    </m:r>
                    <m:r>
                      <a:rPr lang="en-US" altLang="zh-CN" sz="2400" b="0" i="1" dirty="0" smtClean="0">
                        <a:solidFill>
                          <a:srgbClr val="0070C0"/>
                        </a:solidFill>
                        <a:latin typeface="Cambria Math"/>
                      </a:rPr>
                      <m:t>=3.84</m:t>
                    </m:r>
                    <m:r>
                      <a:rPr lang="en-US" altLang="zh-CN" sz="2400" b="0" i="1" dirty="0" smtClean="0">
                        <a:solidFill>
                          <a:srgbClr val="0070C0"/>
                        </a:solidFill>
                        <a:latin typeface="Cambria Math"/>
                        <a:ea typeface="Cambria Math"/>
                      </a:rPr>
                      <m:t>×</m:t>
                    </m:r>
                    <m:sSup>
                      <m:sSupPr>
                        <m:ctrlPr>
                          <a:rPr lang="en-US" altLang="zh-CN" sz="2400" b="0" i="1" dirty="0" smtClean="0">
                            <a:solidFill>
                              <a:srgbClr val="0070C0"/>
                            </a:solidFill>
                            <a:latin typeface="Cambria Math"/>
                            <a:ea typeface="Cambria Math"/>
                          </a:rPr>
                        </m:ctrlPr>
                      </m:sSupPr>
                      <m:e>
                        <m:r>
                          <a:rPr lang="en-US" altLang="zh-CN" sz="2400" b="0" i="1" dirty="0" smtClean="0">
                            <a:solidFill>
                              <a:srgbClr val="0070C0"/>
                            </a:solidFill>
                            <a:latin typeface="Cambria Math"/>
                            <a:ea typeface="Cambria Math"/>
                          </a:rPr>
                          <m:t>10</m:t>
                        </m:r>
                      </m:e>
                      <m:sup>
                        <m:r>
                          <a:rPr lang="en-US" altLang="zh-CN" sz="2400" b="0" i="1" dirty="0" smtClean="0">
                            <a:solidFill>
                              <a:srgbClr val="0070C0"/>
                            </a:solidFill>
                            <a:latin typeface="Cambria Math"/>
                            <a:ea typeface="Cambria Math"/>
                          </a:rPr>
                          <m:t>−5</m:t>
                        </m:r>
                      </m:sup>
                    </m:sSup>
                  </m:oMath>
                </a14:m>
                <a:r>
                  <a:rPr lang="en-US" altLang="zh-CN" sz="2400" dirty="0" smtClean="0">
                    <a:solidFill>
                      <a:srgbClr val="0070C0"/>
                    </a:solidFill>
                    <a:latin typeface="+mn-ea"/>
                  </a:rPr>
                  <a:t>Wb</a:t>
                </a:r>
                <a:r>
                  <a:rPr lang="zh-CN" altLang="en-US" sz="2400" dirty="0" smtClean="0">
                    <a:solidFill>
                      <a:srgbClr val="0070C0"/>
                    </a:solidFill>
                    <a:latin typeface="+mn-ea"/>
                  </a:rPr>
                  <a:t>，磁极的长与宽为</a:t>
                </a:r>
                <a:r>
                  <a:rPr lang="en-US" altLang="zh-CN" sz="2400" dirty="0" smtClean="0">
                    <a:solidFill>
                      <a:srgbClr val="0070C0"/>
                    </a:solidFill>
                    <a:latin typeface="+mn-ea"/>
                  </a:rPr>
                  <a:t>4cm</a:t>
                </a:r>
                <a:r>
                  <a:rPr lang="zh-CN" altLang="en-US" sz="2400" dirty="0" smtClean="0">
                    <a:solidFill>
                      <a:srgbClr val="0070C0"/>
                    </a:solidFill>
                    <a:latin typeface="+mn-ea"/>
                  </a:rPr>
                  <a:t>和</a:t>
                </a:r>
                <a:r>
                  <a:rPr lang="en-US" altLang="zh-CN" sz="2400" dirty="0" smtClean="0">
                    <a:solidFill>
                      <a:srgbClr val="0070C0"/>
                    </a:solidFill>
                    <a:latin typeface="+mn-ea"/>
                  </a:rPr>
                  <a:t>8cm</a:t>
                </a:r>
                <a:r>
                  <a:rPr lang="zh-CN" altLang="en-US" sz="2400" dirty="0" smtClean="0">
                    <a:solidFill>
                      <a:srgbClr val="0070C0"/>
                    </a:solidFill>
                    <a:latin typeface="+mn-ea"/>
                  </a:rPr>
                  <a:t>，求磁极间磁感应强度。</a:t>
                </a:r>
                <a:endParaRPr lang="en-US" altLang="zh-CN" sz="2400" dirty="0" smtClean="0">
                  <a:solidFill>
                    <a:srgbClr val="0070C0"/>
                  </a:solidFill>
                  <a:latin typeface="+mn-ea"/>
                </a:endParaRPr>
              </a:p>
              <a:p>
                <a:pPr>
                  <a:buNone/>
                </a:pPr>
                <a:r>
                  <a:rPr lang="en-US" altLang="zh-CN" sz="2400" dirty="0">
                    <a:solidFill>
                      <a:schemeClr val="tx1"/>
                    </a:solidFill>
                    <a:latin typeface="+mn-ea"/>
                  </a:rPr>
                  <a:t> </a:t>
                </a:r>
                <a:r>
                  <a:rPr lang="en-US" altLang="zh-CN" sz="2400" dirty="0" smtClean="0">
                    <a:solidFill>
                      <a:schemeClr val="tx1"/>
                    </a:solidFill>
                    <a:latin typeface="+mn-ea"/>
                  </a:rPr>
                  <a:t>  </a:t>
                </a:r>
                <a:r>
                  <a:rPr lang="zh-CN" altLang="en-US" sz="2400" dirty="0" smtClean="0">
                    <a:solidFill>
                      <a:srgbClr val="C00000"/>
                    </a:solidFill>
                    <a:latin typeface="+mn-ea"/>
                  </a:rPr>
                  <a:t>解：</a:t>
                </a:r>
                <a:r>
                  <a:rPr lang="en-US" altLang="zh-CN" sz="2400" i="1" dirty="0" smtClean="0">
                    <a:solidFill>
                      <a:srgbClr val="C00000"/>
                    </a:solidFill>
                    <a:latin typeface="+mn-ea"/>
                  </a:rPr>
                  <a:t>B</a:t>
                </a:r>
                <a:r>
                  <a:rPr lang="en-US" altLang="zh-CN" sz="2400" dirty="0">
                    <a:solidFill>
                      <a:srgbClr val="C00000"/>
                    </a:solidFill>
                    <a:latin typeface="+mn-ea"/>
                  </a:rPr>
                  <a:t> </a:t>
                </a:r>
                <a:r>
                  <a:rPr lang="en-US" altLang="zh-CN" sz="2400" dirty="0" smtClean="0">
                    <a:solidFill>
                      <a:srgbClr val="C00000"/>
                    </a:solidFill>
                    <a:latin typeface="+mn-ea"/>
                  </a:rPr>
                  <a:t>= </a:t>
                </a:r>
                <a14:m>
                  <m:oMath xmlns:m="http://schemas.openxmlformats.org/officeDocument/2006/math">
                    <m:r>
                      <a:rPr lang="zh-CN" altLang="en-US" sz="2400" i="1" dirty="0">
                        <a:solidFill>
                          <a:srgbClr val="C00000"/>
                        </a:solidFill>
                        <a:latin typeface="Cambria Math"/>
                      </a:rPr>
                      <m:t>∅</m:t>
                    </m:r>
                  </m:oMath>
                </a14:m>
                <a:r>
                  <a:rPr lang="en-US" altLang="zh-CN" sz="2400" dirty="0" smtClean="0">
                    <a:solidFill>
                      <a:srgbClr val="C00000"/>
                    </a:solidFill>
                    <a:latin typeface="+mn-ea"/>
                  </a:rPr>
                  <a:t>/</a:t>
                </a:r>
                <a:r>
                  <a:rPr lang="en-US" altLang="zh-CN" sz="2400" i="1" dirty="0" smtClean="0">
                    <a:solidFill>
                      <a:srgbClr val="C00000"/>
                    </a:solidFill>
                    <a:latin typeface="+mn-ea"/>
                  </a:rPr>
                  <a:t>S</a:t>
                </a:r>
                <a:r>
                  <a:rPr lang="en-US" altLang="zh-CN" sz="2400" dirty="0" smtClean="0">
                    <a:solidFill>
                      <a:srgbClr val="C00000"/>
                    </a:solidFill>
                    <a:latin typeface="+mn-ea"/>
                  </a:rPr>
                  <a:t> =</a:t>
                </a:r>
                <a:r>
                  <a:rPr lang="en-US" altLang="zh-CN" sz="2400" dirty="0">
                    <a:solidFill>
                      <a:srgbClr val="C00000"/>
                    </a:solidFill>
                  </a:rPr>
                  <a:t> </a:t>
                </a:r>
                <a14:m>
                  <m:oMath xmlns:m="http://schemas.openxmlformats.org/officeDocument/2006/math">
                    <m:r>
                      <a:rPr lang="en-US" altLang="zh-CN" sz="2400" i="1" dirty="0">
                        <a:solidFill>
                          <a:srgbClr val="C00000"/>
                        </a:solidFill>
                        <a:latin typeface="Cambria Math"/>
                      </a:rPr>
                      <m:t>3.84</m:t>
                    </m:r>
                    <m:r>
                      <a:rPr lang="en-US" altLang="zh-CN" sz="2400" i="1" dirty="0">
                        <a:solidFill>
                          <a:srgbClr val="C00000"/>
                        </a:solidFill>
                        <a:latin typeface="Cambria Math"/>
                        <a:ea typeface="Cambria Math"/>
                      </a:rPr>
                      <m:t>×</m:t>
                    </m:r>
                    <m:sSup>
                      <m:sSupPr>
                        <m:ctrlPr>
                          <a:rPr lang="en-US" altLang="zh-CN" sz="2400" i="1" dirty="0">
                            <a:solidFill>
                              <a:srgbClr val="C00000"/>
                            </a:solidFill>
                            <a:latin typeface="Cambria Math"/>
                            <a:ea typeface="Cambria Math"/>
                          </a:rPr>
                        </m:ctrlPr>
                      </m:sSupPr>
                      <m:e>
                        <m:r>
                          <a:rPr lang="en-US" altLang="zh-CN" sz="2400" i="1" dirty="0">
                            <a:solidFill>
                              <a:srgbClr val="C00000"/>
                            </a:solidFill>
                            <a:latin typeface="Cambria Math"/>
                            <a:ea typeface="Cambria Math"/>
                          </a:rPr>
                          <m:t>10</m:t>
                        </m:r>
                      </m:e>
                      <m:sup>
                        <m:r>
                          <a:rPr lang="en-US" altLang="zh-CN" sz="2400" i="1" dirty="0">
                            <a:solidFill>
                              <a:srgbClr val="C00000"/>
                            </a:solidFill>
                            <a:latin typeface="Cambria Math"/>
                            <a:ea typeface="Cambria Math"/>
                          </a:rPr>
                          <m:t>−5</m:t>
                        </m:r>
                      </m:sup>
                    </m:sSup>
                    <m:r>
                      <a:rPr lang="en-US" altLang="zh-CN" sz="2400" b="0" i="1" dirty="0" smtClean="0">
                        <a:solidFill>
                          <a:srgbClr val="C00000"/>
                        </a:solidFill>
                        <a:latin typeface="Cambria Math"/>
                        <a:ea typeface="Cambria Math"/>
                      </a:rPr>
                      <m:t>/(4</m:t>
                    </m:r>
                    <m:r>
                      <a:rPr lang="en-US" altLang="zh-CN" sz="2400" i="1" dirty="0">
                        <a:solidFill>
                          <a:srgbClr val="C00000"/>
                        </a:solidFill>
                        <a:latin typeface="Cambria Math"/>
                        <a:ea typeface="Cambria Math"/>
                      </a:rPr>
                      <m:t>×</m:t>
                    </m:r>
                    <m:r>
                      <a:rPr lang="en-US" altLang="zh-CN" sz="2400" b="0" i="1" dirty="0" smtClean="0">
                        <a:solidFill>
                          <a:srgbClr val="C00000"/>
                        </a:solidFill>
                        <a:latin typeface="Cambria Math"/>
                        <a:ea typeface="Cambria Math"/>
                      </a:rPr>
                      <m:t>8</m:t>
                    </m:r>
                    <m:r>
                      <a:rPr lang="en-US" altLang="zh-CN" sz="2400" i="1" dirty="0">
                        <a:solidFill>
                          <a:srgbClr val="C00000"/>
                        </a:solidFill>
                        <a:latin typeface="Cambria Math"/>
                        <a:ea typeface="Cambria Math"/>
                      </a:rPr>
                      <m:t>×</m:t>
                    </m:r>
                    <m:sSup>
                      <m:sSupPr>
                        <m:ctrlPr>
                          <a:rPr lang="en-US" altLang="zh-CN" sz="2400" i="1" dirty="0" smtClean="0">
                            <a:solidFill>
                              <a:srgbClr val="C00000"/>
                            </a:solidFill>
                            <a:latin typeface="Cambria Math"/>
                            <a:ea typeface="Cambria Math"/>
                          </a:rPr>
                        </m:ctrlPr>
                      </m:sSupPr>
                      <m:e>
                        <m:r>
                          <a:rPr lang="en-US" altLang="zh-CN" sz="2400" i="1" dirty="0">
                            <a:solidFill>
                              <a:srgbClr val="C00000"/>
                            </a:solidFill>
                            <a:latin typeface="Cambria Math"/>
                            <a:ea typeface="Cambria Math"/>
                          </a:rPr>
                          <m:t>10</m:t>
                        </m:r>
                      </m:e>
                      <m:sup>
                        <m:r>
                          <a:rPr lang="en-US" altLang="zh-CN" sz="2400" i="1" dirty="0">
                            <a:solidFill>
                              <a:srgbClr val="C00000"/>
                            </a:solidFill>
                            <a:latin typeface="Cambria Math"/>
                            <a:ea typeface="Cambria Math"/>
                          </a:rPr>
                          <m:t>−</m:t>
                        </m:r>
                        <m:r>
                          <a:rPr lang="en-US" altLang="zh-CN" sz="2400" b="0" i="1" dirty="0" smtClean="0">
                            <a:solidFill>
                              <a:srgbClr val="C00000"/>
                            </a:solidFill>
                            <a:latin typeface="Cambria Math"/>
                            <a:ea typeface="Cambria Math"/>
                          </a:rPr>
                          <m:t>4</m:t>
                        </m:r>
                      </m:sup>
                    </m:sSup>
                    <m:r>
                      <a:rPr lang="zh-CN" altLang="en-US" sz="2400" b="0" i="1" dirty="0" smtClean="0">
                        <a:solidFill>
                          <a:srgbClr val="C00000"/>
                        </a:solidFill>
                        <a:latin typeface="Cambria Math"/>
                        <a:ea typeface="Cambria Math"/>
                      </a:rPr>
                      <m:t>）</m:t>
                    </m:r>
                    <m:r>
                      <a:rPr lang="en-US" altLang="zh-CN" sz="2400" b="0" i="1" dirty="0" smtClean="0">
                        <a:solidFill>
                          <a:srgbClr val="C00000"/>
                        </a:solidFill>
                        <a:latin typeface="Cambria Math"/>
                        <a:ea typeface="Cambria Math"/>
                      </a:rPr>
                      <m:t>=0.0012</m:t>
                    </m:r>
                  </m:oMath>
                </a14:m>
                <a:r>
                  <a:rPr lang="en-US" altLang="zh-CN" sz="2400" dirty="0" smtClean="0">
                    <a:solidFill>
                      <a:srgbClr val="C00000"/>
                    </a:solidFill>
                    <a:latin typeface="+mn-ea"/>
                  </a:rPr>
                  <a:t>(T)</a:t>
                </a:r>
                <a:endParaRPr lang="zh-CN" altLang="en-US" sz="2400" i="1" dirty="0" smtClean="0">
                  <a:solidFill>
                    <a:srgbClr val="C00000"/>
                  </a:solidFill>
                  <a:latin typeface="+mn-ea"/>
                </a:endParaRPr>
              </a:p>
              <a:p>
                <a:pPr>
                  <a:lnSpc>
                    <a:spcPct val="100000"/>
                  </a:lnSpc>
                  <a:spcBef>
                    <a:spcPct val="20000"/>
                  </a:spcBef>
                  <a:buFont typeface="Arial" pitchFamily="34" charset="0"/>
                  <a:buNone/>
                </a:pPr>
                <a:r>
                  <a:rPr lang="en-US" altLang="zh-CN" sz="2400" dirty="0" smtClean="0">
                    <a:solidFill>
                      <a:schemeClr val="hlink"/>
                    </a:solidFill>
                    <a:latin typeface="+mn-ea"/>
                  </a:rPr>
                  <a:t>5.</a:t>
                </a:r>
                <a:r>
                  <a:rPr lang="zh-CN" altLang="en-US" sz="2400" dirty="0" smtClean="0">
                    <a:solidFill>
                      <a:schemeClr val="hlink"/>
                    </a:solidFill>
                    <a:latin typeface="+mn-ea"/>
                  </a:rPr>
                  <a:t>在</a:t>
                </a:r>
                <a:r>
                  <a:rPr lang="en-US" altLang="zh-CN" sz="2400" dirty="0" smtClean="0">
                    <a:solidFill>
                      <a:schemeClr val="hlink"/>
                    </a:solidFill>
                    <a:latin typeface="+mn-ea"/>
                  </a:rPr>
                  <a:t>0.4T</a:t>
                </a:r>
                <a:r>
                  <a:rPr lang="zh-CN" altLang="en-US" sz="2400" dirty="0" smtClean="0">
                    <a:solidFill>
                      <a:schemeClr val="hlink"/>
                    </a:solidFill>
                    <a:latin typeface="+mn-ea"/>
                  </a:rPr>
                  <a:t>的匀强磁场中，长度为</a:t>
                </a:r>
                <a:r>
                  <a:rPr lang="en-US" altLang="zh-CN" sz="2400" dirty="0" smtClean="0">
                    <a:solidFill>
                      <a:schemeClr val="hlink"/>
                    </a:solidFill>
                    <a:latin typeface="+mn-ea"/>
                  </a:rPr>
                  <a:t>25cm</a:t>
                </a:r>
                <a:r>
                  <a:rPr lang="zh-CN" altLang="en-US" sz="2400" dirty="0" smtClean="0">
                    <a:solidFill>
                      <a:schemeClr val="hlink"/>
                    </a:solidFill>
                    <a:latin typeface="+mn-ea"/>
                  </a:rPr>
                  <a:t>的导线以</a:t>
                </a:r>
                <a:r>
                  <a:rPr lang="en-US" altLang="zh-CN" sz="2400" dirty="0" smtClean="0">
                    <a:solidFill>
                      <a:schemeClr val="hlink"/>
                    </a:solidFill>
                    <a:latin typeface="+mn-ea"/>
                  </a:rPr>
                  <a:t>6m/s</a:t>
                </a:r>
                <a:r>
                  <a:rPr lang="zh-CN" altLang="en-US" sz="2400" dirty="0" smtClean="0">
                    <a:solidFill>
                      <a:schemeClr val="hlink"/>
                    </a:solidFill>
                    <a:latin typeface="+mn-ea"/>
                  </a:rPr>
                  <a:t>的速度作切割磁感线运动，运动方向与磁感线成</a:t>
                </a:r>
                <a:r>
                  <a:rPr lang="en-US" altLang="zh-CN" sz="2400" dirty="0" smtClean="0">
                    <a:solidFill>
                      <a:schemeClr val="hlink"/>
                    </a:solidFill>
                    <a:latin typeface="+mn-ea"/>
                  </a:rPr>
                  <a:t>30</a:t>
                </a:r>
                <a:r>
                  <a:rPr lang="en-US" altLang="zh-CN" sz="2400" baseline="30000" dirty="0" smtClean="0">
                    <a:solidFill>
                      <a:schemeClr val="hlink"/>
                    </a:solidFill>
                    <a:latin typeface="+mn-ea"/>
                  </a:rPr>
                  <a:t>o</a:t>
                </a:r>
                <a:r>
                  <a:rPr lang="zh-CN" altLang="en-US" sz="2400" dirty="0" smtClean="0">
                    <a:solidFill>
                      <a:schemeClr val="hlink"/>
                    </a:solidFill>
                    <a:latin typeface="+mn-ea"/>
                  </a:rPr>
                  <a:t>，并与导线本身垂直，求导线中感应电动势的大小。</a:t>
                </a:r>
                <a:endParaRPr lang="en-US" altLang="zh-CN" sz="2400" dirty="0" smtClean="0">
                  <a:solidFill>
                    <a:schemeClr val="hlink"/>
                  </a:solidFill>
                  <a:latin typeface="+mn-ea"/>
                </a:endParaRPr>
              </a:p>
              <a:p>
                <a:pPr>
                  <a:buNone/>
                </a:pPr>
                <a:r>
                  <a:rPr lang="zh-CN" altLang="en-US" sz="2400" dirty="0" smtClean="0">
                    <a:solidFill>
                      <a:srgbClr val="FF0000"/>
                    </a:solidFill>
                    <a:latin typeface="+mn-ea"/>
                  </a:rPr>
                  <a:t>  解</a:t>
                </a:r>
                <a:r>
                  <a:rPr lang="zh-CN" altLang="en-US" sz="2400" dirty="0" smtClean="0">
                    <a:solidFill>
                      <a:srgbClr val="FF0000"/>
                    </a:solidFill>
                    <a:latin typeface="+mn-ea"/>
                  </a:rPr>
                  <a:t>：</a:t>
                </a:r>
                <a:r>
                  <a:rPr lang="en-US" altLang="zh-CN" sz="2400" dirty="0" smtClean="0">
                    <a:solidFill>
                      <a:srgbClr val="FF0000"/>
                    </a:solidFill>
                    <a:latin typeface="+mn-ea"/>
                  </a:rPr>
                  <a:t>E=BL</a:t>
                </a:r>
                <a:r>
                  <a:rPr lang="en-US" altLang="zh-CN" sz="2400" i="1" dirty="0" smtClean="0">
                    <a:solidFill>
                      <a:srgbClr val="FF0000"/>
                    </a:solidFill>
                    <a:latin typeface="Times New Roman" panose="02020603050405020304" pitchFamily="18" charset="0"/>
                    <a:cs typeface="Times New Roman" panose="02020603050405020304" pitchFamily="18" charset="0"/>
                  </a:rPr>
                  <a:t>v</a:t>
                </a:r>
                <a:r>
                  <a:rPr lang="en-US" altLang="zh-CN" sz="2400" dirty="0" smtClean="0">
                    <a:solidFill>
                      <a:srgbClr val="FF0000"/>
                    </a:solidFill>
                    <a:latin typeface="Times New Roman" panose="02020603050405020304" pitchFamily="18" charset="0"/>
                    <a:cs typeface="Times New Roman" panose="02020603050405020304" pitchFamily="18" charset="0"/>
                  </a:rPr>
                  <a:t>cos30</a:t>
                </a:r>
                <a:r>
                  <a:rPr lang="zh-CN" altLang="en-US" sz="2400" baseline="30000" dirty="0" smtClean="0">
                    <a:solidFill>
                      <a:srgbClr val="FF0000"/>
                    </a:solidFill>
                    <a:latin typeface="Times New Roman" panose="02020603050405020304" pitchFamily="18" charset="0"/>
                    <a:cs typeface="Times New Roman" panose="02020603050405020304" pitchFamily="18" charset="0"/>
                  </a:rPr>
                  <a:t>。</a:t>
                </a:r>
                <a:r>
                  <a:rPr lang="en-US" altLang="zh-CN" sz="2400" dirty="0" smtClean="0">
                    <a:solidFill>
                      <a:srgbClr val="FF0000"/>
                    </a:solidFill>
                    <a:latin typeface="Times New Roman" panose="02020603050405020304" pitchFamily="18" charset="0"/>
                    <a:cs typeface="Times New Roman" panose="02020603050405020304" pitchFamily="18" charset="0"/>
                  </a:rPr>
                  <a:t>=0.4*0.25*6*cos30</a:t>
                </a:r>
                <a:r>
                  <a:rPr lang="zh-CN" altLang="en-US" sz="2400" baseline="30000" dirty="0" smtClean="0">
                    <a:solidFill>
                      <a:srgbClr val="FF0000"/>
                    </a:solidFill>
                    <a:latin typeface="Times New Roman" panose="02020603050405020304" pitchFamily="18" charset="0"/>
                    <a:cs typeface="Times New Roman" panose="02020603050405020304" pitchFamily="18" charset="0"/>
                  </a:rPr>
                  <a:t>。</a:t>
                </a:r>
                <a:r>
                  <a:rPr lang="en-US" altLang="zh-CN" sz="2400" dirty="0" smtClean="0">
                    <a:solidFill>
                      <a:srgbClr val="FF0000"/>
                    </a:solidFill>
                    <a:latin typeface="Times New Roman" panose="02020603050405020304" pitchFamily="18" charset="0"/>
                    <a:cs typeface="Times New Roman" panose="02020603050405020304" pitchFamily="18" charset="0"/>
                  </a:rPr>
                  <a:t>=0.52(V)</a:t>
                </a:r>
                <a:endParaRPr lang="en-US" altLang="zh-CN" sz="2400" i="1" baseline="30000" dirty="0" smtClean="0">
                  <a:solidFill>
                    <a:srgbClr val="FF0000"/>
                  </a:solidFill>
                  <a:latin typeface="Times New Roman" panose="02020603050405020304" pitchFamily="18" charset="0"/>
                  <a:cs typeface="Times New Roman" panose="02020603050405020304" pitchFamily="18" charset="0"/>
                </a:endParaRPr>
              </a:p>
            </p:txBody>
          </p:sp>
        </mc:Choice>
        <mc:Fallback>
          <p:sp>
            <p:nvSpPr>
              <p:cNvPr id="795651" name="Rectangle 3"/>
              <p:cNvSpPr>
                <a:spLocks noGrp="1" noRot="1" noChangeAspect="1" noMove="1" noResize="1" noEditPoints="1" noAdjustHandles="1" noChangeArrowheads="1" noChangeShapeType="1" noTextEdit="1"/>
              </p:cNvSpPr>
              <p:nvPr>
                <p:ph type="body" idx="1"/>
              </p:nvPr>
            </p:nvSpPr>
            <p:spPr>
              <a:xfrm>
                <a:off x="179512" y="836712"/>
                <a:ext cx="8785225" cy="5256584"/>
              </a:xfrm>
              <a:blipFill rotWithShape="1">
                <a:blip r:embed="rId2"/>
                <a:stretch>
                  <a:fillRect l="-1040" t="-927" r="-4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86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5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5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5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5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5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0" name="Text Box 4"/>
          <p:cNvSpPr txBox="1">
            <a:spLocks noChangeArrowheads="1"/>
          </p:cNvSpPr>
          <p:nvPr/>
        </p:nvSpPr>
        <p:spPr bwMode="auto">
          <a:xfrm>
            <a:off x="250825" y="1052513"/>
            <a:ext cx="8610600"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4638" indent="-274638" algn="l">
              <a:defRPr>
                <a:solidFill>
                  <a:schemeClr val="tx1"/>
                </a:solidFill>
                <a:latin typeface="Arial" pitchFamily="34" charset="0"/>
                <a:ea typeface="宋体" pitchFamily="2" charset="-122"/>
              </a:defRPr>
            </a:lvl1pPr>
            <a:lvl2pPr marL="909638" indent="-285750" algn="l">
              <a:defRPr>
                <a:solidFill>
                  <a:schemeClr val="tx1"/>
                </a:solidFill>
                <a:latin typeface="Arial" pitchFamily="34" charset="0"/>
                <a:ea typeface="宋体" pitchFamily="2" charset="-122"/>
              </a:defRPr>
            </a:lvl2pPr>
            <a:lvl3pPr marL="1317625" indent="-228600" algn="l">
              <a:defRPr>
                <a:solidFill>
                  <a:schemeClr val="tx1"/>
                </a:solidFill>
                <a:latin typeface="Arial" pitchFamily="34" charset="0"/>
                <a:ea typeface="宋体" pitchFamily="2" charset="-122"/>
              </a:defRPr>
            </a:lvl3pPr>
            <a:lvl4pPr marL="1725613" indent="-228600" algn="l">
              <a:defRPr>
                <a:solidFill>
                  <a:schemeClr val="tx1"/>
                </a:solidFill>
                <a:latin typeface="Arial" pitchFamily="34" charset="0"/>
                <a:ea typeface="宋体" pitchFamily="2" charset="-122"/>
              </a:defRPr>
            </a:lvl4pPr>
            <a:lvl5pPr marL="2133600" indent="-228600" algn="l">
              <a:defRPr>
                <a:solidFill>
                  <a:schemeClr val="tx1"/>
                </a:solidFill>
                <a:latin typeface="Arial" pitchFamily="34" charset="0"/>
                <a:ea typeface="宋体" pitchFamily="2" charset="-122"/>
              </a:defRPr>
            </a:lvl5pPr>
            <a:lvl6pPr marL="2590800" indent="-228600" fontAlgn="base">
              <a:spcBef>
                <a:spcPct val="0"/>
              </a:spcBef>
              <a:spcAft>
                <a:spcPct val="0"/>
              </a:spcAft>
              <a:defRPr>
                <a:solidFill>
                  <a:schemeClr val="tx1"/>
                </a:solidFill>
                <a:latin typeface="Arial" pitchFamily="34" charset="0"/>
                <a:ea typeface="宋体" pitchFamily="2" charset="-122"/>
              </a:defRPr>
            </a:lvl6pPr>
            <a:lvl7pPr marL="3048000" indent="-228600" fontAlgn="base">
              <a:spcBef>
                <a:spcPct val="0"/>
              </a:spcBef>
              <a:spcAft>
                <a:spcPct val="0"/>
              </a:spcAft>
              <a:defRPr>
                <a:solidFill>
                  <a:schemeClr val="tx1"/>
                </a:solidFill>
                <a:latin typeface="Arial" pitchFamily="34" charset="0"/>
                <a:ea typeface="宋体" pitchFamily="2" charset="-122"/>
              </a:defRPr>
            </a:lvl7pPr>
            <a:lvl8pPr marL="3505200" indent="-228600" fontAlgn="base">
              <a:spcBef>
                <a:spcPct val="0"/>
              </a:spcBef>
              <a:spcAft>
                <a:spcPct val="0"/>
              </a:spcAft>
              <a:defRPr>
                <a:solidFill>
                  <a:schemeClr val="tx1"/>
                </a:solidFill>
                <a:latin typeface="Arial" pitchFamily="34" charset="0"/>
                <a:ea typeface="宋体" pitchFamily="2" charset="-122"/>
              </a:defRPr>
            </a:lvl8pPr>
            <a:lvl9pPr marL="3962400" indent="-228600" fontAlgn="base">
              <a:spcBef>
                <a:spcPct val="0"/>
              </a:spcBef>
              <a:spcAft>
                <a:spcPct val="0"/>
              </a:spcAft>
              <a:defRPr>
                <a:solidFill>
                  <a:schemeClr val="tx1"/>
                </a:solidFill>
                <a:latin typeface="Arial" pitchFamily="34" charset="0"/>
                <a:ea typeface="宋体" pitchFamily="2" charset="-122"/>
              </a:defRPr>
            </a:lvl9pPr>
          </a:lstStyle>
          <a:p>
            <a:pPr>
              <a:lnSpc>
                <a:spcPct val="120000"/>
              </a:lnSpc>
              <a:spcBef>
                <a:spcPct val="30000"/>
              </a:spcBef>
            </a:pPr>
            <a:r>
              <a:rPr lang="en-US" altLang="zh-CN" sz="2400" dirty="0">
                <a:solidFill>
                  <a:schemeClr val="hlink"/>
                </a:solidFill>
                <a:latin typeface="仿宋" panose="02010609060101010101" pitchFamily="49" charset="-122"/>
                <a:ea typeface="仿宋" panose="02010609060101010101" pitchFamily="49" charset="-122"/>
              </a:rPr>
              <a:t>1. </a:t>
            </a:r>
            <a:r>
              <a:rPr lang="zh-CN" altLang="en-US" sz="2400" dirty="0">
                <a:solidFill>
                  <a:schemeClr val="hlink"/>
                </a:solidFill>
                <a:latin typeface="仿宋" panose="02010609060101010101" pitchFamily="49" charset="-122"/>
                <a:ea typeface="仿宋" panose="02010609060101010101" pitchFamily="49" charset="-122"/>
              </a:rPr>
              <a:t>工程上常用耦合系数</a:t>
            </a:r>
            <a:r>
              <a:rPr lang="en-US" altLang="zh-CN" sz="2400" dirty="0">
                <a:solidFill>
                  <a:schemeClr val="hlink"/>
                </a:solidFill>
                <a:latin typeface="仿宋" panose="02010609060101010101" pitchFamily="49" charset="-122"/>
                <a:ea typeface="仿宋" panose="02010609060101010101" pitchFamily="49" charset="-122"/>
              </a:rPr>
              <a:t>k</a:t>
            </a:r>
            <a:r>
              <a:rPr lang="zh-CN" altLang="en-US" sz="2400" dirty="0">
                <a:solidFill>
                  <a:schemeClr val="hlink"/>
                </a:solidFill>
                <a:latin typeface="仿宋" panose="02010609060101010101" pitchFamily="49" charset="-122"/>
                <a:ea typeface="仿宋" panose="02010609060101010101" pitchFamily="49" charset="-122"/>
              </a:rPr>
              <a:t>表示两个线圈磁耦合的紧密程度，耦合系数的定义为（ </a:t>
            </a:r>
            <a:r>
              <a:rPr lang="en-US" altLang="zh-CN" sz="2400" dirty="0" smtClean="0">
                <a:solidFill>
                  <a:srgbClr val="FF0000"/>
                </a:solidFill>
                <a:latin typeface="仿宋" panose="02010609060101010101" pitchFamily="49" charset="-122"/>
                <a:ea typeface="仿宋" panose="02010609060101010101" pitchFamily="49" charset="-122"/>
              </a:rPr>
              <a:t>B</a:t>
            </a:r>
            <a:r>
              <a:rPr lang="zh-CN" altLang="en-US" sz="2400" dirty="0" smtClean="0">
                <a:solidFill>
                  <a:schemeClr val="hlink"/>
                </a:solidFill>
                <a:latin typeface="仿宋" panose="02010609060101010101" pitchFamily="49" charset="-122"/>
                <a:ea typeface="仿宋" panose="02010609060101010101" pitchFamily="49" charset="-122"/>
              </a:rPr>
              <a:t> </a:t>
            </a:r>
            <a:r>
              <a:rPr lang="zh-CN" altLang="en-US" sz="2400" dirty="0">
                <a:solidFill>
                  <a:schemeClr val="hlink"/>
                </a:solidFill>
                <a:latin typeface="仿宋" panose="02010609060101010101" pitchFamily="49" charset="-122"/>
                <a:ea typeface="仿宋" panose="02010609060101010101" pitchFamily="49" charset="-122"/>
              </a:rPr>
              <a:t>）。</a:t>
            </a:r>
          </a:p>
          <a:p>
            <a:pPr>
              <a:lnSpc>
                <a:spcPct val="120000"/>
              </a:lnSpc>
              <a:spcBef>
                <a:spcPct val="30000"/>
              </a:spcBef>
            </a:pPr>
            <a:r>
              <a:rPr lang="en-US" altLang="zh-CN" sz="2400" dirty="0">
                <a:solidFill>
                  <a:schemeClr val="hlink"/>
                </a:solidFill>
                <a:latin typeface="仿宋" panose="02010609060101010101" pitchFamily="49" charset="-122"/>
                <a:ea typeface="仿宋" panose="02010609060101010101" pitchFamily="49" charset="-122"/>
              </a:rPr>
              <a:t>  A. </a:t>
            </a:r>
            <a:r>
              <a:rPr lang="en-US" altLang="zh-CN" sz="2400" dirty="0" smtClean="0">
                <a:solidFill>
                  <a:schemeClr val="hlink"/>
                </a:solidFill>
                <a:latin typeface="仿宋" panose="02010609060101010101" pitchFamily="49" charset="-122"/>
                <a:ea typeface="仿宋" panose="02010609060101010101" pitchFamily="49" charset="-122"/>
              </a:rPr>
              <a:t>         B.          C.          D</a:t>
            </a:r>
            <a:r>
              <a:rPr lang="en-US" altLang="zh-CN" sz="2400" dirty="0">
                <a:solidFill>
                  <a:schemeClr val="hlink"/>
                </a:solidFill>
                <a:latin typeface="仿宋" panose="02010609060101010101" pitchFamily="49" charset="-122"/>
                <a:ea typeface="仿宋" panose="02010609060101010101" pitchFamily="49" charset="-122"/>
              </a:rPr>
              <a:t>.</a:t>
            </a:r>
          </a:p>
          <a:p>
            <a:pPr>
              <a:lnSpc>
                <a:spcPct val="120000"/>
              </a:lnSpc>
              <a:spcBef>
                <a:spcPct val="30000"/>
              </a:spcBef>
            </a:pPr>
            <a:r>
              <a:rPr lang="en-US" altLang="zh-CN" sz="2400" dirty="0">
                <a:solidFill>
                  <a:schemeClr val="hlink"/>
                </a:solidFill>
                <a:latin typeface="仿宋" panose="02010609060101010101" pitchFamily="49" charset="-122"/>
                <a:ea typeface="仿宋" panose="02010609060101010101" pitchFamily="49" charset="-122"/>
              </a:rPr>
              <a:t>2. </a:t>
            </a:r>
            <a:r>
              <a:rPr lang="zh-CN" altLang="en-US" sz="2400" dirty="0">
                <a:solidFill>
                  <a:schemeClr val="hlink"/>
                </a:solidFill>
                <a:latin typeface="仿宋" panose="02010609060101010101" pitchFamily="49" charset="-122"/>
                <a:ea typeface="仿宋" panose="02010609060101010101" pitchFamily="49" charset="-122"/>
              </a:rPr>
              <a:t>当耦合系数</a:t>
            </a:r>
            <a:r>
              <a:rPr lang="en-US" altLang="zh-CN" sz="2400" dirty="0">
                <a:solidFill>
                  <a:schemeClr val="hlink"/>
                </a:solidFill>
                <a:latin typeface="仿宋" panose="02010609060101010101" pitchFamily="49" charset="-122"/>
                <a:ea typeface="仿宋" panose="02010609060101010101" pitchFamily="49" charset="-122"/>
              </a:rPr>
              <a:t>k</a:t>
            </a:r>
            <a:r>
              <a:rPr lang="zh-CN" altLang="en-US" sz="2400" dirty="0">
                <a:solidFill>
                  <a:schemeClr val="hlink"/>
                </a:solidFill>
                <a:latin typeface="仿宋" panose="02010609060101010101" pitchFamily="49" charset="-122"/>
                <a:ea typeface="仿宋" panose="02010609060101010101" pitchFamily="49" charset="-122"/>
              </a:rPr>
              <a:t>的值接近于</a:t>
            </a:r>
            <a:r>
              <a:rPr lang="en-US" altLang="zh-CN" sz="2400" dirty="0">
                <a:solidFill>
                  <a:schemeClr val="hlink"/>
                </a:solidFill>
                <a:latin typeface="仿宋" panose="02010609060101010101" pitchFamily="49" charset="-122"/>
                <a:ea typeface="仿宋" panose="02010609060101010101" pitchFamily="49" charset="-122"/>
              </a:rPr>
              <a:t>1</a:t>
            </a:r>
            <a:r>
              <a:rPr lang="zh-CN" altLang="en-US" sz="2400" dirty="0">
                <a:solidFill>
                  <a:schemeClr val="hlink"/>
                </a:solidFill>
                <a:latin typeface="仿宋" panose="02010609060101010101" pitchFamily="49" charset="-122"/>
                <a:ea typeface="仿宋" panose="02010609060101010101" pitchFamily="49" charset="-122"/>
              </a:rPr>
              <a:t>时，称为（ </a:t>
            </a:r>
            <a:r>
              <a:rPr lang="en-US" altLang="zh-CN" sz="2400" dirty="0" smtClean="0">
                <a:solidFill>
                  <a:srgbClr val="FF0000"/>
                </a:solidFill>
                <a:latin typeface="仿宋" panose="02010609060101010101" pitchFamily="49" charset="-122"/>
                <a:ea typeface="仿宋" panose="02010609060101010101" pitchFamily="49" charset="-122"/>
              </a:rPr>
              <a:t>B</a:t>
            </a:r>
            <a:r>
              <a:rPr lang="zh-CN" altLang="en-US" sz="2400" dirty="0" smtClean="0">
                <a:solidFill>
                  <a:schemeClr val="hlink"/>
                </a:solidFill>
                <a:latin typeface="仿宋" panose="02010609060101010101" pitchFamily="49" charset="-122"/>
                <a:ea typeface="仿宋" panose="02010609060101010101" pitchFamily="49" charset="-122"/>
              </a:rPr>
              <a:t> </a:t>
            </a:r>
            <a:r>
              <a:rPr lang="zh-CN" altLang="en-US" sz="2400" dirty="0">
                <a:solidFill>
                  <a:schemeClr val="hlink"/>
                </a:solidFill>
                <a:latin typeface="仿宋" panose="02010609060101010101" pitchFamily="49" charset="-122"/>
                <a:ea typeface="仿宋" panose="02010609060101010101" pitchFamily="49" charset="-122"/>
              </a:rPr>
              <a:t>）。</a:t>
            </a:r>
          </a:p>
          <a:p>
            <a:pPr>
              <a:lnSpc>
                <a:spcPct val="120000"/>
              </a:lnSpc>
              <a:spcBef>
                <a:spcPct val="30000"/>
              </a:spcBef>
            </a:pPr>
            <a:r>
              <a:rPr lang="en-US" altLang="zh-CN" sz="2400" dirty="0">
                <a:solidFill>
                  <a:schemeClr val="hlink"/>
                </a:solidFill>
                <a:latin typeface="仿宋" panose="02010609060101010101" pitchFamily="49" charset="-122"/>
                <a:ea typeface="仿宋" panose="02010609060101010101" pitchFamily="49" charset="-122"/>
              </a:rPr>
              <a:t>  A.</a:t>
            </a:r>
            <a:r>
              <a:rPr lang="zh-CN" altLang="en-US" sz="2400" dirty="0">
                <a:solidFill>
                  <a:schemeClr val="hlink"/>
                </a:solidFill>
                <a:latin typeface="仿宋" panose="02010609060101010101" pitchFamily="49" charset="-122"/>
                <a:ea typeface="仿宋" panose="02010609060101010101" pitchFamily="49" charset="-122"/>
              </a:rPr>
              <a:t>弱耦合    </a:t>
            </a:r>
            <a:r>
              <a:rPr lang="en-US" altLang="zh-CN" sz="2400" dirty="0">
                <a:solidFill>
                  <a:schemeClr val="hlink"/>
                </a:solidFill>
                <a:latin typeface="仿宋" panose="02010609060101010101" pitchFamily="49" charset="-122"/>
                <a:ea typeface="仿宋" panose="02010609060101010101" pitchFamily="49" charset="-122"/>
              </a:rPr>
              <a:t>B.</a:t>
            </a:r>
            <a:r>
              <a:rPr lang="zh-CN" altLang="en-US" sz="2400" dirty="0">
                <a:solidFill>
                  <a:schemeClr val="hlink"/>
                </a:solidFill>
                <a:latin typeface="仿宋" panose="02010609060101010101" pitchFamily="49" charset="-122"/>
                <a:ea typeface="仿宋" panose="02010609060101010101" pitchFamily="49" charset="-122"/>
              </a:rPr>
              <a:t>强耦合        </a:t>
            </a:r>
            <a:r>
              <a:rPr lang="en-US" altLang="zh-CN" sz="2400" dirty="0">
                <a:solidFill>
                  <a:schemeClr val="hlink"/>
                </a:solidFill>
                <a:latin typeface="仿宋" panose="02010609060101010101" pitchFamily="49" charset="-122"/>
                <a:ea typeface="仿宋" panose="02010609060101010101" pitchFamily="49" charset="-122"/>
              </a:rPr>
              <a:t>C.</a:t>
            </a:r>
            <a:r>
              <a:rPr lang="zh-CN" altLang="en-US" sz="2400" dirty="0">
                <a:solidFill>
                  <a:schemeClr val="hlink"/>
                </a:solidFill>
                <a:latin typeface="仿宋" panose="02010609060101010101" pitchFamily="49" charset="-122"/>
                <a:ea typeface="仿宋" panose="02010609060101010101" pitchFamily="49" charset="-122"/>
              </a:rPr>
              <a:t>全耦合    </a:t>
            </a:r>
            <a:r>
              <a:rPr lang="en-US" altLang="zh-CN" sz="2400" dirty="0">
                <a:solidFill>
                  <a:schemeClr val="hlink"/>
                </a:solidFill>
                <a:latin typeface="仿宋" panose="02010609060101010101" pitchFamily="49" charset="-122"/>
                <a:ea typeface="仿宋" panose="02010609060101010101" pitchFamily="49" charset="-122"/>
              </a:rPr>
              <a:t>D.</a:t>
            </a:r>
            <a:r>
              <a:rPr lang="zh-CN" altLang="en-US" sz="2400" dirty="0">
                <a:solidFill>
                  <a:schemeClr val="hlink"/>
                </a:solidFill>
                <a:latin typeface="仿宋" panose="02010609060101010101" pitchFamily="49" charset="-122"/>
                <a:ea typeface="仿宋" panose="02010609060101010101" pitchFamily="49" charset="-122"/>
              </a:rPr>
              <a:t>无耦合</a:t>
            </a:r>
          </a:p>
          <a:p>
            <a:pPr>
              <a:lnSpc>
                <a:spcPct val="120000"/>
              </a:lnSpc>
              <a:spcBef>
                <a:spcPct val="30000"/>
              </a:spcBef>
            </a:pPr>
            <a:r>
              <a:rPr lang="en-US" altLang="zh-CN" sz="2400" dirty="0">
                <a:solidFill>
                  <a:schemeClr val="hlink"/>
                </a:solidFill>
                <a:latin typeface="仿宋" panose="02010609060101010101" pitchFamily="49" charset="-122"/>
                <a:ea typeface="仿宋" panose="02010609060101010101" pitchFamily="49" charset="-122"/>
              </a:rPr>
              <a:t>3. </a:t>
            </a:r>
            <a:r>
              <a:rPr lang="zh-CN" altLang="en-US" sz="2400" dirty="0">
                <a:solidFill>
                  <a:schemeClr val="hlink"/>
                </a:solidFill>
                <a:latin typeface="仿宋" panose="02010609060101010101" pitchFamily="49" charset="-122"/>
                <a:ea typeface="仿宋" panose="02010609060101010101" pitchFamily="49" charset="-122"/>
              </a:rPr>
              <a:t>电感量一定的线圈，产生的自感电动势大，说明通过该线圈</a:t>
            </a:r>
            <a:br>
              <a:rPr lang="zh-CN" altLang="en-US" sz="2400" dirty="0">
                <a:solidFill>
                  <a:schemeClr val="hlink"/>
                </a:solidFill>
                <a:latin typeface="仿宋" panose="02010609060101010101" pitchFamily="49" charset="-122"/>
                <a:ea typeface="仿宋" panose="02010609060101010101" pitchFamily="49" charset="-122"/>
              </a:rPr>
            </a:br>
            <a:r>
              <a:rPr lang="zh-CN" altLang="en-US" sz="2400" dirty="0">
                <a:solidFill>
                  <a:schemeClr val="hlink"/>
                </a:solidFill>
                <a:latin typeface="仿宋" panose="02010609060101010101" pitchFamily="49" charset="-122"/>
                <a:ea typeface="仿宋" panose="02010609060101010101" pitchFamily="49" charset="-122"/>
              </a:rPr>
              <a:t>     的电流的</a:t>
            </a:r>
            <a:r>
              <a:rPr lang="en-US" altLang="zh-CN" sz="2400" dirty="0">
                <a:solidFill>
                  <a:schemeClr val="hlink"/>
                </a:solidFill>
                <a:latin typeface="仿宋" panose="02010609060101010101" pitchFamily="49" charset="-122"/>
                <a:ea typeface="仿宋" panose="02010609060101010101" pitchFamily="49" charset="-122"/>
              </a:rPr>
              <a:t>(  </a:t>
            </a:r>
            <a:r>
              <a:rPr lang="en-US" altLang="zh-CN" sz="2400" dirty="0" smtClean="0">
                <a:solidFill>
                  <a:srgbClr val="FF0000"/>
                </a:solidFill>
                <a:latin typeface="仿宋" panose="02010609060101010101" pitchFamily="49" charset="-122"/>
                <a:ea typeface="仿宋" panose="02010609060101010101" pitchFamily="49" charset="-122"/>
              </a:rPr>
              <a:t>D</a:t>
            </a:r>
            <a:r>
              <a:rPr lang="en-US" altLang="zh-CN" sz="2400" dirty="0" smtClean="0">
                <a:solidFill>
                  <a:schemeClr val="hlink"/>
                </a:solidFill>
                <a:latin typeface="仿宋" panose="02010609060101010101" pitchFamily="49" charset="-122"/>
                <a:ea typeface="仿宋" panose="02010609060101010101" pitchFamily="49" charset="-122"/>
              </a:rPr>
              <a:t> </a:t>
            </a:r>
            <a:r>
              <a:rPr lang="en-US" altLang="zh-CN" sz="2400" dirty="0">
                <a:solidFill>
                  <a:schemeClr val="hlink"/>
                </a:solidFill>
                <a:latin typeface="仿宋" panose="02010609060101010101" pitchFamily="49" charset="-122"/>
                <a:ea typeface="仿宋" panose="02010609060101010101" pitchFamily="49" charset="-122"/>
              </a:rPr>
              <a:t>) </a:t>
            </a:r>
            <a:r>
              <a:rPr lang="zh-CN" altLang="en-US" sz="2400" dirty="0">
                <a:solidFill>
                  <a:schemeClr val="hlink"/>
                </a:solidFill>
                <a:latin typeface="仿宋" panose="02010609060101010101" pitchFamily="49" charset="-122"/>
                <a:ea typeface="仿宋" panose="02010609060101010101" pitchFamily="49" charset="-122"/>
              </a:rPr>
              <a:t>。</a:t>
            </a:r>
          </a:p>
          <a:p>
            <a:pPr>
              <a:lnSpc>
                <a:spcPct val="120000"/>
              </a:lnSpc>
              <a:spcBef>
                <a:spcPct val="30000"/>
              </a:spcBef>
            </a:pPr>
            <a:r>
              <a:rPr lang="en-US" altLang="zh-CN" sz="2400" dirty="0">
                <a:solidFill>
                  <a:schemeClr val="hlink"/>
                </a:solidFill>
                <a:latin typeface="仿宋" panose="02010609060101010101" pitchFamily="49" charset="-122"/>
                <a:ea typeface="仿宋" panose="02010609060101010101" pitchFamily="49" charset="-122"/>
              </a:rPr>
              <a:t>      A.</a:t>
            </a:r>
            <a:r>
              <a:rPr lang="zh-CN" altLang="en-US" sz="2400" dirty="0">
                <a:solidFill>
                  <a:schemeClr val="hlink"/>
                </a:solidFill>
                <a:latin typeface="仿宋" panose="02010609060101010101" pitchFamily="49" charset="-122"/>
                <a:ea typeface="仿宋" panose="02010609060101010101" pitchFamily="49" charset="-122"/>
              </a:rPr>
              <a:t>数值大    </a:t>
            </a:r>
            <a:r>
              <a:rPr lang="en-US" altLang="zh-CN" sz="2400" dirty="0">
                <a:solidFill>
                  <a:schemeClr val="hlink"/>
                </a:solidFill>
                <a:latin typeface="仿宋" panose="02010609060101010101" pitchFamily="49" charset="-122"/>
                <a:ea typeface="仿宋" panose="02010609060101010101" pitchFamily="49" charset="-122"/>
              </a:rPr>
              <a:t>B.</a:t>
            </a:r>
            <a:r>
              <a:rPr lang="zh-CN" altLang="en-US" sz="2400" dirty="0">
                <a:solidFill>
                  <a:schemeClr val="hlink"/>
                </a:solidFill>
                <a:latin typeface="仿宋" panose="02010609060101010101" pitchFamily="49" charset="-122"/>
                <a:ea typeface="仿宋" panose="02010609060101010101" pitchFamily="49" charset="-122"/>
              </a:rPr>
              <a:t>变化量大    </a:t>
            </a:r>
            <a:r>
              <a:rPr lang="en-US" altLang="zh-CN" sz="2400" dirty="0">
                <a:solidFill>
                  <a:schemeClr val="hlink"/>
                </a:solidFill>
                <a:latin typeface="仿宋" panose="02010609060101010101" pitchFamily="49" charset="-122"/>
                <a:ea typeface="仿宋" panose="02010609060101010101" pitchFamily="49" charset="-122"/>
              </a:rPr>
              <a:t>C.</a:t>
            </a:r>
            <a:r>
              <a:rPr lang="zh-CN" altLang="en-US" sz="2400" dirty="0">
                <a:solidFill>
                  <a:schemeClr val="hlink"/>
                </a:solidFill>
                <a:latin typeface="仿宋" panose="02010609060101010101" pitchFamily="49" charset="-122"/>
                <a:ea typeface="仿宋" panose="02010609060101010101" pitchFamily="49" charset="-122"/>
              </a:rPr>
              <a:t>时间长     </a:t>
            </a:r>
            <a:r>
              <a:rPr lang="en-US" altLang="zh-CN" sz="2400" dirty="0">
                <a:solidFill>
                  <a:schemeClr val="hlink"/>
                </a:solidFill>
                <a:latin typeface="仿宋" panose="02010609060101010101" pitchFamily="49" charset="-122"/>
                <a:ea typeface="仿宋" panose="02010609060101010101" pitchFamily="49" charset="-122"/>
              </a:rPr>
              <a:t>D.</a:t>
            </a:r>
            <a:r>
              <a:rPr lang="zh-CN" altLang="en-US" sz="2400" dirty="0">
                <a:solidFill>
                  <a:schemeClr val="hlink"/>
                </a:solidFill>
                <a:latin typeface="仿宋" panose="02010609060101010101" pitchFamily="49" charset="-122"/>
                <a:ea typeface="仿宋" panose="02010609060101010101" pitchFamily="49" charset="-122"/>
              </a:rPr>
              <a:t>变化率大</a:t>
            </a:r>
          </a:p>
        </p:txBody>
      </p:sp>
      <p:graphicFrame>
        <p:nvGraphicFramePr>
          <p:cNvPr id="86426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303"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4267" name="Rectangle 11"/>
          <p:cNvSpPr>
            <a:spLocks/>
          </p:cNvSpPr>
          <p:nvPr/>
        </p:nvSpPr>
        <p:spPr bwMode="auto">
          <a:xfrm>
            <a:off x="179388" y="0"/>
            <a:ext cx="6913562"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eaLnBrk="0" hangingPunct="0">
              <a:defRPr sz="3600">
                <a:solidFill>
                  <a:schemeClr val="bg1"/>
                </a:solidFill>
                <a:latin typeface="黑体" pitchFamily="49" charset="-122"/>
                <a:ea typeface="黑体" pitchFamily="49" charset="-122"/>
              </a:defRPr>
            </a:lvl1pPr>
            <a:lvl2pPr algn="l" eaLnBrk="0" hangingPunct="0">
              <a:defRPr sz="3600">
                <a:solidFill>
                  <a:schemeClr val="bg1"/>
                </a:solidFill>
                <a:latin typeface="黑体" pitchFamily="49" charset="-122"/>
                <a:ea typeface="黑体" pitchFamily="49" charset="-122"/>
              </a:defRPr>
            </a:lvl2pPr>
            <a:lvl3pPr algn="l" eaLnBrk="0" hangingPunct="0">
              <a:defRPr sz="3600">
                <a:solidFill>
                  <a:schemeClr val="bg1"/>
                </a:solidFill>
                <a:latin typeface="黑体" pitchFamily="49" charset="-122"/>
                <a:ea typeface="黑体" pitchFamily="49" charset="-122"/>
              </a:defRPr>
            </a:lvl3pPr>
            <a:lvl4pPr algn="l" eaLnBrk="0" hangingPunct="0">
              <a:defRPr sz="3600">
                <a:solidFill>
                  <a:schemeClr val="bg1"/>
                </a:solidFill>
                <a:latin typeface="黑体" pitchFamily="49" charset="-122"/>
                <a:ea typeface="黑体" pitchFamily="49" charset="-122"/>
              </a:defRPr>
            </a:lvl4pPr>
            <a:lvl5pPr algn="l"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a:t>习题练习</a:t>
            </a:r>
          </a:p>
        </p:txBody>
      </p:sp>
      <p:graphicFrame>
        <p:nvGraphicFramePr>
          <p:cNvPr id="864270" name="Object 14"/>
          <p:cNvGraphicFramePr>
            <a:graphicFrameLocks noChangeAspect="1"/>
          </p:cNvGraphicFramePr>
          <p:nvPr>
            <p:extLst>
              <p:ext uri="{D42A27DB-BD31-4B8C-83A1-F6EECF244321}">
                <p14:modId xmlns:p14="http://schemas.microsoft.com/office/powerpoint/2010/main" val="2547561697"/>
              </p:ext>
            </p:extLst>
          </p:nvPr>
        </p:nvGraphicFramePr>
        <p:xfrm>
          <a:off x="2960688" y="1989138"/>
          <a:ext cx="1060450" cy="706437"/>
        </p:xfrm>
        <a:graphic>
          <a:graphicData uri="http://schemas.openxmlformats.org/presentationml/2006/ole">
            <mc:AlternateContent xmlns:mc="http://schemas.openxmlformats.org/markup-compatibility/2006">
              <mc:Choice xmlns:v="urn:schemas-microsoft-com:vml" Requires="v">
                <p:oleObj spid="_x0000_s4304" name="公式" r:id="rId6" imgW="685800" imgH="457200" progId="Equation.3">
                  <p:embed/>
                </p:oleObj>
              </mc:Choice>
              <mc:Fallback>
                <p:oleObj name="公式" r:id="rId6" imgW="685800" imgH="457200" progId="Equation.3">
                  <p:embed/>
                  <p:pic>
                    <p:nvPicPr>
                      <p:cNvPr id="0" name=""/>
                      <p:cNvPicPr>
                        <a:picLocks noChangeAspect="1" noChangeArrowheads="1"/>
                      </p:cNvPicPr>
                      <p:nvPr/>
                    </p:nvPicPr>
                    <p:blipFill>
                      <a:blip r:embed="rId7"/>
                      <a:srcRect/>
                      <a:stretch>
                        <a:fillRect/>
                      </a:stretch>
                    </p:blipFill>
                    <p:spPr bwMode="auto">
                      <a:xfrm>
                        <a:off x="2960688" y="1989138"/>
                        <a:ext cx="106045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4271" name="Object 15"/>
          <p:cNvGraphicFramePr>
            <a:graphicFrameLocks noChangeAspect="1"/>
          </p:cNvGraphicFramePr>
          <p:nvPr/>
        </p:nvGraphicFramePr>
        <p:xfrm>
          <a:off x="971550" y="2060575"/>
          <a:ext cx="1119188" cy="608013"/>
        </p:xfrm>
        <a:graphic>
          <a:graphicData uri="http://schemas.openxmlformats.org/presentationml/2006/ole">
            <mc:AlternateContent xmlns:mc="http://schemas.openxmlformats.org/markup-compatibility/2006">
              <mc:Choice xmlns:v="urn:schemas-microsoft-com:vml" Requires="v">
                <p:oleObj spid="_x0000_s4305" name="公式" r:id="rId8" imgW="723600" imgH="393480" progId="Equation.3">
                  <p:embed/>
                </p:oleObj>
              </mc:Choice>
              <mc:Fallback>
                <p:oleObj name="公式" r:id="rId8" imgW="7236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2060575"/>
                        <a:ext cx="1119188"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4272" name="Object 16"/>
          <p:cNvGraphicFramePr>
            <a:graphicFrameLocks noChangeAspect="1"/>
          </p:cNvGraphicFramePr>
          <p:nvPr/>
        </p:nvGraphicFramePr>
        <p:xfrm>
          <a:off x="4572000" y="1989138"/>
          <a:ext cx="1119188" cy="666750"/>
        </p:xfrm>
        <a:graphic>
          <a:graphicData uri="http://schemas.openxmlformats.org/presentationml/2006/ole">
            <mc:AlternateContent xmlns:mc="http://schemas.openxmlformats.org/markup-compatibility/2006">
              <mc:Choice xmlns:v="urn:schemas-microsoft-com:vml" Requires="v">
                <p:oleObj spid="_x0000_s4306" name="公式" r:id="rId10" imgW="723600" imgH="431640" progId="Equation.3">
                  <p:embed/>
                </p:oleObj>
              </mc:Choice>
              <mc:Fallback>
                <p:oleObj name="公式" r:id="rId10" imgW="72360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1989138"/>
                        <a:ext cx="1119188"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4273" name="Object 17"/>
          <p:cNvGraphicFramePr>
            <a:graphicFrameLocks noChangeAspect="1"/>
          </p:cNvGraphicFramePr>
          <p:nvPr/>
        </p:nvGraphicFramePr>
        <p:xfrm>
          <a:off x="6443663" y="1989138"/>
          <a:ext cx="1119187" cy="647700"/>
        </p:xfrm>
        <a:graphic>
          <a:graphicData uri="http://schemas.openxmlformats.org/presentationml/2006/ole">
            <mc:AlternateContent xmlns:mc="http://schemas.openxmlformats.org/markup-compatibility/2006">
              <mc:Choice xmlns:v="urn:schemas-microsoft-com:vml" Requires="v">
                <p:oleObj spid="_x0000_s4307" name="公式" r:id="rId12" imgW="723600" imgH="419040" progId="Equation.3">
                  <p:embed/>
                </p:oleObj>
              </mc:Choice>
              <mc:Fallback>
                <p:oleObj name="公式" r:id="rId12" imgW="72360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3663" y="1989138"/>
                        <a:ext cx="11191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6221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64260">
                                            <p:txEl>
                                              <p:pRg st="0" end="0"/>
                                            </p:txEl>
                                          </p:spTgt>
                                        </p:tgtEl>
                                        <p:attrNameLst>
                                          <p:attrName>style.visibility</p:attrName>
                                        </p:attrNameLst>
                                      </p:cBhvr>
                                      <p:to>
                                        <p:strVal val="visible"/>
                                      </p:to>
                                    </p:set>
                                    <p:anim calcmode="lin" valueType="num">
                                      <p:cBhvr>
                                        <p:cTn id="7" dur="500" fill="hold"/>
                                        <p:tgtEl>
                                          <p:spTgt spid="86426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6426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6426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6426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6426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64260">
                                            <p:txEl>
                                              <p:pRg st="1" end="1"/>
                                            </p:txEl>
                                          </p:spTgt>
                                        </p:tgtEl>
                                        <p:attrNameLst>
                                          <p:attrName>style.visibility</p:attrName>
                                        </p:attrNameLst>
                                      </p:cBhvr>
                                      <p:to>
                                        <p:strVal val="visible"/>
                                      </p:to>
                                    </p:set>
                                    <p:animEffect transition="in" filter="wipe(left)">
                                      <p:cBhvr>
                                        <p:cTn id="16" dur="500"/>
                                        <p:tgtEl>
                                          <p:spTgt spid="864260">
                                            <p:txEl>
                                              <p:pRg st="1" end="1"/>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864270"/>
                                        </p:tgtEl>
                                        <p:attrNameLst>
                                          <p:attrName>style.visibility</p:attrName>
                                        </p:attrNameLst>
                                      </p:cBhvr>
                                      <p:to>
                                        <p:strVal val="visible"/>
                                      </p:to>
                                    </p:set>
                                    <p:animEffect transition="in" filter="wipe(left)">
                                      <p:cBhvr>
                                        <p:cTn id="20" dur="500"/>
                                        <p:tgtEl>
                                          <p:spTgt spid="864270"/>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64271"/>
                                        </p:tgtEl>
                                        <p:attrNameLst>
                                          <p:attrName>style.visibility</p:attrName>
                                        </p:attrNameLst>
                                      </p:cBhvr>
                                      <p:to>
                                        <p:strVal val="visible"/>
                                      </p:to>
                                    </p:set>
                                    <p:animEffect transition="in" filter="wipe(left)">
                                      <p:cBhvr>
                                        <p:cTn id="24" dur="500"/>
                                        <p:tgtEl>
                                          <p:spTgt spid="864271"/>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864272"/>
                                        </p:tgtEl>
                                        <p:attrNameLst>
                                          <p:attrName>style.visibility</p:attrName>
                                        </p:attrNameLst>
                                      </p:cBhvr>
                                      <p:to>
                                        <p:strVal val="visible"/>
                                      </p:to>
                                    </p:set>
                                    <p:animEffect transition="in" filter="wipe(left)">
                                      <p:cBhvr>
                                        <p:cTn id="28" dur="500"/>
                                        <p:tgtEl>
                                          <p:spTgt spid="864272"/>
                                        </p:tgtEl>
                                      </p:cBhvr>
                                    </p:animEffect>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864273"/>
                                        </p:tgtEl>
                                        <p:attrNameLst>
                                          <p:attrName>style.visibility</p:attrName>
                                        </p:attrNameLst>
                                      </p:cBhvr>
                                      <p:to>
                                        <p:strVal val="visible"/>
                                      </p:to>
                                    </p:set>
                                    <p:animEffect transition="in" filter="wipe(left)">
                                      <p:cBhvr>
                                        <p:cTn id="32" dur="500"/>
                                        <p:tgtEl>
                                          <p:spTgt spid="8642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864260">
                                            <p:txEl>
                                              <p:pRg st="2" end="2"/>
                                            </p:txEl>
                                          </p:spTgt>
                                        </p:tgtEl>
                                        <p:attrNameLst>
                                          <p:attrName>style.visibility</p:attrName>
                                        </p:attrNameLst>
                                      </p:cBhvr>
                                      <p:to>
                                        <p:strVal val="visible"/>
                                      </p:to>
                                    </p:set>
                                    <p:anim calcmode="lin" valueType="num">
                                      <p:cBhvr>
                                        <p:cTn id="37" dur="500" fill="hold"/>
                                        <p:tgtEl>
                                          <p:spTgt spid="86426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64260">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86426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6426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64260">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864260">
                                            <p:txEl>
                                              <p:pRg st="3" end="3"/>
                                            </p:txEl>
                                          </p:spTgt>
                                        </p:tgtEl>
                                        <p:attrNameLst>
                                          <p:attrName>style.visibility</p:attrName>
                                        </p:attrNameLst>
                                      </p:cBhvr>
                                      <p:to>
                                        <p:strVal val="visible"/>
                                      </p:to>
                                    </p:set>
                                    <p:anim calcmode="lin" valueType="num">
                                      <p:cBhvr>
                                        <p:cTn id="46" dur="500" fill="hold"/>
                                        <p:tgtEl>
                                          <p:spTgt spid="86426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864260">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86426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86426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864260">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864260">
                                            <p:txEl>
                                              <p:pRg st="4" end="4"/>
                                            </p:txEl>
                                          </p:spTgt>
                                        </p:tgtEl>
                                        <p:attrNameLst>
                                          <p:attrName>style.visibility</p:attrName>
                                        </p:attrNameLst>
                                      </p:cBhvr>
                                      <p:to>
                                        <p:strVal val="visible"/>
                                      </p:to>
                                    </p:set>
                                    <p:anim calcmode="lin" valueType="num">
                                      <p:cBhvr>
                                        <p:cTn id="55" dur="500" fill="hold"/>
                                        <p:tgtEl>
                                          <p:spTgt spid="86426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864260">
                                            <p:txEl>
                                              <p:pRg st="4" end="4"/>
                                            </p:txEl>
                                          </p:spTgt>
                                        </p:tgtEl>
                                        <p:attrNameLst>
                                          <p:attrName>ppt_y</p:attrName>
                                        </p:attrNameLst>
                                      </p:cBhvr>
                                      <p:tavLst>
                                        <p:tav tm="0">
                                          <p:val>
                                            <p:strVal val="#ppt_y"/>
                                          </p:val>
                                        </p:tav>
                                        <p:tav tm="100000">
                                          <p:val>
                                            <p:strVal val="#ppt_y"/>
                                          </p:val>
                                        </p:tav>
                                      </p:tavLst>
                                    </p:anim>
                                    <p:anim calcmode="lin" valueType="num">
                                      <p:cBhvr>
                                        <p:cTn id="57" dur="500" fill="hold"/>
                                        <p:tgtEl>
                                          <p:spTgt spid="86426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86426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864260">
                                            <p:txEl>
                                              <p:pRg st="4" end="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1" presetClass="entr" presetSubtype="0" fill="hold" nodeType="clickEffect">
                                  <p:stCondLst>
                                    <p:cond delay="0"/>
                                  </p:stCondLst>
                                  <p:iterate type="lt">
                                    <p:tmPct val="10000"/>
                                  </p:iterate>
                                  <p:childTnLst>
                                    <p:set>
                                      <p:cBhvr>
                                        <p:cTn id="63" dur="1" fill="hold">
                                          <p:stCondLst>
                                            <p:cond delay="0"/>
                                          </p:stCondLst>
                                        </p:cTn>
                                        <p:tgtEl>
                                          <p:spTgt spid="864260">
                                            <p:txEl>
                                              <p:pRg st="5" end="5"/>
                                            </p:txEl>
                                          </p:spTgt>
                                        </p:tgtEl>
                                        <p:attrNameLst>
                                          <p:attrName>style.visibility</p:attrName>
                                        </p:attrNameLst>
                                      </p:cBhvr>
                                      <p:to>
                                        <p:strVal val="visible"/>
                                      </p:to>
                                    </p:set>
                                    <p:anim calcmode="lin" valueType="num">
                                      <p:cBhvr>
                                        <p:cTn id="64" dur="500" fill="hold"/>
                                        <p:tgtEl>
                                          <p:spTgt spid="86426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64260">
                                            <p:txEl>
                                              <p:pRg st="5" end="5"/>
                                            </p:txEl>
                                          </p:spTgt>
                                        </p:tgtEl>
                                        <p:attrNameLst>
                                          <p:attrName>ppt_y</p:attrName>
                                        </p:attrNameLst>
                                      </p:cBhvr>
                                      <p:tavLst>
                                        <p:tav tm="0">
                                          <p:val>
                                            <p:strVal val="#ppt_y"/>
                                          </p:val>
                                        </p:tav>
                                        <p:tav tm="100000">
                                          <p:val>
                                            <p:strVal val="#ppt_y"/>
                                          </p:val>
                                        </p:tav>
                                      </p:tavLst>
                                    </p:anim>
                                    <p:anim calcmode="lin" valueType="num">
                                      <p:cBhvr>
                                        <p:cTn id="66" dur="500" fill="hold"/>
                                        <p:tgtEl>
                                          <p:spTgt spid="86426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6426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642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323850" y="413657"/>
            <a:ext cx="8610600" cy="589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4500" indent="-444500" algn="l">
              <a:defRPr>
                <a:solidFill>
                  <a:schemeClr val="tx1"/>
                </a:solidFill>
                <a:latin typeface="Arial" pitchFamily="34" charset="0"/>
                <a:ea typeface="宋体" pitchFamily="2" charset="-122"/>
              </a:defRPr>
            </a:lvl1pPr>
            <a:lvl2pPr marL="909638" indent="-285750" algn="l">
              <a:defRPr>
                <a:solidFill>
                  <a:schemeClr val="tx1"/>
                </a:solidFill>
                <a:latin typeface="Arial" pitchFamily="34" charset="0"/>
                <a:ea typeface="宋体" pitchFamily="2" charset="-122"/>
              </a:defRPr>
            </a:lvl2pPr>
            <a:lvl3pPr marL="1317625" indent="-228600" algn="l">
              <a:defRPr>
                <a:solidFill>
                  <a:schemeClr val="tx1"/>
                </a:solidFill>
                <a:latin typeface="Arial" pitchFamily="34" charset="0"/>
                <a:ea typeface="宋体" pitchFamily="2" charset="-122"/>
              </a:defRPr>
            </a:lvl3pPr>
            <a:lvl4pPr marL="1725613" indent="-228600" algn="l">
              <a:defRPr>
                <a:solidFill>
                  <a:schemeClr val="tx1"/>
                </a:solidFill>
                <a:latin typeface="Arial" pitchFamily="34" charset="0"/>
                <a:ea typeface="宋体" pitchFamily="2" charset="-122"/>
              </a:defRPr>
            </a:lvl4pPr>
            <a:lvl5pPr marL="2133600" indent="-228600" algn="l">
              <a:defRPr>
                <a:solidFill>
                  <a:schemeClr val="tx1"/>
                </a:solidFill>
                <a:latin typeface="Arial" pitchFamily="34" charset="0"/>
                <a:ea typeface="宋体" pitchFamily="2" charset="-122"/>
              </a:defRPr>
            </a:lvl5pPr>
            <a:lvl6pPr marL="2590800" indent="-228600" fontAlgn="base">
              <a:spcBef>
                <a:spcPct val="0"/>
              </a:spcBef>
              <a:spcAft>
                <a:spcPct val="0"/>
              </a:spcAft>
              <a:defRPr>
                <a:solidFill>
                  <a:schemeClr val="tx1"/>
                </a:solidFill>
                <a:latin typeface="Arial" pitchFamily="34" charset="0"/>
                <a:ea typeface="宋体" pitchFamily="2" charset="-122"/>
              </a:defRPr>
            </a:lvl6pPr>
            <a:lvl7pPr marL="3048000" indent="-228600" fontAlgn="base">
              <a:spcBef>
                <a:spcPct val="0"/>
              </a:spcBef>
              <a:spcAft>
                <a:spcPct val="0"/>
              </a:spcAft>
              <a:defRPr>
                <a:solidFill>
                  <a:schemeClr val="tx1"/>
                </a:solidFill>
                <a:latin typeface="Arial" pitchFamily="34" charset="0"/>
                <a:ea typeface="宋体" pitchFamily="2" charset="-122"/>
              </a:defRPr>
            </a:lvl7pPr>
            <a:lvl8pPr marL="3505200" indent="-228600" fontAlgn="base">
              <a:spcBef>
                <a:spcPct val="0"/>
              </a:spcBef>
              <a:spcAft>
                <a:spcPct val="0"/>
              </a:spcAft>
              <a:defRPr>
                <a:solidFill>
                  <a:schemeClr val="tx1"/>
                </a:solidFill>
                <a:latin typeface="Arial" pitchFamily="34" charset="0"/>
                <a:ea typeface="宋体" pitchFamily="2" charset="-122"/>
              </a:defRPr>
            </a:lvl8pPr>
            <a:lvl9pPr marL="3962400" indent="-228600" fontAlgn="base">
              <a:spcBef>
                <a:spcPct val="0"/>
              </a:spcBef>
              <a:spcAft>
                <a:spcPct val="0"/>
              </a:spcAft>
              <a:defRPr>
                <a:solidFill>
                  <a:schemeClr val="tx1"/>
                </a:solidFill>
                <a:latin typeface="Arial" pitchFamily="34" charset="0"/>
                <a:ea typeface="宋体" pitchFamily="2" charset="-122"/>
              </a:defRPr>
            </a:lvl9pPr>
          </a:lstStyle>
          <a:p>
            <a:pPr eaLnBrk="0" hangingPunct="0">
              <a:spcBef>
                <a:spcPct val="20000"/>
              </a:spcBef>
              <a:buFont typeface="Arial" pitchFamily="34" charset="0"/>
              <a:buNone/>
            </a:pPr>
            <a:r>
              <a:rPr lang="en-US" altLang="zh-CN" sz="2400" dirty="0">
                <a:solidFill>
                  <a:schemeClr val="hlink"/>
                </a:solidFill>
                <a:latin typeface="宋体" panose="02010600030101010101" pitchFamily="2" charset="-122"/>
              </a:rPr>
              <a:t>4. </a:t>
            </a:r>
            <a:r>
              <a:rPr lang="zh-CN" altLang="en-US" sz="2400" dirty="0">
                <a:solidFill>
                  <a:schemeClr val="hlink"/>
                </a:solidFill>
                <a:latin typeface="宋体" panose="02010600030101010101" pitchFamily="2" charset="-122"/>
              </a:rPr>
              <a:t>互感应现象与自感应现象有什么异同</a:t>
            </a:r>
            <a:r>
              <a:rPr lang="zh-CN" altLang="en-US" sz="2400" dirty="0" smtClean="0">
                <a:solidFill>
                  <a:schemeClr val="hlink"/>
                </a:solidFill>
                <a:latin typeface="宋体" panose="02010600030101010101" pitchFamily="2" charset="-122"/>
              </a:rPr>
              <a:t>？</a:t>
            </a:r>
            <a:endParaRPr lang="en-US" altLang="zh-CN" sz="2400" dirty="0" smtClean="0">
              <a:solidFill>
                <a:schemeClr val="hlink"/>
              </a:solidFill>
              <a:latin typeface="宋体" panose="02010600030101010101" pitchFamily="2" charset="-122"/>
            </a:endParaRPr>
          </a:p>
          <a:p>
            <a:pPr eaLnBrk="0" hangingPunct="0">
              <a:lnSpc>
                <a:spcPts val="3500"/>
              </a:lnSpc>
              <a:spcBef>
                <a:spcPts val="600"/>
              </a:spcBef>
              <a:buFont typeface="Arial" pitchFamily="34" charset="0"/>
              <a:buNone/>
            </a:pPr>
            <a:r>
              <a:rPr lang="en-US" altLang="zh-CN" sz="2400" dirty="0">
                <a:solidFill>
                  <a:schemeClr val="hlink"/>
                </a:solidFill>
                <a:latin typeface="宋体" panose="02010600030101010101" pitchFamily="2" charset="-122"/>
              </a:rPr>
              <a:t> </a:t>
            </a:r>
            <a:r>
              <a:rPr lang="en-US" altLang="zh-CN" sz="2400" dirty="0" smtClean="0">
                <a:solidFill>
                  <a:schemeClr val="hlink"/>
                </a:solidFill>
                <a:latin typeface="宋体" panose="02010600030101010101" pitchFamily="2" charset="-122"/>
              </a:rPr>
              <a:t>  </a:t>
            </a:r>
            <a:r>
              <a:rPr lang="zh-CN" altLang="en-US" sz="2000" dirty="0" smtClean="0">
                <a:solidFill>
                  <a:srgbClr val="FF0000"/>
                </a:solidFill>
                <a:latin typeface="宋体" panose="02010600030101010101" pitchFamily="2" charset="-122"/>
              </a:rPr>
              <a:t>答：</a:t>
            </a:r>
            <a:r>
              <a:rPr lang="zh-CN" altLang="en-US" sz="2000" dirty="0" smtClean="0">
                <a:solidFill>
                  <a:srgbClr val="FF0000"/>
                </a:solidFill>
              </a:rPr>
              <a:t>电磁感应现象：不论</a:t>
            </a:r>
            <a:r>
              <a:rPr lang="zh-CN" altLang="en-US" sz="2000" dirty="0">
                <a:solidFill>
                  <a:srgbClr val="FF0000"/>
                </a:solidFill>
              </a:rPr>
              <a:t>用什么方法</a:t>
            </a:r>
            <a:r>
              <a:rPr lang="en-US" altLang="zh-CN" sz="2000" dirty="0">
                <a:solidFill>
                  <a:srgbClr val="FF0000"/>
                </a:solidFill>
              </a:rPr>
              <a:t>,</a:t>
            </a:r>
            <a:r>
              <a:rPr lang="zh-CN" altLang="en-US" sz="2000" dirty="0">
                <a:solidFill>
                  <a:srgbClr val="FF0000"/>
                </a:solidFill>
              </a:rPr>
              <a:t>只要穿过</a:t>
            </a:r>
            <a:r>
              <a:rPr lang="zh-CN" altLang="en-US" sz="2000" dirty="0">
                <a:solidFill>
                  <a:srgbClr val="FF0000"/>
                </a:solidFill>
              </a:rPr>
              <a:t>闭合电路</a:t>
            </a:r>
            <a:r>
              <a:rPr lang="zh-CN" altLang="en-US" sz="2000" dirty="0">
                <a:solidFill>
                  <a:srgbClr val="FF0000"/>
                </a:solidFill>
              </a:rPr>
              <a:t>的</a:t>
            </a:r>
            <a:r>
              <a:rPr lang="zh-CN" altLang="en-US" sz="2000" dirty="0">
                <a:solidFill>
                  <a:srgbClr val="FF0000"/>
                </a:solidFill>
              </a:rPr>
              <a:t>磁通量</a:t>
            </a:r>
            <a:r>
              <a:rPr lang="zh-CN" altLang="en-US" sz="2000" dirty="0">
                <a:solidFill>
                  <a:srgbClr val="FF0000"/>
                </a:solidFill>
              </a:rPr>
              <a:t>发生变化</a:t>
            </a:r>
            <a:r>
              <a:rPr lang="en-US" altLang="zh-CN" sz="2000" dirty="0">
                <a:solidFill>
                  <a:srgbClr val="FF0000"/>
                </a:solidFill>
              </a:rPr>
              <a:t>,</a:t>
            </a:r>
            <a:r>
              <a:rPr lang="zh-CN" altLang="en-US" sz="2000" dirty="0">
                <a:solidFill>
                  <a:srgbClr val="FF0000"/>
                </a:solidFill>
              </a:rPr>
              <a:t>闭合电路</a:t>
            </a:r>
            <a:r>
              <a:rPr lang="zh-CN" altLang="en-US" sz="2000" dirty="0">
                <a:solidFill>
                  <a:srgbClr val="FF0000"/>
                </a:solidFill>
              </a:rPr>
              <a:t>中就有电流产生”</a:t>
            </a:r>
            <a:br>
              <a:rPr lang="zh-CN" altLang="en-US" sz="2000" dirty="0">
                <a:solidFill>
                  <a:srgbClr val="FF0000"/>
                </a:solidFill>
              </a:rPr>
            </a:br>
            <a:r>
              <a:rPr lang="zh-CN" altLang="en-US" sz="2000" dirty="0">
                <a:solidFill>
                  <a:srgbClr val="FF0000"/>
                </a:solidFill>
              </a:rPr>
              <a:t>　　</a:t>
            </a:r>
            <a:r>
              <a:rPr lang="zh-CN" altLang="en-US" sz="2000" dirty="0">
                <a:solidFill>
                  <a:srgbClr val="FF0000"/>
                </a:solidFill>
              </a:rPr>
              <a:t>自感</a:t>
            </a:r>
            <a:r>
              <a:rPr lang="zh-CN" altLang="en-US" sz="2000" dirty="0" smtClean="0">
                <a:solidFill>
                  <a:srgbClr val="FF0000"/>
                </a:solidFill>
              </a:rPr>
              <a:t>现象：自感</a:t>
            </a:r>
            <a:r>
              <a:rPr lang="zh-CN" altLang="en-US" sz="2000" dirty="0">
                <a:solidFill>
                  <a:srgbClr val="FF0000"/>
                </a:solidFill>
              </a:rPr>
              <a:t>现象</a:t>
            </a:r>
            <a:r>
              <a:rPr lang="zh-CN" altLang="en-US" sz="2000" dirty="0">
                <a:solidFill>
                  <a:srgbClr val="FF0000"/>
                </a:solidFill>
              </a:rPr>
              <a:t>是一种特殊的</a:t>
            </a:r>
            <a:r>
              <a:rPr lang="zh-CN" altLang="en-US" sz="2000" dirty="0">
                <a:solidFill>
                  <a:srgbClr val="FF0000"/>
                </a:solidFill>
              </a:rPr>
              <a:t>电磁感应现象</a:t>
            </a:r>
            <a:r>
              <a:rPr lang="zh-CN" altLang="en-US" sz="2000" dirty="0">
                <a:solidFill>
                  <a:srgbClr val="FF0000"/>
                </a:solidFill>
              </a:rPr>
              <a:t>，是由于导体本身电流发生变化而其自身产生的</a:t>
            </a:r>
            <a:r>
              <a:rPr lang="zh-CN" altLang="en-US" sz="2000" dirty="0">
                <a:solidFill>
                  <a:srgbClr val="FF0000"/>
                </a:solidFill>
              </a:rPr>
              <a:t>电磁感应现象</a:t>
            </a:r>
            <a:r>
              <a:rPr lang="zh-CN" altLang="en-US" sz="2000" dirty="0">
                <a:solidFill>
                  <a:srgbClr val="FF0000"/>
                </a:solidFill>
              </a:rPr>
              <a:t>。</a:t>
            </a:r>
            <a:br>
              <a:rPr lang="zh-CN" altLang="en-US" sz="2000" dirty="0">
                <a:solidFill>
                  <a:srgbClr val="FF0000"/>
                </a:solidFill>
              </a:rPr>
            </a:br>
            <a:r>
              <a:rPr lang="zh-CN" altLang="en-US" sz="2000" dirty="0">
                <a:solidFill>
                  <a:srgbClr val="FF0000"/>
                </a:solidFill>
              </a:rPr>
              <a:t>　　</a:t>
            </a:r>
            <a:r>
              <a:rPr lang="zh-CN" altLang="en-US" sz="2000" dirty="0">
                <a:solidFill>
                  <a:srgbClr val="FF0000"/>
                </a:solidFill>
              </a:rPr>
              <a:t>互感</a:t>
            </a:r>
            <a:r>
              <a:rPr lang="zh-CN" altLang="en-US" sz="2000" dirty="0" smtClean="0">
                <a:solidFill>
                  <a:srgbClr val="FF0000"/>
                </a:solidFill>
              </a:rPr>
              <a:t>现象：互感</a:t>
            </a:r>
            <a:r>
              <a:rPr lang="zh-CN" altLang="en-US" sz="2000" dirty="0">
                <a:solidFill>
                  <a:srgbClr val="FF0000"/>
                </a:solidFill>
              </a:rPr>
              <a:t>现象</a:t>
            </a:r>
            <a:r>
              <a:rPr lang="zh-CN" altLang="en-US" sz="2000" dirty="0">
                <a:solidFill>
                  <a:srgbClr val="FF0000"/>
                </a:solidFill>
              </a:rPr>
              <a:t>是指二相邻线圈中，一个线圈的电流随时间变化时导致穿过另一线圈的</a:t>
            </a:r>
            <a:r>
              <a:rPr lang="zh-CN" altLang="en-US" sz="2000" dirty="0">
                <a:solidFill>
                  <a:srgbClr val="FF0000"/>
                </a:solidFill>
              </a:rPr>
              <a:t>磁通量</a:t>
            </a:r>
            <a:r>
              <a:rPr lang="zh-CN" altLang="en-US" sz="2000" dirty="0">
                <a:solidFill>
                  <a:srgbClr val="FF0000"/>
                </a:solidFill>
              </a:rPr>
              <a:t>发生变化，而在该线圈中出现</a:t>
            </a:r>
            <a:r>
              <a:rPr lang="zh-CN" altLang="en-US" sz="2000" dirty="0">
                <a:solidFill>
                  <a:srgbClr val="FF0000"/>
                </a:solidFill>
              </a:rPr>
              <a:t>感应电动势</a:t>
            </a:r>
            <a:r>
              <a:rPr lang="zh-CN" altLang="en-US" sz="2000" dirty="0">
                <a:solidFill>
                  <a:srgbClr val="FF0000"/>
                </a:solidFill>
              </a:rPr>
              <a:t>的现象。</a:t>
            </a:r>
            <a:r>
              <a:rPr lang="zh-CN" altLang="en-US" sz="2000" dirty="0">
                <a:solidFill>
                  <a:srgbClr val="FF0000"/>
                </a:solidFill>
              </a:rPr>
              <a:t>互感现象</a:t>
            </a:r>
            <a:r>
              <a:rPr lang="zh-CN" altLang="en-US" sz="2000" dirty="0">
                <a:solidFill>
                  <a:srgbClr val="FF0000"/>
                </a:solidFill>
              </a:rPr>
              <a:t>产生的</a:t>
            </a:r>
            <a:r>
              <a:rPr lang="zh-CN" altLang="en-US" sz="2000" dirty="0">
                <a:solidFill>
                  <a:srgbClr val="FF0000"/>
                </a:solidFill>
              </a:rPr>
              <a:t>感生电动势</a:t>
            </a:r>
            <a:r>
              <a:rPr lang="zh-CN" altLang="en-US" sz="2000" dirty="0">
                <a:solidFill>
                  <a:srgbClr val="FF0000"/>
                </a:solidFill>
              </a:rPr>
              <a:t>称为</a:t>
            </a:r>
            <a:r>
              <a:rPr lang="zh-CN" altLang="en-US" sz="2000" dirty="0">
                <a:solidFill>
                  <a:srgbClr val="FF0000"/>
                </a:solidFill>
              </a:rPr>
              <a:t>互感电动势</a:t>
            </a:r>
            <a:r>
              <a:rPr lang="zh-CN" altLang="en-US" sz="2000" dirty="0">
                <a:solidFill>
                  <a:srgbClr val="FF0000"/>
                </a:solidFill>
              </a:rPr>
              <a:t>。</a:t>
            </a:r>
            <a:endParaRPr lang="en-US" altLang="zh-CN" sz="2000" dirty="0">
              <a:solidFill>
                <a:srgbClr val="FF0000"/>
              </a:solidFill>
            </a:endParaRPr>
          </a:p>
        </p:txBody>
      </p:sp>
      <p:graphicFrame>
        <p:nvGraphicFramePr>
          <p:cNvPr id="88269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42"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346609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323850" y="413657"/>
            <a:ext cx="8610600" cy="5607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4500" indent="-444500" algn="l">
              <a:defRPr>
                <a:solidFill>
                  <a:schemeClr val="tx1"/>
                </a:solidFill>
                <a:latin typeface="Arial" pitchFamily="34" charset="0"/>
                <a:ea typeface="宋体" pitchFamily="2" charset="-122"/>
              </a:defRPr>
            </a:lvl1pPr>
            <a:lvl2pPr marL="909638" indent="-285750" algn="l">
              <a:defRPr>
                <a:solidFill>
                  <a:schemeClr val="tx1"/>
                </a:solidFill>
                <a:latin typeface="Arial" pitchFamily="34" charset="0"/>
                <a:ea typeface="宋体" pitchFamily="2" charset="-122"/>
              </a:defRPr>
            </a:lvl2pPr>
            <a:lvl3pPr marL="1317625" indent="-228600" algn="l">
              <a:defRPr>
                <a:solidFill>
                  <a:schemeClr val="tx1"/>
                </a:solidFill>
                <a:latin typeface="Arial" pitchFamily="34" charset="0"/>
                <a:ea typeface="宋体" pitchFamily="2" charset="-122"/>
              </a:defRPr>
            </a:lvl3pPr>
            <a:lvl4pPr marL="1725613" indent="-228600" algn="l">
              <a:defRPr>
                <a:solidFill>
                  <a:schemeClr val="tx1"/>
                </a:solidFill>
                <a:latin typeface="Arial" pitchFamily="34" charset="0"/>
                <a:ea typeface="宋体" pitchFamily="2" charset="-122"/>
              </a:defRPr>
            </a:lvl4pPr>
            <a:lvl5pPr marL="2133600" indent="-228600" algn="l">
              <a:defRPr>
                <a:solidFill>
                  <a:schemeClr val="tx1"/>
                </a:solidFill>
                <a:latin typeface="Arial" pitchFamily="34" charset="0"/>
                <a:ea typeface="宋体" pitchFamily="2" charset="-122"/>
              </a:defRPr>
            </a:lvl5pPr>
            <a:lvl6pPr marL="2590800" indent="-228600" fontAlgn="base">
              <a:spcBef>
                <a:spcPct val="0"/>
              </a:spcBef>
              <a:spcAft>
                <a:spcPct val="0"/>
              </a:spcAft>
              <a:defRPr>
                <a:solidFill>
                  <a:schemeClr val="tx1"/>
                </a:solidFill>
                <a:latin typeface="Arial" pitchFamily="34" charset="0"/>
                <a:ea typeface="宋体" pitchFamily="2" charset="-122"/>
              </a:defRPr>
            </a:lvl6pPr>
            <a:lvl7pPr marL="3048000" indent="-228600" fontAlgn="base">
              <a:spcBef>
                <a:spcPct val="0"/>
              </a:spcBef>
              <a:spcAft>
                <a:spcPct val="0"/>
              </a:spcAft>
              <a:defRPr>
                <a:solidFill>
                  <a:schemeClr val="tx1"/>
                </a:solidFill>
                <a:latin typeface="Arial" pitchFamily="34" charset="0"/>
                <a:ea typeface="宋体" pitchFamily="2" charset="-122"/>
              </a:defRPr>
            </a:lvl7pPr>
            <a:lvl8pPr marL="3505200" indent="-228600" fontAlgn="base">
              <a:spcBef>
                <a:spcPct val="0"/>
              </a:spcBef>
              <a:spcAft>
                <a:spcPct val="0"/>
              </a:spcAft>
              <a:defRPr>
                <a:solidFill>
                  <a:schemeClr val="tx1"/>
                </a:solidFill>
                <a:latin typeface="Arial" pitchFamily="34" charset="0"/>
                <a:ea typeface="宋体" pitchFamily="2" charset="-122"/>
              </a:defRPr>
            </a:lvl8pPr>
            <a:lvl9pPr marL="3962400" indent="-228600" fontAlgn="base">
              <a:spcBef>
                <a:spcPct val="0"/>
              </a:spcBef>
              <a:spcAft>
                <a:spcPct val="0"/>
              </a:spcAft>
              <a:defRPr>
                <a:solidFill>
                  <a:schemeClr val="tx1"/>
                </a:solidFill>
                <a:latin typeface="Arial" pitchFamily="34" charset="0"/>
                <a:ea typeface="宋体" pitchFamily="2" charset="-122"/>
              </a:defRPr>
            </a:lvl9pPr>
          </a:lstStyle>
          <a:p>
            <a:pPr eaLnBrk="0" hangingPunct="0">
              <a:spcBef>
                <a:spcPct val="20000"/>
              </a:spcBef>
              <a:buFont typeface="Arial" pitchFamily="34" charset="0"/>
              <a:buNone/>
            </a:pPr>
            <a:r>
              <a:rPr lang="en-US" altLang="zh-CN" sz="2400" dirty="0" smtClean="0">
                <a:solidFill>
                  <a:schemeClr val="hlink"/>
                </a:solidFill>
                <a:latin typeface="宋体" panose="02010600030101010101" pitchFamily="2" charset="-122"/>
              </a:rPr>
              <a:t>5</a:t>
            </a:r>
            <a:r>
              <a:rPr lang="en-US" altLang="zh-CN" sz="2400" dirty="0">
                <a:solidFill>
                  <a:schemeClr val="hlink"/>
                </a:solidFill>
                <a:latin typeface="宋体" panose="02010600030101010101" pitchFamily="2" charset="-122"/>
              </a:rPr>
              <a:t>. </a:t>
            </a:r>
            <a:r>
              <a:rPr lang="zh-CN" altLang="en-US" sz="2400" dirty="0">
                <a:solidFill>
                  <a:schemeClr val="hlink"/>
                </a:solidFill>
                <a:latin typeface="宋体" panose="02010600030101010101" pitchFamily="2" charset="-122"/>
              </a:rPr>
              <a:t>互感系数与线圈的那些因素有关？</a:t>
            </a:r>
          </a:p>
          <a:p>
            <a:pPr eaLnBrk="0" hangingPunct="0">
              <a:spcBef>
                <a:spcPct val="20000"/>
              </a:spcBef>
              <a:buFont typeface="Arial" pitchFamily="34" charset="0"/>
              <a:buNone/>
            </a:pPr>
            <a:r>
              <a:rPr lang="en-US" altLang="zh-CN" sz="2400" dirty="0" smtClean="0">
                <a:solidFill>
                  <a:schemeClr val="hlink"/>
                </a:solidFill>
                <a:latin typeface="宋体" panose="02010600030101010101" pitchFamily="2" charset="-122"/>
              </a:rPr>
              <a:t>   </a:t>
            </a:r>
            <a:r>
              <a:rPr lang="zh-CN" altLang="en-US" sz="2400" dirty="0">
                <a:solidFill>
                  <a:srgbClr val="FF0000"/>
                </a:solidFill>
                <a:latin typeface="宋体" panose="02010600030101010101" pitchFamily="2" charset="-122"/>
              </a:rPr>
              <a:t>答：互感系数与</a:t>
            </a:r>
            <a:r>
              <a:rPr lang="zh-CN" altLang="en-US" sz="2400" dirty="0" smtClean="0">
                <a:solidFill>
                  <a:srgbClr val="FF0000"/>
                </a:solidFill>
                <a:latin typeface="宋体" panose="02010600030101010101" pitchFamily="2" charset="-122"/>
              </a:rPr>
              <a:t>线圈</a:t>
            </a:r>
            <a:r>
              <a:rPr lang="zh-CN" altLang="en-US" sz="2400" dirty="0" smtClean="0">
                <a:solidFill>
                  <a:srgbClr val="FF0000"/>
                </a:solidFill>
              </a:rPr>
              <a:t>的</a:t>
            </a:r>
            <a:r>
              <a:rPr lang="zh-CN" altLang="en-US" sz="2400" dirty="0">
                <a:solidFill>
                  <a:srgbClr val="FF0000"/>
                </a:solidFill>
              </a:rPr>
              <a:t>形状，大小，材质，还有有无铁心等都有关系</a:t>
            </a:r>
            <a:endParaRPr lang="en-US" altLang="zh-CN" sz="2400" dirty="0" smtClean="0">
              <a:solidFill>
                <a:srgbClr val="FF0000"/>
              </a:solidFill>
              <a:latin typeface="宋体" panose="02010600030101010101" pitchFamily="2" charset="-122"/>
            </a:endParaRPr>
          </a:p>
          <a:p>
            <a:pPr eaLnBrk="0" hangingPunct="0">
              <a:spcBef>
                <a:spcPct val="20000"/>
              </a:spcBef>
              <a:buFont typeface="Arial" pitchFamily="34" charset="0"/>
              <a:buNone/>
            </a:pPr>
            <a:endParaRPr lang="en-US" altLang="zh-CN" sz="2400" dirty="0">
              <a:solidFill>
                <a:schemeClr val="hlink"/>
              </a:solidFill>
              <a:latin typeface="宋体" panose="02010600030101010101" pitchFamily="2" charset="-122"/>
            </a:endParaRPr>
          </a:p>
          <a:p>
            <a:pPr eaLnBrk="0" hangingPunct="0">
              <a:spcBef>
                <a:spcPct val="20000"/>
              </a:spcBef>
              <a:buFont typeface="Arial" pitchFamily="34" charset="0"/>
              <a:buNone/>
            </a:pPr>
            <a:endParaRPr lang="en-US" altLang="zh-CN" sz="2400" dirty="0" smtClean="0">
              <a:solidFill>
                <a:schemeClr val="hlink"/>
              </a:solidFill>
              <a:latin typeface="宋体" panose="02010600030101010101" pitchFamily="2" charset="-122"/>
            </a:endParaRPr>
          </a:p>
          <a:p>
            <a:pPr eaLnBrk="0" hangingPunct="0">
              <a:spcBef>
                <a:spcPct val="20000"/>
              </a:spcBef>
              <a:buFont typeface="Arial" pitchFamily="34" charset="0"/>
              <a:buNone/>
            </a:pPr>
            <a:endParaRPr lang="en-US" altLang="zh-CN" sz="2400" dirty="0">
              <a:solidFill>
                <a:schemeClr val="hlink"/>
              </a:solidFill>
              <a:latin typeface="宋体" panose="02010600030101010101" pitchFamily="2" charset="-122"/>
            </a:endParaRPr>
          </a:p>
          <a:p>
            <a:pPr eaLnBrk="0" hangingPunct="0">
              <a:spcBef>
                <a:spcPct val="20000"/>
              </a:spcBef>
              <a:buFont typeface="Arial" pitchFamily="34" charset="0"/>
              <a:buNone/>
            </a:pPr>
            <a:endParaRPr lang="en-US" altLang="zh-CN" sz="2400" dirty="0" smtClean="0">
              <a:solidFill>
                <a:schemeClr val="hlink"/>
              </a:solidFill>
              <a:latin typeface="宋体" panose="02010600030101010101" pitchFamily="2" charset="-122"/>
            </a:endParaRPr>
          </a:p>
          <a:p>
            <a:pPr eaLnBrk="0" hangingPunct="0">
              <a:spcBef>
                <a:spcPct val="20000"/>
              </a:spcBef>
              <a:buFont typeface="Arial" pitchFamily="34" charset="0"/>
              <a:buNone/>
            </a:pPr>
            <a:endParaRPr lang="en-US" altLang="zh-CN" sz="2400" dirty="0">
              <a:solidFill>
                <a:schemeClr val="hlink"/>
              </a:solidFill>
              <a:latin typeface="宋体" panose="02010600030101010101" pitchFamily="2" charset="-122"/>
            </a:endParaRPr>
          </a:p>
        </p:txBody>
      </p:sp>
      <p:graphicFrame>
        <p:nvGraphicFramePr>
          <p:cNvPr id="88269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772"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53476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323850" y="620688"/>
            <a:ext cx="8610600" cy="5607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4500" indent="-444500" algn="l">
              <a:defRPr>
                <a:solidFill>
                  <a:schemeClr val="tx1"/>
                </a:solidFill>
                <a:latin typeface="Arial" pitchFamily="34" charset="0"/>
                <a:ea typeface="宋体" pitchFamily="2" charset="-122"/>
              </a:defRPr>
            </a:lvl1pPr>
            <a:lvl2pPr marL="909638" indent="-285750" algn="l">
              <a:defRPr>
                <a:solidFill>
                  <a:schemeClr val="tx1"/>
                </a:solidFill>
                <a:latin typeface="Arial" pitchFamily="34" charset="0"/>
                <a:ea typeface="宋体" pitchFamily="2" charset="-122"/>
              </a:defRPr>
            </a:lvl2pPr>
            <a:lvl3pPr marL="1317625" indent="-228600" algn="l">
              <a:defRPr>
                <a:solidFill>
                  <a:schemeClr val="tx1"/>
                </a:solidFill>
                <a:latin typeface="Arial" pitchFamily="34" charset="0"/>
                <a:ea typeface="宋体" pitchFamily="2" charset="-122"/>
              </a:defRPr>
            </a:lvl3pPr>
            <a:lvl4pPr marL="1725613" indent="-228600" algn="l">
              <a:defRPr>
                <a:solidFill>
                  <a:schemeClr val="tx1"/>
                </a:solidFill>
                <a:latin typeface="Arial" pitchFamily="34" charset="0"/>
                <a:ea typeface="宋体" pitchFamily="2" charset="-122"/>
              </a:defRPr>
            </a:lvl4pPr>
            <a:lvl5pPr marL="2133600" indent="-228600" algn="l">
              <a:defRPr>
                <a:solidFill>
                  <a:schemeClr val="tx1"/>
                </a:solidFill>
                <a:latin typeface="Arial" pitchFamily="34" charset="0"/>
                <a:ea typeface="宋体" pitchFamily="2" charset="-122"/>
              </a:defRPr>
            </a:lvl5pPr>
            <a:lvl6pPr marL="2590800" indent="-228600" fontAlgn="base">
              <a:spcBef>
                <a:spcPct val="0"/>
              </a:spcBef>
              <a:spcAft>
                <a:spcPct val="0"/>
              </a:spcAft>
              <a:defRPr>
                <a:solidFill>
                  <a:schemeClr val="tx1"/>
                </a:solidFill>
                <a:latin typeface="Arial" pitchFamily="34" charset="0"/>
                <a:ea typeface="宋体" pitchFamily="2" charset="-122"/>
              </a:defRPr>
            </a:lvl6pPr>
            <a:lvl7pPr marL="3048000" indent="-228600" fontAlgn="base">
              <a:spcBef>
                <a:spcPct val="0"/>
              </a:spcBef>
              <a:spcAft>
                <a:spcPct val="0"/>
              </a:spcAft>
              <a:defRPr>
                <a:solidFill>
                  <a:schemeClr val="tx1"/>
                </a:solidFill>
                <a:latin typeface="Arial" pitchFamily="34" charset="0"/>
                <a:ea typeface="宋体" pitchFamily="2" charset="-122"/>
              </a:defRPr>
            </a:lvl7pPr>
            <a:lvl8pPr marL="3505200" indent="-228600" fontAlgn="base">
              <a:spcBef>
                <a:spcPct val="0"/>
              </a:spcBef>
              <a:spcAft>
                <a:spcPct val="0"/>
              </a:spcAft>
              <a:defRPr>
                <a:solidFill>
                  <a:schemeClr val="tx1"/>
                </a:solidFill>
                <a:latin typeface="Arial" pitchFamily="34" charset="0"/>
                <a:ea typeface="宋体" pitchFamily="2" charset="-122"/>
              </a:defRPr>
            </a:lvl8pPr>
            <a:lvl9pPr marL="3962400" indent="-228600" fontAlgn="base">
              <a:spcBef>
                <a:spcPct val="0"/>
              </a:spcBef>
              <a:spcAft>
                <a:spcPct val="0"/>
              </a:spcAft>
              <a:defRPr>
                <a:solidFill>
                  <a:schemeClr val="tx1"/>
                </a:solidFill>
                <a:latin typeface="Arial" pitchFamily="34" charset="0"/>
                <a:ea typeface="宋体" pitchFamily="2" charset="-122"/>
              </a:defRPr>
            </a:lvl9pPr>
          </a:lstStyle>
          <a:p>
            <a:pPr eaLnBrk="0" hangingPunct="0">
              <a:spcBef>
                <a:spcPct val="20000"/>
              </a:spcBef>
              <a:buFont typeface="Arial" pitchFamily="34" charset="0"/>
              <a:buNone/>
            </a:pPr>
            <a:r>
              <a:rPr lang="en-US" altLang="zh-CN" sz="2400" dirty="0" smtClean="0">
                <a:solidFill>
                  <a:schemeClr val="hlink"/>
                </a:solidFill>
                <a:latin typeface="宋体" panose="02010600030101010101" pitchFamily="2" charset="-122"/>
              </a:rPr>
              <a:t>6</a:t>
            </a:r>
            <a:r>
              <a:rPr lang="en-US" altLang="zh-CN" sz="2400" dirty="0">
                <a:solidFill>
                  <a:schemeClr val="hlink"/>
                </a:solidFill>
                <a:latin typeface="宋体" panose="02010600030101010101" pitchFamily="2" charset="-122"/>
              </a:rPr>
              <a:t>. </a:t>
            </a:r>
            <a:r>
              <a:rPr lang="zh-CN" altLang="en-US" sz="2400" dirty="0">
                <a:solidFill>
                  <a:schemeClr val="hlink"/>
                </a:solidFill>
                <a:latin typeface="宋体" panose="02010600030101010101" pitchFamily="2" charset="-122"/>
              </a:rPr>
              <a:t>已知两耦合线圈的</a:t>
            </a:r>
            <a:r>
              <a:rPr lang="en-US" altLang="zh-CN" sz="2400" i="1" dirty="0">
                <a:solidFill>
                  <a:schemeClr val="hlink"/>
                </a:solidFill>
                <a:latin typeface="宋体" panose="02010600030101010101" pitchFamily="2" charset="-122"/>
              </a:rPr>
              <a:t>L</a:t>
            </a:r>
            <a:r>
              <a:rPr lang="en-US" altLang="zh-CN" sz="2400" baseline="-25000" dirty="0">
                <a:solidFill>
                  <a:schemeClr val="hlink"/>
                </a:solidFill>
                <a:latin typeface="宋体" panose="02010600030101010101" pitchFamily="2" charset="-122"/>
              </a:rPr>
              <a:t>1</a:t>
            </a:r>
            <a:r>
              <a:rPr lang="en-US" altLang="zh-CN" sz="2400" dirty="0">
                <a:solidFill>
                  <a:schemeClr val="hlink"/>
                </a:solidFill>
                <a:latin typeface="宋体" panose="02010600030101010101" pitchFamily="2" charset="-122"/>
              </a:rPr>
              <a:t>=0.04H</a:t>
            </a:r>
            <a:r>
              <a:rPr lang="zh-CN" altLang="en-US" sz="2400" dirty="0">
                <a:solidFill>
                  <a:schemeClr val="hlink"/>
                </a:solidFill>
                <a:latin typeface="宋体" panose="02010600030101010101" pitchFamily="2" charset="-122"/>
              </a:rPr>
              <a:t>，</a:t>
            </a:r>
            <a:r>
              <a:rPr lang="zh-CN" altLang="en-US" sz="2400" i="1" dirty="0">
                <a:solidFill>
                  <a:schemeClr val="hlink"/>
                </a:solidFill>
                <a:latin typeface="宋体" panose="02010600030101010101" pitchFamily="2" charset="-122"/>
              </a:rPr>
              <a:t> </a:t>
            </a:r>
            <a:r>
              <a:rPr lang="en-US" altLang="zh-CN" sz="2400" i="1" dirty="0">
                <a:solidFill>
                  <a:schemeClr val="hlink"/>
                </a:solidFill>
                <a:latin typeface="宋体" panose="02010600030101010101" pitchFamily="2" charset="-122"/>
              </a:rPr>
              <a:t>L</a:t>
            </a:r>
            <a:r>
              <a:rPr lang="en-US" altLang="zh-CN" sz="2400" baseline="-25000" dirty="0">
                <a:solidFill>
                  <a:schemeClr val="hlink"/>
                </a:solidFill>
                <a:latin typeface="宋体" panose="02010600030101010101" pitchFamily="2" charset="-122"/>
              </a:rPr>
              <a:t>2</a:t>
            </a:r>
            <a:r>
              <a:rPr lang="en-US" altLang="zh-CN" sz="2400" dirty="0">
                <a:solidFill>
                  <a:schemeClr val="hlink"/>
                </a:solidFill>
                <a:latin typeface="宋体" panose="02010600030101010101" pitchFamily="2" charset="-122"/>
              </a:rPr>
              <a:t>=0.06H</a:t>
            </a:r>
            <a:r>
              <a:rPr lang="zh-CN" altLang="en-US" sz="2400" dirty="0">
                <a:solidFill>
                  <a:schemeClr val="hlink"/>
                </a:solidFill>
                <a:latin typeface="宋体" panose="02010600030101010101" pitchFamily="2" charset="-122"/>
              </a:rPr>
              <a:t>， </a:t>
            </a:r>
            <a:r>
              <a:rPr lang="en-US" altLang="zh-CN" sz="2400" i="1" dirty="0">
                <a:solidFill>
                  <a:schemeClr val="hlink"/>
                </a:solidFill>
                <a:latin typeface="宋体" panose="02010600030101010101" pitchFamily="2" charset="-122"/>
              </a:rPr>
              <a:t>k</a:t>
            </a:r>
            <a:r>
              <a:rPr lang="en-US" altLang="zh-CN" sz="2400" dirty="0">
                <a:solidFill>
                  <a:schemeClr val="hlink"/>
                </a:solidFill>
                <a:latin typeface="宋体" panose="02010600030101010101" pitchFamily="2" charset="-122"/>
              </a:rPr>
              <a:t>=0.4,</a:t>
            </a:r>
            <a:r>
              <a:rPr lang="zh-CN" altLang="en-US" sz="2400" dirty="0">
                <a:solidFill>
                  <a:schemeClr val="hlink"/>
                </a:solidFill>
                <a:latin typeface="宋体" panose="02010600030101010101" pitchFamily="2" charset="-122"/>
              </a:rPr>
              <a:t>试求其互感</a:t>
            </a:r>
            <a:r>
              <a:rPr lang="zh-CN" altLang="en-US" sz="2400" dirty="0" smtClean="0">
                <a:solidFill>
                  <a:schemeClr val="hlink"/>
                </a:solidFill>
                <a:latin typeface="宋体" panose="02010600030101010101" pitchFamily="2" charset="-122"/>
              </a:rPr>
              <a:t>。</a:t>
            </a:r>
            <a:endParaRPr lang="en-US" altLang="zh-CN" sz="2400" dirty="0" smtClean="0">
              <a:solidFill>
                <a:schemeClr val="hlink"/>
              </a:solidFill>
              <a:latin typeface="宋体" panose="02010600030101010101" pitchFamily="2" charset="-122"/>
            </a:endParaRPr>
          </a:p>
          <a:p>
            <a:pPr eaLnBrk="0" hangingPunct="0">
              <a:spcBef>
                <a:spcPct val="20000"/>
              </a:spcBef>
              <a:buFont typeface="Arial" pitchFamily="34" charset="0"/>
              <a:buNone/>
            </a:pPr>
            <a:r>
              <a:rPr lang="en-US" altLang="zh-CN" sz="2400" dirty="0">
                <a:solidFill>
                  <a:schemeClr val="hlink"/>
                </a:solidFill>
                <a:latin typeface="宋体" panose="02010600030101010101" pitchFamily="2" charset="-122"/>
              </a:rPr>
              <a:t> </a:t>
            </a:r>
            <a:r>
              <a:rPr lang="en-US" altLang="zh-CN" sz="2400" dirty="0" smtClean="0">
                <a:solidFill>
                  <a:schemeClr val="hlink"/>
                </a:solidFill>
                <a:latin typeface="宋体" panose="02010600030101010101" pitchFamily="2" charset="-122"/>
              </a:rPr>
              <a:t>  </a:t>
            </a:r>
            <a:r>
              <a:rPr lang="zh-CN" altLang="en-US" sz="2400" dirty="0" smtClean="0">
                <a:solidFill>
                  <a:schemeClr val="hlink"/>
                </a:solidFill>
                <a:latin typeface="宋体" panose="02010600030101010101" pitchFamily="2" charset="-122"/>
              </a:rPr>
              <a:t>解：</a:t>
            </a:r>
            <a:endParaRPr lang="zh-CN" altLang="en-US" sz="2400" dirty="0">
              <a:solidFill>
                <a:schemeClr val="hlink"/>
              </a:solidFill>
              <a:latin typeface="宋体" panose="02010600030101010101" pitchFamily="2" charset="-122"/>
            </a:endParaRPr>
          </a:p>
        </p:txBody>
      </p:sp>
      <p:graphicFrame>
        <p:nvGraphicFramePr>
          <p:cNvPr id="88269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753"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464409105"/>
              </p:ext>
            </p:extLst>
          </p:nvPr>
        </p:nvGraphicFramePr>
        <p:xfrm>
          <a:off x="1561306" y="1556792"/>
          <a:ext cx="6135688" cy="550862"/>
        </p:xfrm>
        <a:graphic>
          <a:graphicData uri="http://schemas.openxmlformats.org/presentationml/2006/ole">
            <mc:AlternateContent xmlns:mc="http://schemas.openxmlformats.org/markup-compatibility/2006">
              <mc:Choice xmlns:v="urn:schemas-microsoft-com:vml" Requires="v">
                <p:oleObj spid="_x0000_s31754" name="公式" r:id="rId6" imgW="2552400" imgH="253800" progId="Equation.3">
                  <p:embed/>
                </p:oleObj>
              </mc:Choice>
              <mc:Fallback>
                <p:oleObj name="公式" r:id="rId6" imgW="2552400" imgH="253800" progId="Equation.3">
                  <p:embed/>
                  <p:pic>
                    <p:nvPicPr>
                      <p:cNvPr id="0" name="Object 6"/>
                      <p:cNvPicPr>
                        <a:picLocks noChangeAspect="1" noChangeArrowheads="1"/>
                      </p:cNvPicPr>
                      <p:nvPr/>
                    </p:nvPicPr>
                    <p:blipFill>
                      <a:blip r:embed="rId7"/>
                      <a:srcRect/>
                      <a:stretch>
                        <a:fillRect/>
                      </a:stretch>
                    </p:blipFill>
                    <p:spPr bwMode="auto">
                      <a:xfrm>
                        <a:off x="1561306" y="1556792"/>
                        <a:ext cx="6135688" cy="550862"/>
                      </a:xfrm>
                      <a:prstGeom prst="rect">
                        <a:avLst/>
                      </a:prstGeom>
                      <a:noFill/>
                      <a:ln w="9525">
                        <a:solidFill>
                          <a:schemeClr val="tx2"/>
                        </a:solidFill>
                        <a:miter lim="800000"/>
                        <a:headEnd/>
                        <a:tailEnd/>
                      </a:ln>
                      <a:effectLst/>
                    </p:spPr>
                  </p:pic>
                </p:oleObj>
              </mc:Fallback>
            </mc:AlternateContent>
          </a:graphicData>
        </a:graphic>
      </p:graphicFrame>
    </p:spTree>
    <p:extLst>
      <p:ext uri="{BB962C8B-B14F-4D97-AF65-F5344CB8AC3E}">
        <p14:creationId xmlns:p14="http://schemas.microsoft.com/office/powerpoint/2010/main" val="467005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26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26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323850" y="413657"/>
            <a:ext cx="8610600" cy="1719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44500" indent="-444500" algn="l">
              <a:defRPr>
                <a:solidFill>
                  <a:schemeClr val="tx1"/>
                </a:solidFill>
                <a:latin typeface="Arial" pitchFamily="34" charset="0"/>
                <a:ea typeface="宋体" pitchFamily="2" charset="-122"/>
              </a:defRPr>
            </a:lvl1pPr>
            <a:lvl2pPr marL="909638" indent="-285750" algn="l">
              <a:defRPr>
                <a:solidFill>
                  <a:schemeClr val="tx1"/>
                </a:solidFill>
                <a:latin typeface="Arial" pitchFamily="34" charset="0"/>
                <a:ea typeface="宋体" pitchFamily="2" charset="-122"/>
              </a:defRPr>
            </a:lvl2pPr>
            <a:lvl3pPr marL="1317625" indent="-228600" algn="l">
              <a:defRPr>
                <a:solidFill>
                  <a:schemeClr val="tx1"/>
                </a:solidFill>
                <a:latin typeface="Arial" pitchFamily="34" charset="0"/>
                <a:ea typeface="宋体" pitchFamily="2" charset="-122"/>
              </a:defRPr>
            </a:lvl3pPr>
            <a:lvl4pPr marL="1725613" indent="-228600" algn="l">
              <a:defRPr>
                <a:solidFill>
                  <a:schemeClr val="tx1"/>
                </a:solidFill>
                <a:latin typeface="Arial" pitchFamily="34" charset="0"/>
                <a:ea typeface="宋体" pitchFamily="2" charset="-122"/>
              </a:defRPr>
            </a:lvl4pPr>
            <a:lvl5pPr marL="2133600" indent="-228600" algn="l">
              <a:defRPr>
                <a:solidFill>
                  <a:schemeClr val="tx1"/>
                </a:solidFill>
                <a:latin typeface="Arial" pitchFamily="34" charset="0"/>
                <a:ea typeface="宋体" pitchFamily="2" charset="-122"/>
              </a:defRPr>
            </a:lvl5pPr>
            <a:lvl6pPr marL="2590800" indent="-228600" fontAlgn="base">
              <a:spcBef>
                <a:spcPct val="0"/>
              </a:spcBef>
              <a:spcAft>
                <a:spcPct val="0"/>
              </a:spcAft>
              <a:defRPr>
                <a:solidFill>
                  <a:schemeClr val="tx1"/>
                </a:solidFill>
                <a:latin typeface="Arial" pitchFamily="34" charset="0"/>
                <a:ea typeface="宋体" pitchFamily="2" charset="-122"/>
              </a:defRPr>
            </a:lvl6pPr>
            <a:lvl7pPr marL="3048000" indent="-228600" fontAlgn="base">
              <a:spcBef>
                <a:spcPct val="0"/>
              </a:spcBef>
              <a:spcAft>
                <a:spcPct val="0"/>
              </a:spcAft>
              <a:defRPr>
                <a:solidFill>
                  <a:schemeClr val="tx1"/>
                </a:solidFill>
                <a:latin typeface="Arial" pitchFamily="34" charset="0"/>
                <a:ea typeface="宋体" pitchFamily="2" charset="-122"/>
              </a:defRPr>
            </a:lvl7pPr>
            <a:lvl8pPr marL="3505200" indent="-228600" fontAlgn="base">
              <a:spcBef>
                <a:spcPct val="0"/>
              </a:spcBef>
              <a:spcAft>
                <a:spcPct val="0"/>
              </a:spcAft>
              <a:defRPr>
                <a:solidFill>
                  <a:schemeClr val="tx1"/>
                </a:solidFill>
                <a:latin typeface="Arial" pitchFamily="34" charset="0"/>
                <a:ea typeface="宋体" pitchFamily="2" charset="-122"/>
              </a:defRPr>
            </a:lvl8pPr>
            <a:lvl9pPr marL="3962400" indent="-228600" fontAlgn="base">
              <a:spcBef>
                <a:spcPct val="0"/>
              </a:spcBef>
              <a:spcAft>
                <a:spcPct val="0"/>
              </a:spcAft>
              <a:defRPr>
                <a:solidFill>
                  <a:schemeClr val="tx1"/>
                </a:solidFill>
                <a:latin typeface="Arial" pitchFamily="34" charset="0"/>
                <a:ea typeface="宋体" pitchFamily="2" charset="-122"/>
              </a:defRPr>
            </a:lvl9pPr>
          </a:lstStyle>
          <a:p>
            <a:pPr eaLnBrk="0" hangingPunct="0">
              <a:spcBef>
                <a:spcPct val="20000"/>
              </a:spcBef>
              <a:buFont typeface="Arial" pitchFamily="34" charset="0"/>
              <a:buNone/>
            </a:pPr>
            <a:r>
              <a:rPr lang="en-US" altLang="zh-CN" sz="2400" dirty="0" smtClean="0">
                <a:solidFill>
                  <a:schemeClr val="hlink"/>
                </a:solidFill>
                <a:latin typeface="宋体" panose="02010600030101010101" pitchFamily="2" charset="-122"/>
              </a:rPr>
              <a:t>7. </a:t>
            </a:r>
            <a:r>
              <a:rPr lang="zh-CN" altLang="en-US" sz="2400" dirty="0" smtClean="0">
                <a:solidFill>
                  <a:schemeClr val="hlink"/>
                </a:solidFill>
                <a:latin typeface="宋体" panose="02010600030101010101" pitchFamily="2" charset="-122"/>
              </a:rPr>
              <a:t>           式</a:t>
            </a:r>
            <a:r>
              <a:rPr lang="zh-CN" altLang="en-US" sz="2400" dirty="0">
                <a:solidFill>
                  <a:schemeClr val="hlink"/>
                </a:solidFill>
                <a:latin typeface="宋体" panose="02010600030101010101" pitchFamily="2" charset="-122"/>
              </a:rPr>
              <a:t>中互感电压的参考方向与互感磁通及电流的参考方向之间有什么关系</a:t>
            </a:r>
            <a:r>
              <a:rPr lang="zh-CN" altLang="en-US" sz="2400" dirty="0" smtClean="0">
                <a:solidFill>
                  <a:schemeClr val="hlink"/>
                </a:solidFill>
                <a:latin typeface="宋体" panose="02010600030101010101" pitchFamily="2" charset="-122"/>
              </a:rPr>
              <a:t>？</a:t>
            </a:r>
            <a:endParaRPr lang="en-US" altLang="zh-CN" sz="2400" dirty="0" smtClean="0">
              <a:solidFill>
                <a:schemeClr val="hlink"/>
              </a:solidFill>
              <a:latin typeface="宋体" panose="02010600030101010101" pitchFamily="2" charset="-122"/>
            </a:endParaRPr>
          </a:p>
          <a:p>
            <a:pPr eaLnBrk="0" hangingPunct="0">
              <a:spcBef>
                <a:spcPct val="20000"/>
              </a:spcBef>
              <a:buFont typeface="Arial" pitchFamily="34" charset="0"/>
              <a:buNone/>
            </a:pPr>
            <a:r>
              <a:rPr lang="en-US" altLang="zh-CN" sz="2400" dirty="0" smtClean="0">
                <a:solidFill>
                  <a:schemeClr val="hlink"/>
                </a:solidFill>
                <a:latin typeface="宋体" panose="02010600030101010101" pitchFamily="2" charset="-122"/>
              </a:rPr>
              <a:t>  </a:t>
            </a:r>
            <a:r>
              <a:rPr lang="zh-CN" altLang="en-US" sz="2400" dirty="0" smtClean="0">
                <a:solidFill>
                  <a:srgbClr val="FF0000"/>
                </a:solidFill>
                <a:latin typeface="宋体" panose="02010600030101010101" pitchFamily="2" charset="-122"/>
              </a:rPr>
              <a:t>答：</a:t>
            </a:r>
            <a:r>
              <a:rPr lang="en-US" altLang="zh-CN" sz="2400" dirty="0" smtClean="0">
                <a:solidFill>
                  <a:srgbClr val="FF0000"/>
                </a:solidFill>
                <a:latin typeface="宋体" panose="02010600030101010101" pitchFamily="2" charset="-122"/>
              </a:rPr>
              <a:t> </a:t>
            </a:r>
            <a:r>
              <a:rPr lang="zh-CN" altLang="en-US" sz="2400" dirty="0" smtClean="0">
                <a:solidFill>
                  <a:srgbClr val="FF0000"/>
                </a:solidFill>
                <a:latin typeface="宋体" panose="02010600030101010101" pitchFamily="2" charset="-122"/>
              </a:rPr>
              <a:t>符合右手螺旋定则</a:t>
            </a:r>
            <a:endParaRPr lang="en-US" altLang="zh-CN" sz="2400" dirty="0" smtClean="0">
              <a:solidFill>
                <a:srgbClr val="FF0000"/>
              </a:solidFill>
              <a:latin typeface="宋体" panose="02010600030101010101" pitchFamily="2" charset="-122"/>
            </a:endParaRPr>
          </a:p>
          <a:p>
            <a:pPr eaLnBrk="0" hangingPunct="0">
              <a:spcBef>
                <a:spcPct val="20000"/>
              </a:spcBef>
              <a:buFont typeface="Arial" pitchFamily="34" charset="0"/>
              <a:buNone/>
            </a:pPr>
            <a:endParaRPr lang="zh-CN" altLang="en-US" sz="2400" dirty="0">
              <a:solidFill>
                <a:schemeClr val="hlink"/>
              </a:solidFill>
              <a:latin typeface="宋体" panose="02010600030101010101" pitchFamily="2" charset="-122"/>
            </a:endParaRPr>
          </a:p>
        </p:txBody>
      </p:sp>
      <p:graphicFrame>
        <p:nvGraphicFramePr>
          <p:cNvPr id="88269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01"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2692" name="Group 4"/>
          <p:cNvGrpSpPr>
            <a:grpSpLocks/>
          </p:cNvGrpSpPr>
          <p:nvPr/>
        </p:nvGrpSpPr>
        <p:grpSpPr bwMode="auto">
          <a:xfrm>
            <a:off x="689705" y="164158"/>
            <a:ext cx="1784846" cy="600546"/>
            <a:chOff x="816" y="3264"/>
            <a:chExt cx="1287" cy="480"/>
          </a:xfrm>
        </p:grpSpPr>
        <p:graphicFrame>
          <p:nvGraphicFramePr>
            <p:cNvPr id="882693" name="Object 5"/>
            <p:cNvGraphicFramePr>
              <a:graphicFrameLocks noChangeAspect="1"/>
            </p:cNvGraphicFramePr>
            <p:nvPr/>
          </p:nvGraphicFramePr>
          <p:xfrm>
            <a:off x="816" y="3264"/>
            <a:ext cx="780" cy="480"/>
          </p:xfrm>
          <a:graphic>
            <a:graphicData uri="http://schemas.openxmlformats.org/presentationml/2006/ole">
              <mc:AlternateContent xmlns:mc="http://schemas.openxmlformats.org/markup-compatibility/2006">
                <mc:Choice xmlns:v="urn:schemas-microsoft-com:vml" Requires="v">
                  <p:oleObj spid="_x0000_s33802" name="Equation" r:id="rId6" imgW="495000" imgH="304560" progId="Equation.3">
                    <p:embed/>
                  </p:oleObj>
                </mc:Choice>
                <mc:Fallback>
                  <p:oleObj name="Equation" r:id="rId6" imgW="49500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 y="3264"/>
                          <a:ext cx="7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2694" name="Object 6"/>
            <p:cNvGraphicFramePr>
              <a:graphicFrameLocks noChangeAspect="1"/>
            </p:cNvGraphicFramePr>
            <p:nvPr/>
          </p:nvGraphicFramePr>
          <p:xfrm>
            <a:off x="1872" y="3312"/>
            <a:ext cx="231" cy="424"/>
          </p:xfrm>
          <a:graphic>
            <a:graphicData uri="http://schemas.openxmlformats.org/presentationml/2006/ole">
              <mc:AlternateContent xmlns:mc="http://schemas.openxmlformats.org/markup-compatibility/2006">
                <mc:Choice xmlns:v="urn:schemas-microsoft-com:vml" Requires="v">
                  <p:oleObj spid="_x0000_s33803" name="Equation" r:id="rId8" imgW="152280" imgH="279360" progId="Equation.3">
                    <p:embed/>
                  </p:oleObj>
                </mc:Choice>
                <mc:Fallback>
                  <p:oleObj name="Equation" r:id="rId8" imgW="152280" imgH="2793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2" y="3312"/>
                          <a:ext cx="231"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2695" name="Rectangle 7"/>
            <p:cNvSpPr>
              <a:spLocks noChangeArrowheads="1"/>
            </p:cNvSpPr>
            <p:nvPr/>
          </p:nvSpPr>
          <p:spPr bwMode="auto">
            <a:xfrm>
              <a:off x="1488" y="3408"/>
              <a:ext cx="4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err="1">
                  <a:latin typeface="Times New Roman" pitchFamily="18" charset="0"/>
                  <a:ea typeface="宋体" pitchFamily="2" charset="-122"/>
                  <a:cs typeface="Times New Roman" pitchFamily="18" charset="0"/>
                </a:rPr>
                <a:t>ω</a:t>
              </a:r>
              <a:r>
                <a:rPr kumimoji="1" lang="en-US" altLang="zh-CN" sz="2400" i="1" dirty="0" err="1">
                  <a:latin typeface="Times New Roman" pitchFamily="18" charset="0"/>
                  <a:ea typeface="宋体" pitchFamily="2" charset="-122"/>
                  <a:cs typeface="Times New Roman" pitchFamily="18" charset="0"/>
                </a:rPr>
                <a:t>M</a:t>
              </a:r>
              <a:endParaRPr kumimoji="1" lang="en-US" altLang="zh-CN" sz="2400" i="1" dirty="0">
                <a:latin typeface="Times New Roman" pitchFamily="18" charset="0"/>
                <a:ea typeface="宋体" pitchFamily="2" charset="-122"/>
                <a:cs typeface="Times New Roman" pitchFamily="18" charset="0"/>
              </a:endParaRPr>
            </a:p>
          </p:txBody>
        </p:sp>
      </p:grpSp>
      <p:pic>
        <p:nvPicPr>
          <p:cNvPr id="3379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2101010"/>
            <a:ext cx="482917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3138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26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26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2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0" name="Text Box 4"/>
          <p:cNvSpPr txBox="1">
            <a:spLocks noChangeArrowheads="1"/>
          </p:cNvSpPr>
          <p:nvPr/>
        </p:nvSpPr>
        <p:spPr bwMode="auto">
          <a:xfrm>
            <a:off x="179388" y="1052513"/>
            <a:ext cx="8785225"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7313" indent="-87313"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pPr algn="ctr">
              <a:spcBef>
                <a:spcPct val="25000"/>
              </a:spcBef>
            </a:pPr>
            <a:r>
              <a:rPr lang="en-US" altLang="zh-CN" sz="2400" b="1" dirty="0">
                <a:solidFill>
                  <a:schemeClr val="hlink"/>
                </a:solidFill>
                <a:latin typeface="楷体_GB2312" pitchFamily="49" charset="-122"/>
                <a:ea typeface="楷体_GB2312" pitchFamily="49" charset="-122"/>
              </a:rPr>
              <a:t>1.</a:t>
            </a:r>
            <a:r>
              <a:rPr lang="zh-CN" altLang="en-US" sz="2400" b="1" dirty="0">
                <a:solidFill>
                  <a:schemeClr val="hlink"/>
                </a:solidFill>
                <a:latin typeface="楷体_GB2312" pitchFamily="49" charset="-122"/>
                <a:ea typeface="楷体_GB2312" pitchFamily="49" charset="-122"/>
              </a:rPr>
              <a:t>线圈AB与线圈CD存在互感，图 (a)、(b)为两个线圈两个不同的联接方式，(a)图中L</a:t>
            </a:r>
            <a:r>
              <a:rPr lang="zh-CN" altLang="en-US" sz="2400" b="1" baseline="-25000" dirty="0">
                <a:solidFill>
                  <a:schemeClr val="hlink"/>
                </a:solidFill>
                <a:latin typeface="楷体_GB2312" pitchFamily="49" charset="-122"/>
                <a:ea typeface="楷体_GB2312" pitchFamily="49" charset="-122"/>
              </a:rPr>
              <a:t>AC</a:t>
            </a:r>
            <a:r>
              <a:rPr lang="zh-CN" altLang="en-US" sz="2400" b="1" dirty="0">
                <a:solidFill>
                  <a:schemeClr val="hlink"/>
                </a:solidFill>
                <a:latin typeface="楷体_GB2312" pitchFamily="49" charset="-122"/>
                <a:ea typeface="楷体_GB2312" pitchFamily="49" charset="-122"/>
              </a:rPr>
              <a:t>=16mH，(b)图中L</a:t>
            </a:r>
            <a:r>
              <a:rPr lang="zh-CN" altLang="en-US" sz="2400" b="1" baseline="-25000" dirty="0">
                <a:solidFill>
                  <a:schemeClr val="hlink"/>
                </a:solidFill>
                <a:latin typeface="楷体_GB2312" pitchFamily="49" charset="-122"/>
                <a:ea typeface="楷体_GB2312" pitchFamily="49" charset="-122"/>
              </a:rPr>
              <a:t>AD</a:t>
            </a:r>
            <a:r>
              <a:rPr lang="zh-CN" altLang="en-US" sz="2400" b="1" dirty="0">
                <a:solidFill>
                  <a:schemeClr val="hlink"/>
                </a:solidFill>
                <a:latin typeface="楷体_GB2312" pitchFamily="49" charset="-122"/>
                <a:ea typeface="楷体_GB2312" pitchFamily="49" charset="-122"/>
              </a:rPr>
              <a:t>=24mH，则（</a:t>
            </a:r>
            <a:r>
              <a:rPr lang="en-US" altLang="zh-CN" sz="2400" b="1" dirty="0">
                <a:solidFill>
                  <a:schemeClr val="hlink"/>
                </a:solidFill>
                <a:latin typeface="楷体_GB2312" pitchFamily="49" charset="-122"/>
                <a:ea typeface="楷体_GB2312" pitchFamily="49" charset="-122"/>
              </a:rPr>
              <a:t> </a:t>
            </a:r>
            <a:r>
              <a:rPr lang="zh-CN" altLang="en-US" sz="2400" b="1" dirty="0" smtClean="0">
                <a:solidFill>
                  <a:schemeClr val="hlink"/>
                </a:solidFill>
                <a:latin typeface="楷体_GB2312" pitchFamily="49" charset="-122"/>
                <a:ea typeface="楷体_GB2312" pitchFamily="49" charset="-122"/>
              </a:rPr>
              <a:t>）</a:t>
            </a:r>
            <a:endParaRPr lang="en-US" altLang="zh-CN" sz="2400" b="1" dirty="0">
              <a:solidFill>
                <a:schemeClr val="hlink"/>
              </a:solidFill>
              <a:latin typeface="楷体_GB2312" pitchFamily="49" charset="-122"/>
              <a:ea typeface="楷体_GB2312" pitchFamily="49" charset="-122"/>
            </a:endParaRPr>
          </a:p>
          <a:p>
            <a:pPr>
              <a:spcBef>
                <a:spcPct val="25000"/>
              </a:spcBef>
            </a:pPr>
            <a:r>
              <a:rPr lang="zh-CN" altLang="en-US" sz="2400" b="1" dirty="0" smtClean="0">
                <a:solidFill>
                  <a:srgbClr val="FF0000"/>
                </a:solidFill>
                <a:latin typeface="楷体_GB2312" pitchFamily="49" charset="-122"/>
                <a:ea typeface="楷体_GB2312" pitchFamily="49" charset="-122"/>
              </a:rPr>
              <a:t>此题条件不完整</a:t>
            </a:r>
            <a:endParaRPr lang="zh-CN" altLang="en-US" sz="2400" b="1" dirty="0">
              <a:solidFill>
                <a:srgbClr val="FF0000"/>
              </a:solidFill>
              <a:latin typeface="楷体_GB2312" pitchFamily="49" charset="-122"/>
              <a:ea typeface="楷体_GB2312" pitchFamily="49" charset="-122"/>
            </a:endParaRPr>
          </a:p>
          <a:p>
            <a:pPr>
              <a:spcBef>
                <a:spcPct val="25000"/>
              </a:spcBef>
            </a:pPr>
            <a:r>
              <a:rPr lang="zh-CN" altLang="en-US" sz="2400" b="1" dirty="0">
                <a:solidFill>
                  <a:schemeClr val="hlink"/>
                </a:solidFill>
                <a:latin typeface="楷体_GB2312" pitchFamily="49" charset="-122"/>
                <a:ea typeface="楷体_GB2312" pitchFamily="49" charset="-122"/>
              </a:rPr>
              <a:t>　</a:t>
            </a:r>
            <a:r>
              <a:rPr lang="en-US" altLang="zh-CN" sz="2400" b="1" dirty="0">
                <a:solidFill>
                  <a:schemeClr val="hlink"/>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A．(a)图为两个线圈顺串，互感系数为2mH</a:t>
            </a:r>
          </a:p>
          <a:p>
            <a:pPr>
              <a:spcBef>
                <a:spcPct val="25000"/>
              </a:spcBef>
            </a:pP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B．(b)图为两个线圈顺串，互感系数为2mH</a:t>
            </a:r>
          </a:p>
          <a:p>
            <a:pPr>
              <a:spcBef>
                <a:spcPct val="25000"/>
              </a:spcBef>
            </a:pP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C．(a)图为两个线圈顺串，互感系数为4mH</a:t>
            </a:r>
          </a:p>
          <a:p>
            <a:pPr>
              <a:spcBef>
                <a:spcPct val="25000"/>
              </a:spcBef>
            </a:pPr>
            <a:r>
              <a:rPr lang="zh-CN" altLang="en-US" sz="2400" b="1" dirty="0">
                <a:solidFill>
                  <a:srgbClr val="006600"/>
                </a:solidFill>
                <a:latin typeface="楷体_GB2312" pitchFamily="49" charset="-122"/>
                <a:ea typeface="楷体_GB2312" pitchFamily="49" charset="-122"/>
              </a:rPr>
              <a:t>     D．(b)图为两个线圈顺串，互感系数为4mH</a:t>
            </a:r>
            <a:r>
              <a:rPr lang="en-US" altLang="zh-CN" sz="2400" dirty="0">
                <a:solidFill>
                  <a:srgbClr val="006600"/>
                </a:solidFill>
                <a:latin typeface="方正姚体简体" pitchFamily="65" charset="-122"/>
                <a:ea typeface="方正姚体简体" pitchFamily="65" charset="-122"/>
              </a:rPr>
              <a:t> </a:t>
            </a:r>
            <a:endParaRPr lang="zh-CN" altLang="en-US" sz="2400" dirty="0">
              <a:solidFill>
                <a:srgbClr val="006600"/>
              </a:solidFill>
              <a:latin typeface="方正姚体简体" pitchFamily="65" charset="-122"/>
              <a:ea typeface="方正姚体简体" pitchFamily="65" charset="-122"/>
            </a:endParaRPr>
          </a:p>
        </p:txBody>
      </p:sp>
      <p:graphicFrame>
        <p:nvGraphicFramePr>
          <p:cNvPr id="864274" name="Object 18"/>
          <p:cNvGraphicFramePr>
            <a:graphicFrameLocks noChangeAspect="1"/>
          </p:cNvGraphicFramePr>
          <p:nvPr>
            <p:extLst>
              <p:ext uri="{D42A27DB-BD31-4B8C-83A1-F6EECF244321}">
                <p14:modId xmlns:p14="http://schemas.microsoft.com/office/powerpoint/2010/main" val="1167520599"/>
              </p:ext>
            </p:extLst>
          </p:nvPr>
        </p:nvGraphicFramePr>
        <p:xfrm>
          <a:off x="2267744" y="4149080"/>
          <a:ext cx="3600450" cy="2419350"/>
        </p:xfrm>
        <a:graphic>
          <a:graphicData uri="http://schemas.openxmlformats.org/presentationml/2006/ole">
            <mc:AlternateContent xmlns:mc="http://schemas.openxmlformats.org/markup-compatibility/2006">
              <mc:Choice xmlns:v="urn:schemas-microsoft-com:vml" Requires="v">
                <p:oleObj spid="_x0000_s6186" r:id="rId4" imgW="1230935" imgH="1106900" progId="Word.Document.8">
                  <p:embed/>
                </p:oleObj>
              </mc:Choice>
              <mc:Fallback>
                <p:oleObj r:id="rId4" imgW="1230935" imgH="1106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149080"/>
                        <a:ext cx="36004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275" name="Rectangle 19"/>
          <p:cNvSpPr>
            <a:spLocks noGrp="1"/>
          </p:cNvSpPr>
          <p:nvPr>
            <p:ph type="title" idx="4294967295"/>
          </p:nvPr>
        </p:nvSpPr>
        <p:spPr>
          <a:xfrm>
            <a:off x="457200" y="274638"/>
            <a:ext cx="8229600" cy="562074"/>
          </a:xfrm>
        </p:spPr>
        <p:txBody>
          <a:bodyPr vert="horz" lIns="91440" tIns="45720" rIns="91440" bIns="45720" rtlCol="0" anchor="ctr">
            <a:normAutofit/>
          </a:bodyPr>
          <a:lstStyle/>
          <a:p>
            <a:pPr algn="l"/>
            <a:r>
              <a:rPr lang="zh-CN" altLang="en-US" sz="2800" dirty="0"/>
              <a:t>习题训练</a:t>
            </a:r>
          </a:p>
        </p:txBody>
      </p:sp>
    </p:spTree>
    <p:extLst>
      <p:ext uri="{BB962C8B-B14F-4D97-AF65-F5344CB8AC3E}">
        <p14:creationId xmlns:p14="http://schemas.microsoft.com/office/powerpoint/2010/main" val="32944422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42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nodeType="clickEffect">
                                  <p:stCondLst>
                                    <p:cond delay="0"/>
                                  </p:stCondLst>
                                  <p:iterate type="lt">
                                    <p:tmPct val="10000"/>
                                  </p:iterate>
                                  <p:childTnLst>
                                    <p:set>
                                      <p:cBhvr>
                                        <p:cTn id="10" dur="1" fill="hold">
                                          <p:stCondLst>
                                            <p:cond delay="0"/>
                                          </p:stCondLst>
                                        </p:cTn>
                                        <p:tgtEl>
                                          <p:spTgt spid="864260">
                                            <p:txEl>
                                              <p:pRg st="2" end="2"/>
                                            </p:txEl>
                                          </p:spTgt>
                                        </p:tgtEl>
                                        <p:attrNameLst>
                                          <p:attrName>style.visibility</p:attrName>
                                        </p:attrNameLst>
                                      </p:cBhvr>
                                      <p:to>
                                        <p:strVal val="visible"/>
                                      </p:to>
                                    </p:set>
                                    <p:anim calcmode="lin" valueType="num">
                                      <p:cBhvr>
                                        <p:cTn id="11" dur="500" fill="hold"/>
                                        <p:tgtEl>
                                          <p:spTgt spid="86426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64260">
                                            <p:txEl>
                                              <p:pRg st="2" end="2"/>
                                            </p:txEl>
                                          </p:spTgt>
                                        </p:tgtEl>
                                        <p:attrNameLst>
                                          <p:attrName>ppt_y</p:attrName>
                                        </p:attrNameLst>
                                      </p:cBhvr>
                                      <p:tavLst>
                                        <p:tav tm="0">
                                          <p:val>
                                            <p:strVal val="#ppt_y"/>
                                          </p:val>
                                        </p:tav>
                                        <p:tav tm="100000">
                                          <p:val>
                                            <p:strVal val="#ppt_y"/>
                                          </p:val>
                                        </p:tav>
                                      </p:tavLst>
                                    </p:anim>
                                    <p:anim calcmode="lin" valueType="num">
                                      <p:cBhvr>
                                        <p:cTn id="13" dur="500" fill="hold"/>
                                        <p:tgtEl>
                                          <p:spTgt spid="86426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6426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6426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864260">
                                            <p:txEl>
                                              <p:pRg st="3" end="3"/>
                                            </p:txEl>
                                          </p:spTgt>
                                        </p:tgtEl>
                                        <p:attrNameLst>
                                          <p:attrName>style.visibility</p:attrName>
                                        </p:attrNameLst>
                                      </p:cBhvr>
                                      <p:to>
                                        <p:strVal val="visible"/>
                                      </p:to>
                                    </p:set>
                                    <p:anim calcmode="lin" valueType="num">
                                      <p:cBhvr>
                                        <p:cTn id="20" dur="500" fill="hold"/>
                                        <p:tgtEl>
                                          <p:spTgt spid="86426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64260">
                                            <p:txEl>
                                              <p:pRg st="3" end="3"/>
                                            </p:txEl>
                                          </p:spTgt>
                                        </p:tgtEl>
                                        <p:attrNameLst>
                                          <p:attrName>ppt_y</p:attrName>
                                        </p:attrNameLst>
                                      </p:cBhvr>
                                      <p:tavLst>
                                        <p:tav tm="0">
                                          <p:val>
                                            <p:strVal val="#ppt_y"/>
                                          </p:val>
                                        </p:tav>
                                        <p:tav tm="100000">
                                          <p:val>
                                            <p:strVal val="#ppt_y"/>
                                          </p:val>
                                        </p:tav>
                                      </p:tavLst>
                                    </p:anim>
                                    <p:anim calcmode="lin" valueType="num">
                                      <p:cBhvr>
                                        <p:cTn id="22" dur="500" fill="hold"/>
                                        <p:tgtEl>
                                          <p:spTgt spid="86426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6426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64260">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864260">
                                            <p:txEl>
                                              <p:pRg st="4" end="4"/>
                                            </p:txEl>
                                          </p:spTgt>
                                        </p:tgtEl>
                                        <p:attrNameLst>
                                          <p:attrName>style.visibility</p:attrName>
                                        </p:attrNameLst>
                                      </p:cBhvr>
                                      <p:to>
                                        <p:strVal val="visible"/>
                                      </p:to>
                                    </p:set>
                                    <p:anim calcmode="lin" valueType="num">
                                      <p:cBhvr>
                                        <p:cTn id="29" dur="500" fill="hold"/>
                                        <p:tgtEl>
                                          <p:spTgt spid="86426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64260">
                                            <p:txEl>
                                              <p:pRg st="4" end="4"/>
                                            </p:txEl>
                                          </p:spTgt>
                                        </p:tgtEl>
                                        <p:attrNameLst>
                                          <p:attrName>ppt_y</p:attrName>
                                        </p:attrNameLst>
                                      </p:cBhvr>
                                      <p:tavLst>
                                        <p:tav tm="0">
                                          <p:val>
                                            <p:strVal val="#ppt_y"/>
                                          </p:val>
                                        </p:tav>
                                        <p:tav tm="100000">
                                          <p:val>
                                            <p:strVal val="#ppt_y"/>
                                          </p:val>
                                        </p:tav>
                                      </p:tavLst>
                                    </p:anim>
                                    <p:anim calcmode="lin" valueType="num">
                                      <p:cBhvr>
                                        <p:cTn id="31" dur="500" fill="hold"/>
                                        <p:tgtEl>
                                          <p:spTgt spid="86426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6426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64260">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864260">
                                            <p:txEl>
                                              <p:pRg st="5" end="5"/>
                                            </p:txEl>
                                          </p:spTgt>
                                        </p:tgtEl>
                                        <p:attrNameLst>
                                          <p:attrName>style.visibility</p:attrName>
                                        </p:attrNameLst>
                                      </p:cBhvr>
                                      <p:to>
                                        <p:strVal val="visible"/>
                                      </p:to>
                                    </p:set>
                                    <p:anim calcmode="lin" valueType="num">
                                      <p:cBhvr>
                                        <p:cTn id="38" dur="500" fill="hold"/>
                                        <p:tgtEl>
                                          <p:spTgt spid="86426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64260">
                                            <p:txEl>
                                              <p:pRg st="5" end="5"/>
                                            </p:txEl>
                                          </p:spTgt>
                                        </p:tgtEl>
                                        <p:attrNameLst>
                                          <p:attrName>ppt_y</p:attrName>
                                        </p:attrNameLst>
                                      </p:cBhvr>
                                      <p:tavLst>
                                        <p:tav tm="0">
                                          <p:val>
                                            <p:strVal val="#ppt_y"/>
                                          </p:val>
                                        </p:tav>
                                        <p:tav tm="100000">
                                          <p:val>
                                            <p:strVal val="#ppt_y"/>
                                          </p:val>
                                        </p:tav>
                                      </p:tavLst>
                                    </p:anim>
                                    <p:anim calcmode="lin" valueType="num">
                                      <p:cBhvr>
                                        <p:cTn id="40" dur="500" fill="hold"/>
                                        <p:tgtEl>
                                          <p:spTgt spid="86426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6426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642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ext Box 2"/>
          <p:cNvSpPr txBox="1">
            <a:spLocks noChangeArrowheads="1"/>
          </p:cNvSpPr>
          <p:nvPr/>
        </p:nvSpPr>
        <p:spPr bwMode="auto">
          <a:xfrm>
            <a:off x="179388" y="1052513"/>
            <a:ext cx="8424862"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1938" indent="-261938"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r>
              <a:rPr lang="en-US" altLang="zh-CN" sz="2400" b="1" dirty="0">
                <a:solidFill>
                  <a:schemeClr val="hlink"/>
                </a:solidFill>
                <a:latin typeface="楷体_GB2312" pitchFamily="49" charset="-122"/>
                <a:ea typeface="楷体_GB2312" pitchFamily="49" charset="-122"/>
              </a:rPr>
              <a:t>2.</a:t>
            </a:r>
            <a:r>
              <a:rPr lang="zh-CN" altLang="en-US" sz="2400" b="1" dirty="0">
                <a:solidFill>
                  <a:schemeClr val="hlink"/>
                </a:solidFill>
                <a:latin typeface="楷体_GB2312" pitchFamily="49" charset="-122"/>
                <a:ea typeface="楷体_GB2312" pitchFamily="49" charset="-122"/>
              </a:rPr>
              <a:t>两互感线圈</a:t>
            </a:r>
            <a:r>
              <a:rPr lang="en-US" altLang="zh-CN" sz="2400" b="1" dirty="0">
                <a:solidFill>
                  <a:schemeClr val="hlink"/>
                </a:solidFill>
                <a:latin typeface="楷体_GB2312" pitchFamily="49" charset="-122"/>
                <a:ea typeface="楷体_GB2312" pitchFamily="49" charset="-122"/>
              </a:rPr>
              <a:t>A</a:t>
            </a:r>
            <a:r>
              <a:rPr lang="zh-CN" altLang="en-US" sz="2400" b="1" dirty="0">
                <a:solidFill>
                  <a:schemeClr val="hlink"/>
                </a:solidFill>
                <a:latin typeface="楷体_GB2312" pitchFamily="49" charset="-122"/>
                <a:ea typeface="楷体_GB2312" pitchFamily="49" charset="-122"/>
              </a:rPr>
              <a:t>、</a:t>
            </a:r>
            <a:r>
              <a:rPr lang="en-US" altLang="zh-CN" sz="2400" b="1" dirty="0">
                <a:solidFill>
                  <a:schemeClr val="hlink"/>
                </a:solidFill>
                <a:latin typeface="楷体_GB2312" pitchFamily="49" charset="-122"/>
                <a:ea typeface="楷体_GB2312" pitchFamily="49" charset="-122"/>
              </a:rPr>
              <a:t>B</a:t>
            </a:r>
            <a:r>
              <a:rPr lang="zh-CN" altLang="en-US" sz="2400" b="1" dirty="0">
                <a:solidFill>
                  <a:schemeClr val="hlink"/>
                </a:solidFill>
                <a:latin typeface="楷体_GB2312" pitchFamily="49" charset="-122"/>
                <a:ea typeface="楷体_GB2312" pitchFamily="49" charset="-122"/>
              </a:rPr>
              <a:t>如图所示，它们的接线端子分别为</a:t>
            </a:r>
            <a:r>
              <a:rPr lang="en-US" altLang="zh-CN" sz="2400" b="1" dirty="0">
                <a:solidFill>
                  <a:schemeClr val="hlink"/>
                </a:solidFill>
                <a:latin typeface="楷体_GB2312" pitchFamily="49" charset="-122"/>
                <a:ea typeface="楷体_GB2312" pitchFamily="49" charset="-122"/>
              </a:rPr>
              <a:t>1</a:t>
            </a:r>
            <a:r>
              <a:rPr lang="zh-CN" altLang="en-US" sz="2400" b="1" dirty="0">
                <a:solidFill>
                  <a:schemeClr val="hlink"/>
                </a:solidFill>
                <a:latin typeface="楷体_GB2312" pitchFamily="49" charset="-122"/>
                <a:ea typeface="楷体_GB2312" pitchFamily="49" charset="-122"/>
              </a:rPr>
              <a:t>和</a:t>
            </a:r>
            <a:r>
              <a:rPr lang="en-US" altLang="zh-CN" sz="2400" b="1" dirty="0">
                <a:solidFill>
                  <a:schemeClr val="hlink"/>
                </a:solidFill>
                <a:latin typeface="楷体_GB2312" pitchFamily="49" charset="-122"/>
                <a:ea typeface="楷体_GB2312" pitchFamily="49" charset="-122"/>
              </a:rPr>
              <a:t>2</a:t>
            </a:r>
            <a:r>
              <a:rPr lang="zh-CN" altLang="en-US" sz="2400" b="1" dirty="0">
                <a:solidFill>
                  <a:schemeClr val="hlink"/>
                </a:solidFill>
                <a:latin typeface="楷体_GB2312" pitchFamily="49" charset="-122"/>
                <a:ea typeface="楷体_GB2312" pitchFamily="49" charset="-122"/>
              </a:rPr>
              <a:t>、</a:t>
            </a:r>
            <a:r>
              <a:rPr lang="en-US" altLang="zh-CN" sz="2400" b="1" dirty="0">
                <a:solidFill>
                  <a:schemeClr val="hlink"/>
                </a:solidFill>
                <a:latin typeface="楷体_GB2312" pitchFamily="49" charset="-122"/>
                <a:ea typeface="楷体_GB2312" pitchFamily="49" charset="-122"/>
              </a:rPr>
              <a:t>3</a:t>
            </a:r>
            <a:br>
              <a:rPr lang="en-US" altLang="zh-CN" sz="2400" b="1" dirty="0">
                <a:solidFill>
                  <a:schemeClr val="hlink"/>
                </a:solidFill>
                <a:latin typeface="楷体_GB2312" pitchFamily="49" charset="-122"/>
                <a:ea typeface="楷体_GB2312" pitchFamily="49" charset="-122"/>
              </a:rPr>
            </a:br>
            <a:r>
              <a:rPr lang="zh-CN" altLang="en-US" sz="2400" b="1" dirty="0" smtClean="0">
                <a:solidFill>
                  <a:schemeClr val="hlink"/>
                </a:solidFill>
                <a:latin typeface="楷体_GB2312" pitchFamily="49" charset="-122"/>
                <a:ea typeface="楷体_GB2312" pitchFamily="49" charset="-122"/>
              </a:rPr>
              <a:t>和</a:t>
            </a:r>
            <a:r>
              <a:rPr lang="en-US" altLang="zh-CN" sz="2400" b="1" dirty="0">
                <a:solidFill>
                  <a:schemeClr val="hlink"/>
                </a:solidFill>
                <a:latin typeface="楷体_GB2312" pitchFamily="49" charset="-122"/>
                <a:ea typeface="楷体_GB2312" pitchFamily="49" charset="-122"/>
              </a:rPr>
              <a:t>4</a:t>
            </a:r>
            <a:r>
              <a:rPr lang="zh-CN" altLang="en-US" sz="2400" b="1" dirty="0">
                <a:solidFill>
                  <a:schemeClr val="hlink"/>
                </a:solidFill>
                <a:latin typeface="楷体_GB2312" pitchFamily="49" charset="-122"/>
                <a:ea typeface="楷体_GB2312" pitchFamily="49" charset="-122"/>
              </a:rPr>
              <a:t>，当</a:t>
            </a:r>
            <a:r>
              <a:rPr lang="en-US" altLang="zh-CN" sz="2400" b="1" dirty="0">
                <a:solidFill>
                  <a:schemeClr val="hlink"/>
                </a:solidFill>
                <a:latin typeface="楷体_GB2312" pitchFamily="49" charset="-122"/>
                <a:ea typeface="楷体_GB2312" pitchFamily="49" charset="-122"/>
              </a:rPr>
              <a:t>S</a:t>
            </a:r>
            <a:r>
              <a:rPr lang="zh-CN" altLang="en-US" sz="2400" b="1" dirty="0">
                <a:solidFill>
                  <a:schemeClr val="hlink"/>
                </a:solidFill>
                <a:latin typeface="楷体_GB2312" pitchFamily="49" charset="-122"/>
                <a:ea typeface="楷体_GB2312" pitchFamily="49" charset="-122"/>
              </a:rPr>
              <a:t>闭合瞬间，发现伏特表的指针反偏，则与</a:t>
            </a:r>
            <a:r>
              <a:rPr lang="en-US" altLang="zh-CN" sz="2400" b="1" dirty="0">
                <a:solidFill>
                  <a:schemeClr val="hlink"/>
                </a:solidFill>
                <a:latin typeface="楷体_GB2312" pitchFamily="49" charset="-122"/>
                <a:ea typeface="楷体_GB2312" pitchFamily="49" charset="-122"/>
              </a:rPr>
              <a:t>1</a:t>
            </a:r>
            <a:r>
              <a:rPr lang="zh-CN" altLang="en-US" sz="2400" b="1" dirty="0">
                <a:solidFill>
                  <a:schemeClr val="hlink"/>
                </a:solidFill>
                <a:latin typeface="楷体_GB2312" pitchFamily="49" charset="-122"/>
                <a:ea typeface="楷体_GB2312" pitchFamily="49" charset="-122"/>
              </a:rPr>
              <a:t>相应</a:t>
            </a:r>
            <a:r>
              <a:rPr lang="zh-CN" altLang="en-US" sz="2400" b="1" dirty="0" smtClean="0">
                <a:solidFill>
                  <a:schemeClr val="hlink"/>
                </a:solidFill>
                <a:latin typeface="楷体_GB2312" pitchFamily="49" charset="-122"/>
                <a:ea typeface="楷体_GB2312" pitchFamily="49" charset="-122"/>
              </a:rPr>
              <a:t>的同名</a:t>
            </a:r>
            <a:r>
              <a:rPr lang="zh-CN" altLang="en-US" sz="2400" b="1" dirty="0">
                <a:solidFill>
                  <a:schemeClr val="hlink"/>
                </a:solidFill>
                <a:latin typeface="楷体_GB2312" pitchFamily="49" charset="-122"/>
                <a:ea typeface="楷体_GB2312" pitchFamily="49" charset="-122"/>
              </a:rPr>
              <a:t>端是</a:t>
            </a:r>
            <a:r>
              <a:rPr lang="zh-CN" altLang="en-US" sz="2400" b="1" dirty="0" smtClean="0">
                <a:solidFill>
                  <a:schemeClr val="hlink"/>
                </a:solidFill>
                <a:latin typeface="楷体_GB2312" pitchFamily="49" charset="-122"/>
                <a:ea typeface="楷体_GB2312" pitchFamily="49" charset="-122"/>
              </a:rPr>
              <a:t>（</a:t>
            </a:r>
            <a:r>
              <a:rPr lang="zh-CN" altLang="en-US" sz="2400" b="1" dirty="0" smtClean="0">
                <a:solidFill>
                  <a:srgbClr val="FF0000"/>
                </a:solidFill>
                <a:latin typeface="楷体_GB2312" pitchFamily="49" charset="-122"/>
                <a:ea typeface="楷体_GB2312" pitchFamily="49" charset="-122"/>
              </a:rPr>
              <a:t> </a:t>
            </a:r>
            <a:r>
              <a:rPr lang="en-US" altLang="zh-CN" sz="2400" b="1" dirty="0" smtClean="0">
                <a:solidFill>
                  <a:srgbClr val="FF0000"/>
                </a:solidFill>
                <a:latin typeface="楷体_GB2312" pitchFamily="49" charset="-122"/>
                <a:ea typeface="楷体_GB2312" pitchFamily="49" charset="-122"/>
              </a:rPr>
              <a:t>B </a:t>
            </a:r>
            <a:r>
              <a:rPr lang="zh-CN" altLang="en-US" sz="2400" b="1" dirty="0" smtClean="0">
                <a:solidFill>
                  <a:schemeClr val="hlink"/>
                </a:solidFill>
                <a:latin typeface="楷体_GB2312" pitchFamily="49" charset="-122"/>
                <a:ea typeface="楷体_GB2312" pitchFamily="49" charset="-122"/>
              </a:rPr>
              <a:t>）</a:t>
            </a:r>
            <a:r>
              <a:rPr lang="zh-CN" altLang="en-US" sz="2400" b="1" dirty="0" smtClean="0">
                <a:solidFill>
                  <a:schemeClr val="hlink"/>
                </a:solidFill>
                <a:latin typeface="楷体_GB2312" pitchFamily="49" charset="-122"/>
                <a:ea typeface="楷体_GB2312" pitchFamily="49" charset="-122"/>
              </a:rPr>
              <a:t>。</a:t>
            </a:r>
            <a:endParaRPr lang="zh-CN" altLang="en-US" sz="2400" b="1" dirty="0">
              <a:solidFill>
                <a:schemeClr val="hlink"/>
              </a:solidFill>
              <a:latin typeface="楷体_GB2312" pitchFamily="49" charset="-122"/>
              <a:ea typeface="楷体_GB2312" pitchFamily="49" charset="-122"/>
            </a:endParaRPr>
          </a:p>
          <a:p>
            <a:pPr algn="ctr">
              <a:spcBef>
                <a:spcPct val="45000"/>
              </a:spcBef>
            </a:pPr>
            <a:r>
              <a:rPr lang="zh-CN" altLang="en-US" b="1" dirty="0">
                <a:ea typeface="方正姚体简体" pitchFamily="65" charset="-122"/>
              </a:rPr>
              <a:t>　</a:t>
            </a:r>
            <a:r>
              <a:rPr lang="en-US" altLang="zh-CN" sz="2400" b="1" dirty="0">
                <a:solidFill>
                  <a:srgbClr val="006600"/>
                </a:solidFill>
                <a:latin typeface="楷体_GB2312" pitchFamily="49" charset="-122"/>
                <a:ea typeface="楷体_GB2312" pitchFamily="49" charset="-122"/>
              </a:rPr>
              <a:t>A</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2</a:t>
            </a: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B</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3</a:t>
            </a: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C</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4</a:t>
            </a: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D</a:t>
            </a:r>
            <a:r>
              <a:rPr lang="zh-CN" altLang="en-US" sz="2400" b="1" dirty="0">
                <a:solidFill>
                  <a:srgbClr val="006600"/>
                </a:solidFill>
                <a:latin typeface="楷体_GB2312" pitchFamily="49" charset="-122"/>
                <a:ea typeface="楷体_GB2312" pitchFamily="49" charset="-122"/>
              </a:rPr>
              <a:t>．不能确定</a:t>
            </a:r>
            <a:endParaRPr lang="zh-CN" altLang="en-US" sz="2400" dirty="0">
              <a:solidFill>
                <a:srgbClr val="006600"/>
              </a:solidFill>
              <a:latin typeface="方正姚体简体" pitchFamily="65" charset="-122"/>
              <a:ea typeface="方正姚体简体" pitchFamily="65" charset="-122"/>
            </a:endParaRPr>
          </a:p>
        </p:txBody>
      </p:sp>
      <p:sp>
        <p:nvSpPr>
          <p:cNvPr id="930820" name="Rectangle 4"/>
          <p:cNvSpPr>
            <a:spLocks noGrp="1"/>
          </p:cNvSpPr>
          <p:nvPr>
            <p:ph type="title" idx="4294967295"/>
          </p:nvPr>
        </p:nvSpPr>
        <p:spPr>
          <a:xfrm>
            <a:off x="251520" y="116632"/>
            <a:ext cx="2016224" cy="634082"/>
          </a:xfrm>
        </p:spPr>
        <p:txBody>
          <a:bodyPr vert="horz" lIns="91440" tIns="45720" rIns="91440" bIns="45720" rtlCol="0" anchor="ctr">
            <a:normAutofit/>
          </a:bodyPr>
          <a:lstStyle/>
          <a:p>
            <a:r>
              <a:rPr lang="zh-CN" altLang="en-US" sz="2800" dirty="0"/>
              <a:t>习题训练</a:t>
            </a:r>
          </a:p>
        </p:txBody>
      </p:sp>
      <p:graphicFrame>
        <p:nvGraphicFramePr>
          <p:cNvPr id="930821" name="Object 5"/>
          <p:cNvGraphicFramePr>
            <a:graphicFrameLocks noChangeAspect="1"/>
          </p:cNvGraphicFramePr>
          <p:nvPr/>
        </p:nvGraphicFramePr>
        <p:xfrm>
          <a:off x="2124075" y="3141663"/>
          <a:ext cx="3074988" cy="2105025"/>
        </p:xfrm>
        <a:graphic>
          <a:graphicData uri="http://schemas.openxmlformats.org/presentationml/2006/ole">
            <mc:AlternateContent xmlns:mc="http://schemas.openxmlformats.org/markup-compatibility/2006">
              <mc:Choice xmlns:v="urn:schemas-microsoft-com:vml" Requires="v">
                <p:oleObj spid="_x0000_s7209" r:id="rId4" imgW="1240670" imgH="849454" progId="Word.Document.8">
                  <p:embed/>
                </p:oleObj>
              </mc:Choice>
              <mc:Fallback>
                <p:oleObj r:id="rId4" imgW="1240670" imgH="84945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3141663"/>
                        <a:ext cx="307498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02276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179388" y="0"/>
            <a:ext cx="2089150" cy="592138"/>
          </a:xfrm>
        </p:spPr>
        <p:txBody>
          <a:bodyPr/>
          <a:lstStyle/>
          <a:p>
            <a:r>
              <a:rPr lang="zh-CN" altLang="en-US" sz="3200" b="1" smtClean="0"/>
              <a:t>思考题</a:t>
            </a:r>
          </a:p>
        </p:txBody>
      </p:sp>
      <p:sp>
        <p:nvSpPr>
          <p:cNvPr id="162819" name="Rectangle 3"/>
          <p:cNvSpPr>
            <a:spLocks noChangeArrowheads="1"/>
          </p:cNvSpPr>
          <p:nvPr/>
        </p:nvSpPr>
        <p:spPr bwMode="auto">
          <a:xfrm>
            <a:off x="251520" y="620688"/>
            <a:ext cx="8424614"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2913">
              <a:defRPr>
                <a:solidFill>
                  <a:schemeClr val="tx1"/>
                </a:solidFill>
                <a:latin typeface="Arial" pitchFamily="34" charset="0"/>
                <a:ea typeface="宋体" pitchFamily="2" charset="-122"/>
              </a:defRPr>
            </a:lvl1pPr>
            <a:lvl2pPr marL="1176338" indent="-457200">
              <a:defRPr>
                <a:solidFill>
                  <a:schemeClr val="tx1"/>
                </a:solidFill>
                <a:latin typeface="Arial" pitchFamily="34" charset="0"/>
                <a:ea typeface="宋体" pitchFamily="2" charset="-122"/>
              </a:defRPr>
            </a:lvl2pPr>
            <a:lvl3pPr marL="1812925" indent="-457200">
              <a:defRPr>
                <a:solidFill>
                  <a:schemeClr val="tx1"/>
                </a:solidFill>
                <a:latin typeface="Arial" pitchFamily="34" charset="0"/>
                <a:ea typeface="宋体" pitchFamily="2" charset="-122"/>
              </a:defRPr>
            </a:lvl3pPr>
            <a:lvl4pPr marL="2449513" indent="-457200">
              <a:defRPr>
                <a:solidFill>
                  <a:schemeClr val="tx1"/>
                </a:solidFill>
                <a:latin typeface="Arial" pitchFamily="34" charset="0"/>
                <a:ea typeface="宋体" pitchFamily="2" charset="-122"/>
              </a:defRPr>
            </a:lvl4pPr>
            <a:lvl5pPr marL="3086100" indent="-457200">
              <a:defRPr>
                <a:solidFill>
                  <a:schemeClr val="tx1"/>
                </a:solidFill>
                <a:latin typeface="Arial" pitchFamily="34" charset="0"/>
                <a:ea typeface="宋体" pitchFamily="2" charset="-122"/>
              </a:defRPr>
            </a:lvl5pPr>
            <a:lvl6pPr marL="3543300" indent="-457200" fontAlgn="base">
              <a:spcBef>
                <a:spcPct val="0"/>
              </a:spcBef>
              <a:spcAft>
                <a:spcPct val="0"/>
              </a:spcAft>
              <a:defRPr>
                <a:solidFill>
                  <a:schemeClr val="tx1"/>
                </a:solidFill>
                <a:latin typeface="Arial" pitchFamily="34" charset="0"/>
                <a:ea typeface="宋体" pitchFamily="2" charset="-122"/>
              </a:defRPr>
            </a:lvl6pPr>
            <a:lvl7pPr marL="4000500" indent="-457200" fontAlgn="base">
              <a:spcBef>
                <a:spcPct val="0"/>
              </a:spcBef>
              <a:spcAft>
                <a:spcPct val="0"/>
              </a:spcAft>
              <a:defRPr>
                <a:solidFill>
                  <a:schemeClr val="tx1"/>
                </a:solidFill>
                <a:latin typeface="Arial" pitchFamily="34" charset="0"/>
                <a:ea typeface="宋体" pitchFamily="2" charset="-122"/>
              </a:defRPr>
            </a:lvl7pPr>
            <a:lvl8pPr marL="4457700" indent="-457200" fontAlgn="base">
              <a:spcBef>
                <a:spcPct val="0"/>
              </a:spcBef>
              <a:spcAft>
                <a:spcPct val="0"/>
              </a:spcAft>
              <a:defRPr>
                <a:solidFill>
                  <a:schemeClr val="tx1"/>
                </a:solidFill>
                <a:latin typeface="Arial" pitchFamily="34" charset="0"/>
                <a:ea typeface="宋体" pitchFamily="2" charset="-122"/>
              </a:defRPr>
            </a:lvl8pPr>
            <a:lvl9pPr marL="4914900" indent="-457200" fontAlgn="base">
              <a:spcBef>
                <a:spcPct val="0"/>
              </a:spcBef>
              <a:spcAft>
                <a:spcPct val="0"/>
              </a:spcAft>
              <a:defRPr>
                <a:solidFill>
                  <a:schemeClr val="tx1"/>
                </a:solidFill>
                <a:latin typeface="Arial" pitchFamily="34" charset="0"/>
                <a:ea typeface="宋体" pitchFamily="2" charset="-122"/>
              </a:defRPr>
            </a:lvl9pPr>
          </a:lstStyle>
          <a:p>
            <a:pPr indent="0">
              <a:lnSpc>
                <a:spcPct val="125000"/>
              </a:lnSpc>
            </a:pPr>
            <a:r>
              <a:rPr kumimoji="1" lang="en-US" altLang="zh-CN" sz="2000" b="1" dirty="0">
                <a:latin typeface="仿宋" panose="02010609060101010101" pitchFamily="49" charset="-122"/>
                <a:ea typeface="仿宋" panose="02010609060101010101" pitchFamily="49" charset="-122"/>
              </a:rPr>
              <a:t>1.</a:t>
            </a:r>
            <a:r>
              <a:rPr kumimoji="1" lang="zh-CN" altLang="en-US" sz="2000" b="1" dirty="0">
                <a:latin typeface="仿宋" panose="02010609060101010101" pitchFamily="49" charset="-122"/>
                <a:ea typeface="仿宋" panose="02010609060101010101" pitchFamily="49" charset="-122"/>
              </a:rPr>
              <a:t>什么叫二端网络的等效网络？试举例说明</a:t>
            </a:r>
            <a:r>
              <a:rPr kumimoji="1" lang="zh-CN" altLang="en-US" sz="2000" b="1" dirty="0" smtClean="0">
                <a:latin typeface="仿宋" panose="02010609060101010101" pitchFamily="49" charset="-122"/>
                <a:ea typeface="仿宋" panose="02010609060101010101" pitchFamily="49" charset="-122"/>
              </a:rPr>
              <a:t>。</a:t>
            </a:r>
            <a:endParaRPr kumimoji="1" lang="en-US" altLang="zh-CN" sz="2000" b="1" dirty="0" smtClean="0">
              <a:latin typeface="仿宋" panose="02010609060101010101" pitchFamily="49" charset="-122"/>
              <a:ea typeface="仿宋" panose="02010609060101010101" pitchFamily="49" charset="-122"/>
            </a:endParaRPr>
          </a:p>
          <a:p>
            <a:pPr>
              <a:lnSpc>
                <a:spcPct val="125000"/>
              </a:lnSpc>
            </a:pPr>
            <a:r>
              <a:rPr lang="zh-CN" altLang="en-US" sz="2000" b="1" dirty="0" smtClean="0">
                <a:solidFill>
                  <a:srgbClr val="FF0000"/>
                </a:solidFill>
                <a:latin typeface="仿宋" panose="02010609060101010101" pitchFamily="49" charset="-122"/>
                <a:ea typeface="仿宋" panose="02010609060101010101" pitchFamily="49" charset="-122"/>
              </a:rPr>
              <a:t>答：凡是由</a:t>
            </a:r>
            <a:r>
              <a:rPr lang="zh-CN" altLang="en-US" sz="2000" b="1" dirty="0" smtClean="0">
                <a:solidFill>
                  <a:srgbClr val="FF0000"/>
                </a:solidFill>
                <a:latin typeface="仿宋" panose="02010609060101010101" pitchFamily="49" charset="-122"/>
                <a:ea typeface="仿宋" panose="02010609060101010101" pitchFamily="49" charset="-122"/>
                <a:hlinkClick r:id="rId2"/>
              </a:rPr>
              <a:t>电阻</a:t>
            </a:r>
            <a:r>
              <a:rPr lang="zh-CN" altLang="en-US" sz="2000" b="1" dirty="0">
                <a:solidFill>
                  <a:srgbClr val="FF0000"/>
                </a:solidFill>
                <a:latin typeface="仿宋" panose="02010609060101010101" pitchFamily="49" charset="-122"/>
                <a:ea typeface="仿宋" panose="02010609060101010101" pitchFamily="49" charset="-122"/>
              </a:rPr>
              <a:t>、</a:t>
            </a:r>
            <a:r>
              <a:rPr lang="zh-CN" altLang="en-US" sz="2000" b="1" dirty="0">
                <a:solidFill>
                  <a:srgbClr val="FF0000"/>
                </a:solidFill>
                <a:latin typeface="仿宋" panose="02010609060101010101" pitchFamily="49" charset="-122"/>
                <a:ea typeface="仿宋" panose="02010609060101010101" pitchFamily="49" charset="-122"/>
                <a:hlinkClick r:id="rId3"/>
              </a:rPr>
              <a:t>电容</a:t>
            </a:r>
            <a:r>
              <a:rPr lang="zh-CN" altLang="en-US" sz="2000" b="1" dirty="0">
                <a:solidFill>
                  <a:srgbClr val="FF0000"/>
                </a:solidFill>
                <a:latin typeface="仿宋" panose="02010609060101010101" pitchFamily="49" charset="-122"/>
                <a:ea typeface="仿宋" panose="02010609060101010101" pitchFamily="49" charset="-122"/>
              </a:rPr>
              <a:t>和</a:t>
            </a:r>
            <a:r>
              <a:rPr lang="zh-CN" altLang="en-US" sz="2000" b="1" dirty="0">
                <a:solidFill>
                  <a:srgbClr val="FF0000"/>
                </a:solidFill>
                <a:latin typeface="仿宋" panose="02010609060101010101" pitchFamily="49" charset="-122"/>
                <a:ea typeface="仿宋" panose="02010609060101010101" pitchFamily="49" charset="-122"/>
                <a:hlinkClick r:id="rId4"/>
              </a:rPr>
              <a:t>电感</a:t>
            </a:r>
            <a:r>
              <a:rPr lang="zh-CN" altLang="en-US" sz="2000" b="1" dirty="0">
                <a:solidFill>
                  <a:srgbClr val="FF0000"/>
                </a:solidFill>
                <a:latin typeface="仿宋" panose="02010609060101010101" pitchFamily="49" charset="-122"/>
                <a:ea typeface="仿宋" panose="02010609060101010101" pitchFamily="49" charset="-122"/>
              </a:rPr>
              <a:t>元件</a:t>
            </a:r>
            <a:r>
              <a:rPr lang="zh-CN" altLang="en-US" sz="2000" b="1" dirty="0" smtClean="0">
                <a:solidFill>
                  <a:srgbClr val="FF0000"/>
                </a:solidFill>
                <a:latin typeface="仿宋" panose="02010609060101010101" pitchFamily="49" charset="-122"/>
                <a:ea typeface="仿宋" panose="02010609060101010101" pitchFamily="49" charset="-122"/>
              </a:rPr>
              <a:t>单独</a:t>
            </a:r>
            <a:r>
              <a:rPr lang="zh-CN" altLang="en-US" sz="2000" b="1" dirty="0">
                <a:solidFill>
                  <a:srgbClr val="FF0000"/>
                </a:solidFill>
                <a:latin typeface="仿宋" panose="02010609060101010101" pitchFamily="49" charset="-122"/>
                <a:ea typeface="仿宋" panose="02010609060101010101" pitchFamily="49" charset="-122"/>
              </a:rPr>
              <a:t>或相互</a:t>
            </a:r>
            <a:r>
              <a:rPr lang="zh-CN" altLang="en-US" sz="2000" b="1" dirty="0">
                <a:solidFill>
                  <a:srgbClr val="FF0000"/>
                </a:solidFill>
                <a:latin typeface="仿宋" panose="02010609060101010101" pitchFamily="49" charset="-122"/>
                <a:ea typeface="仿宋" panose="02010609060101010101" pitchFamily="49" charset="-122"/>
                <a:hlinkClick r:id="rId5"/>
              </a:rPr>
              <a:t>串联</a:t>
            </a:r>
            <a:r>
              <a:rPr lang="zh-CN" altLang="en-US" sz="2000" b="1" dirty="0">
                <a:solidFill>
                  <a:srgbClr val="FF0000"/>
                </a:solidFill>
                <a:latin typeface="仿宋" panose="02010609060101010101" pitchFamily="49" charset="-122"/>
                <a:ea typeface="仿宋" panose="02010609060101010101" pitchFamily="49" charset="-122"/>
              </a:rPr>
              <a:t>、</a:t>
            </a:r>
            <a:r>
              <a:rPr lang="zh-CN" altLang="en-US" sz="2000" b="1" dirty="0">
                <a:solidFill>
                  <a:srgbClr val="FF0000"/>
                </a:solidFill>
                <a:latin typeface="仿宋" panose="02010609060101010101" pitchFamily="49" charset="-122"/>
                <a:ea typeface="仿宋" panose="02010609060101010101" pitchFamily="49" charset="-122"/>
                <a:hlinkClick r:id="rId6"/>
              </a:rPr>
              <a:t>并联</a:t>
            </a:r>
            <a:r>
              <a:rPr lang="zh-CN" altLang="en-US" sz="2000" b="1" dirty="0">
                <a:solidFill>
                  <a:srgbClr val="FF0000"/>
                </a:solidFill>
                <a:latin typeface="仿宋" panose="02010609060101010101" pitchFamily="49" charset="-122"/>
                <a:ea typeface="仿宋" panose="02010609060101010101" pitchFamily="49" charset="-122"/>
              </a:rPr>
              <a:t>以及</a:t>
            </a:r>
            <a:r>
              <a:rPr lang="zh-CN" altLang="en-US" sz="2000" b="1" dirty="0">
                <a:solidFill>
                  <a:srgbClr val="FF0000"/>
                </a:solidFill>
                <a:latin typeface="仿宋" panose="02010609060101010101" pitchFamily="49" charset="-122"/>
                <a:ea typeface="仿宋" panose="02010609060101010101" pitchFamily="49" charset="-122"/>
                <a:hlinkClick r:id="rId7"/>
              </a:rPr>
              <a:t>混联</a:t>
            </a:r>
            <a:r>
              <a:rPr lang="zh-CN" altLang="en-US" sz="2000" b="1" dirty="0">
                <a:solidFill>
                  <a:srgbClr val="FF0000"/>
                </a:solidFill>
                <a:latin typeface="仿宋" panose="02010609060101010101" pitchFamily="49" charset="-122"/>
                <a:ea typeface="仿宋" panose="02010609060101010101" pitchFamily="49" charset="-122"/>
              </a:rPr>
              <a:t>组成的电路都称为电气网络。这些网络不管它如何复杂，只要它有两个接线</a:t>
            </a:r>
            <a:r>
              <a:rPr lang="zh-CN" altLang="en-US" sz="2000" b="1" dirty="0">
                <a:solidFill>
                  <a:srgbClr val="FF0000"/>
                </a:solidFill>
                <a:latin typeface="仿宋" panose="02010609060101010101" pitchFamily="49" charset="-122"/>
                <a:ea typeface="仿宋" panose="02010609060101010101" pitchFamily="49" charset="-122"/>
                <a:hlinkClick r:id="rId8"/>
              </a:rPr>
              <a:t>端子</a:t>
            </a:r>
            <a:r>
              <a:rPr lang="zh-CN" altLang="en-US" sz="2000" b="1" dirty="0">
                <a:solidFill>
                  <a:srgbClr val="FF0000"/>
                </a:solidFill>
                <a:latin typeface="仿宋" panose="02010609060101010101" pitchFamily="49" charset="-122"/>
                <a:ea typeface="仿宋" panose="02010609060101010101" pitchFamily="49" charset="-122"/>
              </a:rPr>
              <a:t>，就称为二端网络</a:t>
            </a:r>
            <a:r>
              <a:rPr lang="zh-CN" altLang="en-US" sz="2000" b="1" dirty="0" smtClean="0">
                <a:solidFill>
                  <a:srgbClr val="FF0000"/>
                </a:solidFill>
                <a:latin typeface="仿宋" panose="02010609060101010101" pitchFamily="49" charset="-122"/>
                <a:ea typeface="仿宋" panose="02010609060101010101" pitchFamily="49" charset="-122"/>
              </a:rPr>
              <a:t>。例如充电器的电源输入端为</a:t>
            </a:r>
            <a:r>
              <a:rPr lang="en-US" altLang="zh-CN" sz="2000" b="1" dirty="0" smtClean="0">
                <a:solidFill>
                  <a:srgbClr val="FF0000"/>
                </a:solidFill>
                <a:latin typeface="仿宋" panose="02010609060101010101" pitchFamily="49" charset="-122"/>
                <a:ea typeface="仿宋" panose="02010609060101010101" pitchFamily="49" charset="-122"/>
              </a:rPr>
              <a:t>220V</a:t>
            </a:r>
            <a:r>
              <a:rPr lang="zh-CN" altLang="en-US" sz="2000" b="1" dirty="0" smtClean="0">
                <a:solidFill>
                  <a:srgbClr val="FF0000"/>
                </a:solidFill>
                <a:latin typeface="仿宋" panose="02010609060101010101" pitchFamily="49" charset="-122"/>
                <a:ea typeface="仿宋" panose="02010609060101010101" pitchFamily="49" charset="-122"/>
              </a:rPr>
              <a:t>的两根电源线，整个充电器对于电源输入来讲就是二端网络。</a:t>
            </a:r>
            <a:endParaRPr kumimoji="1" lang="zh-CN" altLang="en-US" sz="20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2583207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Text Box 2"/>
          <p:cNvSpPr txBox="1">
            <a:spLocks noChangeArrowheads="1"/>
          </p:cNvSpPr>
          <p:nvPr/>
        </p:nvSpPr>
        <p:spPr bwMode="auto">
          <a:xfrm>
            <a:off x="179388" y="1052513"/>
            <a:ext cx="8640762"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61938" indent="-261938"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r>
              <a:rPr lang="en-US" altLang="zh-CN" sz="2400" b="1" dirty="0">
                <a:solidFill>
                  <a:schemeClr val="hlink"/>
                </a:solidFill>
                <a:latin typeface="楷体_GB2312" pitchFamily="49" charset="-122"/>
                <a:ea typeface="楷体_GB2312" pitchFamily="49" charset="-122"/>
              </a:rPr>
              <a:t>3.</a:t>
            </a:r>
            <a:r>
              <a:rPr lang="zh-CN" altLang="en-US" sz="2400" b="1" dirty="0">
                <a:solidFill>
                  <a:schemeClr val="hlink"/>
                </a:solidFill>
                <a:latin typeface="楷体_GB2312" pitchFamily="49" charset="-122"/>
                <a:ea typeface="楷体_GB2312" pitchFamily="49" charset="-122"/>
              </a:rPr>
              <a:t>如图所示电路，两线圈的电感分别为L1和L2，其中L1=200mH，</a:t>
            </a:r>
            <a:r>
              <a:rPr lang="en-US" altLang="zh-CN" sz="2400" b="1" dirty="0">
                <a:solidFill>
                  <a:schemeClr val="hlink"/>
                </a:solidFill>
                <a:latin typeface="楷体_GB2312" pitchFamily="49" charset="-122"/>
                <a:ea typeface="楷体_GB2312" pitchFamily="49" charset="-122"/>
              </a:rPr>
              <a:t/>
            </a:r>
            <a:br>
              <a:rPr lang="en-US" altLang="zh-CN" sz="2400" b="1" dirty="0">
                <a:solidFill>
                  <a:schemeClr val="hlink"/>
                </a:solidFill>
                <a:latin typeface="楷体_GB2312" pitchFamily="49" charset="-122"/>
                <a:ea typeface="楷体_GB2312" pitchFamily="49" charset="-122"/>
              </a:rPr>
            </a:br>
            <a:r>
              <a:rPr lang="zh-CN" altLang="en-US" sz="2400" b="1" dirty="0">
                <a:solidFill>
                  <a:schemeClr val="hlink"/>
                </a:solidFill>
                <a:latin typeface="楷体_GB2312" pitchFamily="49" charset="-122"/>
                <a:ea typeface="楷体_GB2312" pitchFamily="49" charset="-122"/>
              </a:rPr>
              <a:t>互感系数M=80mH，同名端如图所示，现电感为L1的线圈与电动</a:t>
            </a:r>
            <a:r>
              <a:rPr lang="en-US" altLang="zh-CN" sz="2400" b="1" dirty="0">
                <a:solidFill>
                  <a:schemeClr val="hlink"/>
                </a:solidFill>
                <a:latin typeface="楷体_GB2312" pitchFamily="49" charset="-122"/>
                <a:ea typeface="楷体_GB2312" pitchFamily="49" charset="-122"/>
              </a:rPr>
              <a:t/>
            </a:r>
            <a:br>
              <a:rPr lang="en-US" altLang="zh-CN" sz="2400" b="1" dirty="0">
                <a:solidFill>
                  <a:schemeClr val="hlink"/>
                </a:solidFill>
                <a:latin typeface="楷体_GB2312" pitchFamily="49" charset="-122"/>
                <a:ea typeface="楷体_GB2312" pitchFamily="49" charset="-122"/>
              </a:rPr>
            </a:br>
            <a:r>
              <a:rPr lang="zh-CN" altLang="en-US" sz="2400" b="1" dirty="0">
                <a:solidFill>
                  <a:schemeClr val="hlink"/>
                </a:solidFill>
                <a:latin typeface="楷体_GB2312" pitchFamily="49" charset="-122"/>
                <a:ea typeface="楷体_GB2312" pitchFamily="49" charset="-122"/>
              </a:rPr>
              <a:t>势E=10V，内阻=0.5Ω的直流电源相连，S突然闭合的瞬间，以</a:t>
            </a:r>
            <a:r>
              <a:rPr lang="en-US" altLang="zh-CN" sz="2400" b="1" dirty="0">
                <a:solidFill>
                  <a:schemeClr val="hlink"/>
                </a:solidFill>
                <a:latin typeface="楷体_GB2312" pitchFamily="49" charset="-122"/>
                <a:ea typeface="楷体_GB2312" pitchFamily="49" charset="-122"/>
              </a:rPr>
              <a:t/>
            </a:r>
            <a:br>
              <a:rPr lang="en-US" altLang="zh-CN" sz="2400" b="1" dirty="0">
                <a:solidFill>
                  <a:schemeClr val="hlink"/>
                </a:solidFill>
                <a:latin typeface="楷体_GB2312" pitchFamily="49" charset="-122"/>
                <a:ea typeface="楷体_GB2312" pitchFamily="49" charset="-122"/>
              </a:rPr>
            </a:br>
            <a:r>
              <a:rPr lang="zh-CN" altLang="en-US" sz="2400" b="1" dirty="0">
                <a:solidFill>
                  <a:schemeClr val="hlink"/>
                </a:solidFill>
                <a:latin typeface="楷体_GB2312" pitchFamily="49" charset="-122"/>
                <a:ea typeface="楷体_GB2312" pitchFamily="49" charset="-122"/>
              </a:rPr>
              <a:t>下说法正确的是</a:t>
            </a:r>
            <a:r>
              <a:rPr lang="zh-CN" altLang="en-US" sz="2400" b="1" dirty="0">
                <a:solidFill>
                  <a:srgbClr val="FF0000"/>
                </a:solidFill>
                <a:latin typeface="楷体_GB2312" pitchFamily="49" charset="-122"/>
                <a:ea typeface="楷体_GB2312" pitchFamily="49" charset="-122"/>
              </a:rPr>
              <a:t>（</a:t>
            </a:r>
            <a:r>
              <a:rPr lang="en-US" altLang="zh-CN" sz="2400" b="1" dirty="0">
                <a:solidFill>
                  <a:srgbClr val="FF0000"/>
                </a:solidFill>
                <a:latin typeface="楷体_GB2312" pitchFamily="49" charset="-122"/>
                <a:ea typeface="楷体_GB2312" pitchFamily="49" charset="-122"/>
              </a:rPr>
              <a:t> </a:t>
            </a:r>
            <a:r>
              <a:rPr lang="en-US" altLang="zh-CN" sz="2400" b="1" dirty="0" smtClean="0">
                <a:solidFill>
                  <a:srgbClr val="FF0000"/>
                </a:solidFill>
                <a:latin typeface="楷体_GB2312" pitchFamily="49" charset="-122"/>
                <a:ea typeface="楷体_GB2312" pitchFamily="49" charset="-122"/>
              </a:rPr>
              <a:t>C</a:t>
            </a:r>
            <a:r>
              <a:rPr lang="en-US" altLang="zh-CN" sz="2400" b="1" dirty="0" smtClean="0">
                <a:solidFill>
                  <a:schemeClr val="hlink"/>
                </a:solidFill>
                <a:latin typeface="楷体_GB2312" pitchFamily="49" charset="-122"/>
                <a:ea typeface="楷体_GB2312" pitchFamily="49" charset="-122"/>
              </a:rPr>
              <a:t> </a:t>
            </a:r>
            <a:r>
              <a:rPr lang="zh-CN" altLang="en-US" sz="2400" b="1" dirty="0">
                <a:solidFill>
                  <a:schemeClr val="hlink"/>
                </a:solidFill>
                <a:latin typeface="楷体_GB2312" pitchFamily="49" charset="-122"/>
                <a:ea typeface="楷体_GB2312" pitchFamily="49" charset="-122"/>
              </a:rPr>
              <a:t>）</a:t>
            </a:r>
          </a:p>
          <a:p>
            <a:pPr>
              <a:spcBef>
                <a:spcPct val="30000"/>
              </a:spcBef>
            </a:pPr>
            <a:r>
              <a:rPr lang="en-US" altLang="zh-CN" b="1" dirty="0">
                <a:ea typeface="方正姚体简体" pitchFamily="65" charset="-122"/>
              </a:rPr>
              <a:t>             </a:t>
            </a:r>
            <a:r>
              <a:rPr lang="zh-CN" altLang="en-US" sz="2400" b="1" dirty="0">
                <a:solidFill>
                  <a:srgbClr val="006600"/>
                </a:solidFill>
                <a:latin typeface="楷体_GB2312" pitchFamily="49" charset="-122"/>
                <a:ea typeface="楷体_GB2312" pitchFamily="49" charset="-122"/>
              </a:rPr>
              <a:t>A．初级电流为20A </a:t>
            </a:r>
            <a:endParaRPr lang="en-US" altLang="zh-CN" sz="2400" b="1" dirty="0">
              <a:solidFill>
                <a:srgbClr val="006600"/>
              </a:solidFill>
              <a:latin typeface="楷体_GB2312" pitchFamily="49" charset="-122"/>
              <a:ea typeface="楷体_GB2312" pitchFamily="49" charset="-122"/>
            </a:endParaRPr>
          </a:p>
          <a:p>
            <a:pPr>
              <a:spcBef>
                <a:spcPct val="30000"/>
              </a:spcBef>
            </a:pP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B．电压表反偏 </a:t>
            </a:r>
          </a:p>
          <a:p>
            <a:pPr>
              <a:spcBef>
                <a:spcPct val="30000"/>
              </a:spcBef>
            </a:pPr>
            <a:r>
              <a:rPr lang="zh-CN" altLang="en-US" sz="2400" b="1" dirty="0">
                <a:solidFill>
                  <a:srgbClr val="006600"/>
                </a:solidFill>
                <a:latin typeface="楷体_GB2312" pitchFamily="49" charset="-122"/>
                <a:ea typeface="楷体_GB2312" pitchFamily="49" charset="-122"/>
              </a:rPr>
              <a:t>     C．电压表的内阻越高，</a:t>
            </a:r>
            <a:r>
              <a:rPr lang="en-US" altLang="zh-CN" sz="2400" b="1" dirty="0">
                <a:solidFill>
                  <a:srgbClr val="006600"/>
                </a:solidFill>
                <a:latin typeface="楷体_GB2312" pitchFamily="49" charset="-122"/>
                <a:ea typeface="楷体_GB2312" pitchFamily="49" charset="-122"/>
              </a:rPr>
              <a:t/>
            </a:r>
            <a:br>
              <a:rPr lang="en-US" altLang="zh-CN" sz="2400" b="1" dirty="0">
                <a:solidFill>
                  <a:srgbClr val="006600"/>
                </a:solidFill>
                <a:latin typeface="楷体_GB2312" pitchFamily="49" charset="-122"/>
                <a:ea typeface="楷体_GB2312" pitchFamily="49" charset="-122"/>
              </a:rPr>
            </a:b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偏转角度越大</a:t>
            </a:r>
            <a:endParaRPr lang="en-US" altLang="zh-CN" sz="2400" b="1" dirty="0">
              <a:solidFill>
                <a:srgbClr val="006600"/>
              </a:solidFill>
              <a:latin typeface="楷体_GB2312" pitchFamily="49" charset="-122"/>
              <a:ea typeface="楷体_GB2312" pitchFamily="49" charset="-122"/>
            </a:endParaRPr>
          </a:p>
          <a:p>
            <a:pPr>
              <a:spcBef>
                <a:spcPct val="30000"/>
              </a:spcBef>
            </a:pPr>
            <a:r>
              <a:rPr lang="en-US" altLang="zh-CN" sz="2400" b="1" dirty="0">
                <a:solidFill>
                  <a:srgbClr val="006600"/>
                </a:solidFill>
                <a:latin typeface="楷体_GB2312" pitchFamily="49" charset="-122"/>
                <a:ea typeface="楷体_GB2312" pitchFamily="49" charset="-122"/>
              </a:rPr>
              <a:t>     </a:t>
            </a:r>
            <a:r>
              <a:rPr lang="zh-CN" altLang="en-US" sz="2400" b="1" dirty="0">
                <a:solidFill>
                  <a:srgbClr val="006600"/>
                </a:solidFill>
                <a:latin typeface="楷体_GB2312" pitchFamily="49" charset="-122"/>
                <a:ea typeface="楷体_GB2312" pitchFamily="49" charset="-122"/>
              </a:rPr>
              <a:t>D．电压表的读数是4V</a:t>
            </a:r>
          </a:p>
        </p:txBody>
      </p:sp>
      <p:sp>
        <p:nvSpPr>
          <p:cNvPr id="932867" name="Rectangle 3"/>
          <p:cNvSpPr>
            <a:spLocks noGrp="1"/>
          </p:cNvSpPr>
          <p:nvPr>
            <p:ph type="title" idx="4294967295"/>
          </p:nvPr>
        </p:nvSpPr>
        <p:spPr>
          <a:xfrm>
            <a:off x="251520" y="116632"/>
            <a:ext cx="2242592" cy="562074"/>
          </a:xfrm>
        </p:spPr>
        <p:txBody>
          <a:bodyPr>
            <a:normAutofit/>
          </a:bodyPr>
          <a:lstStyle/>
          <a:p>
            <a:r>
              <a:rPr lang="zh-CN" altLang="en-US" sz="2800" dirty="0" smtClean="0"/>
              <a:t>习题训练</a:t>
            </a:r>
          </a:p>
        </p:txBody>
      </p:sp>
      <p:pic>
        <p:nvPicPr>
          <p:cNvPr id="9328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92375"/>
            <a:ext cx="3744912" cy="235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15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32871"/>
                                        </p:tgtEl>
                                        <p:attrNameLst>
                                          <p:attrName>style.visibility</p:attrName>
                                        </p:attrNameLst>
                                      </p:cBhvr>
                                      <p:to>
                                        <p:strVal val="visible"/>
                                      </p:to>
                                    </p:set>
                                    <p:anim calcmode="lin" valueType="num">
                                      <p:cBhvr>
                                        <p:cTn id="7" dur="500" fill="hold"/>
                                        <p:tgtEl>
                                          <p:spTgt spid="932871"/>
                                        </p:tgtEl>
                                        <p:attrNameLst>
                                          <p:attrName>ppt_w</p:attrName>
                                        </p:attrNameLst>
                                      </p:cBhvr>
                                      <p:tavLst>
                                        <p:tav tm="0">
                                          <p:val>
                                            <p:fltVal val="0"/>
                                          </p:val>
                                        </p:tav>
                                        <p:tav tm="100000">
                                          <p:val>
                                            <p:strVal val="#ppt_w"/>
                                          </p:val>
                                        </p:tav>
                                      </p:tavLst>
                                    </p:anim>
                                    <p:anim calcmode="lin" valueType="num">
                                      <p:cBhvr>
                                        <p:cTn id="8" dur="500" fill="hold"/>
                                        <p:tgtEl>
                                          <p:spTgt spid="9328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32866">
                                            <p:txEl>
                                              <p:pRg st="1" end="1"/>
                                            </p:txEl>
                                          </p:spTgt>
                                        </p:tgtEl>
                                        <p:attrNameLst>
                                          <p:attrName>style.visibility</p:attrName>
                                        </p:attrNameLst>
                                      </p:cBhvr>
                                      <p:to>
                                        <p:strVal val="visible"/>
                                      </p:to>
                                    </p:set>
                                    <p:animEffect transition="in" filter="wipe(left)">
                                      <p:cBhvr>
                                        <p:cTn id="13" dur="500"/>
                                        <p:tgtEl>
                                          <p:spTgt spid="93286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932866">
                                            <p:txEl>
                                              <p:pRg st="2" end="2"/>
                                            </p:txEl>
                                          </p:spTgt>
                                        </p:tgtEl>
                                        <p:attrNameLst>
                                          <p:attrName>style.visibility</p:attrName>
                                        </p:attrNameLst>
                                      </p:cBhvr>
                                      <p:to>
                                        <p:strVal val="visible"/>
                                      </p:to>
                                    </p:set>
                                    <p:animEffect transition="in" filter="wipe(left)">
                                      <p:cBhvr>
                                        <p:cTn id="18" dur="500"/>
                                        <p:tgtEl>
                                          <p:spTgt spid="932866">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932866">
                                            <p:txEl>
                                              <p:pRg st="3" end="3"/>
                                            </p:txEl>
                                          </p:spTgt>
                                        </p:tgtEl>
                                        <p:attrNameLst>
                                          <p:attrName>style.visibility</p:attrName>
                                        </p:attrNameLst>
                                      </p:cBhvr>
                                      <p:to>
                                        <p:strVal val="visible"/>
                                      </p:to>
                                    </p:set>
                                    <p:animEffect transition="in" filter="wipe(left)">
                                      <p:cBhvr>
                                        <p:cTn id="23" dur="500"/>
                                        <p:tgtEl>
                                          <p:spTgt spid="932866">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932866">
                                            <p:txEl>
                                              <p:pRg st="4" end="4"/>
                                            </p:txEl>
                                          </p:spTgt>
                                        </p:tgtEl>
                                        <p:attrNameLst>
                                          <p:attrName>style.visibility</p:attrName>
                                        </p:attrNameLst>
                                      </p:cBhvr>
                                      <p:to>
                                        <p:strVal val="visible"/>
                                      </p:to>
                                    </p:set>
                                    <p:animEffect transition="in" filter="wipe(left)">
                                      <p:cBhvr>
                                        <p:cTn id="28" dur="500"/>
                                        <p:tgtEl>
                                          <p:spTgt spid="932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Box 2"/>
          <p:cNvSpPr txBox="1">
            <a:spLocks noChangeArrowheads="1"/>
          </p:cNvSpPr>
          <p:nvPr/>
        </p:nvSpPr>
        <p:spPr bwMode="auto">
          <a:xfrm>
            <a:off x="179388" y="1052513"/>
            <a:ext cx="8640762"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61938" indent="-261938"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r>
              <a:rPr lang="en-US" altLang="zh-CN" sz="2400" b="1" dirty="0">
                <a:solidFill>
                  <a:schemeClr val="hlink"/>
                </a:solidFill>
                <a:latin typeface="楷体_GB2312" pitchFamily="49" charset="-122"/>
                <a:ea typeface="楷体_GB2312" pitchFamily="49" charset="-122"/>
              </a:rPr>
              <a:t>4.</a:t>
            </a:r>
            <a:r>
              <a:rPr lang="zh-CN" altLang="en-US" sz="2400" b="1" dirty="0">
                <a:solidFill>
                  <a:schemeClr val="hlink"/>
                </a:solidFill>
                <a:latin typeface="楷体_GB2312" pitchFamily="49" charset="-122"/>
                <a:ea typeface="楷体_GB2312" pitchFamily="49" charset="-122"/>
              </a:rPr>
              <a:t>如图所示，电路线圈的异名端为</a:t>
            </a:r>
            <a:r>
              <a:rPr lang="zh-CN" altLang="en-US" sz="2400" b="1" dirty="0" smtClean="0">
                <a:solidFill>
                  <a:schemeClr val="hlink"/>
                </a:solidFill>
                <a:latin typeface="楷体_GB2312" pitchFamily="49" charset="-122"/>
                <a:ea typeface="楷体_GB2312" pitchFamily="49" charset="-122"/>
              </a:rPr>
              <a:t>（ </a:t>
            </a:r>
            <a:r>
              <a:rPr lang="en-US" altLang="zh-CN" sz="2400" b="1" dirty="0" smtClean="0">
                <a:solidFill>
                  <a:srgbClr val="C00000"/>
                </a:solidFill>
                <a:latin typeface="楷体_GB2312" pitchFamily="49" charset="-122"/>
                <a:ea typeface="楷体_GB2312" pitchFamily="49" charset="-122"/>
              </a:rPr>
              <a:t>B</a:t>
            </a:r>
            <a:r>
              <a:rPr lang="en-US" altLang="zh-CN" sz="2400" b="1" dirty="0" smtClean="0">
                <a:solidFill>
                  <a:schemeClr val="hlink"/>
                </a:solidFill>
                <a:latin typeface="楷体_GB2312" pitchFamily="49" charset="-122"/>
                <a:ea typeface="楷体_GB2312" pitchFamily="49" charset="-122"/>
              </a:rPr>
              <a:t> </a:t>
            </a:r>
            <a:r>
              <a:rPr lang="zh-CN" altLang="en-US" sz="2400" b="1" dirty="0" smtClean="0">
                <a:solidFill>
                  <a:schemeClr val="hlink"/>
                </a:solidFill>
                <a:latin typeface="楷体_GB2312" pitchFamily="49" charset="-122"/>
                <a:ea typeface="楷体_GB2312" pitchFamily="49" charset="-122"/>
              </a:rPr>
              <a:t>）</a:t>
            </a:r>
            <a:r>
              <a:rPr lang="zh-CN" altLang="en-US" sz="2400" b="1" dirty="0">
                <a:solidFill>
                  <a:schemeClr val="hlink"/>
                </a:solidFill>
                <a:latin typeface="楷体_GB2312" pitchFamily="49" charset="-122"/>
                <a:ea typeface="楷体_GB2312" pitchFamily="49" charset="-122"/>
              </a:rPr>
              <a:t>。</a:t>
            </a:r>
            <a:endParaRPr lang="en-US" altLang="zh-CN" sz="2400" b="1" dirty="0">
              <a:solidFill>
                <a:schemeClr val="hlink"/>
              </a:solidFill>
              <a:latin typeface="楷体_GB2312" pitchFamily="49" charset="-122"/>
              <a:ea typeface="楷体_GB2312" pitchFamily="49" charset="-122"/>
            </a:endParaRPr>
          </a:p>
          <a:p>
            <a:pPr>
              <a:spcBef>
                <a:spcPct val="55000"/>
              </a:spcBef>
            </a:pPr>
            <a:r>
              <a:rPr lang="en-US" altLang="zh-CN" sz="2400" b="1" dirty="0">
                <a:solidFill>
                  <a:schemeClr val="hlink"/>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A</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1</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3   B</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1</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4   </a:t>
            </a: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C</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1</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2   </a:t>
            </a:r>
            <a:r>
              <a:rPr lang="zh-CN" altLang="en-US" sz="2400" b="1" dirty="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D</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2</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4</a:t>
            </a:r>
            <a:r>
              <a:rPr lang="en-US" altLang="zh-CN" dirty="0">
                <a:ea typeface="方正姚体简体" pitchFamily="65" charset="-122"/>
              </a:rPr>
              <a:t> </a:t>
            </a:r>
            <a:endParaRPr lang="zh-CN" altLang="en-US" sz="2400" b="1" dirty="0">
              <a:solidFill>
                <a:schemeClr val="hlink"/>
              </a:solidFill>
              <a:latin typeface="楷体_GB2312" pitchFamily="49" charset="-122"/>
              <a:ea typeface="楷体_GB2312" pitchFamily="49" charset="-122"/>
            </a:endParaRPr>
          </a:p>
          <a:p>
            <a:pPr>
              <a:spcBef>
                <a:spcPct val="30000"/>
              </a:spcBef>
            </a:pPr>
            <a:r>
              <a:rPr lang="en-US" altLang="zh-CN" b="1" dirty="0">
                <a:ea typeface="方正姚体简体" pitchFamily="65" charset="-122"/>
              </a:rPr>
              <a:t>             </a:t>
            </a:r>
            <a:endParaRPr lang="zh-CN" altLang="en-US" sz="2400" b="1" dirty="0">
              <a:solidFill>
                <a:srgbClr val="006600"/>
              </a:solidFill>
              <a:latin typeface="楷体_GB2312" pitchFamily="49" charset="-122"/>
              <a:ea typeface="楷体_GB2312" pitchFamily="49" charset="-122"/>
            </a:endParaRPr>
          </a:p>
        </p:txBody>
      </p:sp>
      <p:sp>
        <p:nvSpPr>
          <p:cNvPr id="934915" name="Rectangle 3"/>
          <p:cNvSpPr>
            <a:spLocks noGrp="1"/>
          </p:cNvSpPr>
          <p:nvPr>
            <p:ph type="title" idx="4294967295"/>
          </p:nvPr>
        </p:nvSpPr>
        <p:spPr>
          <a:xfrm>
            <a:off x="179512" y="116632"/>
            <a:ext cx="1882552" cy="562074"/>
          </a:xfrm>
        </p:spPr>
        <p:txBody>
          <a:bodyPr>
            <a:normAutofit/>
          </a:bodyPr>
          <a:lstStyle/>
          <a:p>
            <a:r>
              <a:rPr lang="zh-CN" altLang="en-US" sz="2800" dirty="0" smtClean="0"/>
              <a:t>习题训练</a:t>
            </a:r>
          </a:p>
        </p:txBody>
      </p:sp>
      <p:pic>
        <p:nvPicPr>
          <p:cNvPr id="934917" name="Picture 5"/>
          <p:cNvPicPr>
            <a:picLocks noChangeAspect="1" noChangeArrowheads="1"/>
          </p:cNvPicPr>
          <p:nvPr/>
        </p:nvPicPr>
        <p:blipFill>
          <a:blip r:embed="rId3">
            <a:lum bright="-30000" contrast="42000"/>
            <a:extLst>
              <a:ext uri="{28A0092B-C50C-407E-A947-70E740481C1C}">
                <a14:useLocalDpi xmlns:a14="http://schemas.microsoft.com/office/drawing/2010/main" val="0"/>
              </a:ext>
            </a:extLst>
          </a:blip>
          <a:srcRect/>
          <a:stretch>
            <a:fillRect/>
          </a:stretch>
        </p:blipFill>
        <p:spPr bwMode="auto">
          <a:xfrm>
            <a:off x="1908175" y="2492375"/>
            <a:ext cx="37338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78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34914">
                                            <p:txEl>
                                              <p:pRg st="2" end="2"/>
                                            </p:txEl>
                                          </p:spTgt>
                                        </p:tgtEl>
                                        <p:attrNameLst>
                                          <p:attrName>style.visibility</p:attrName>
                                        </p:attrNameLst>
                                      </p:cBhvr>
                                      <p:to>
                                        <p:strVal val="visible"/>
                                      </p:to>
                                    </p:set>
                                    <p:animEffect transition="in" filter="wipe(left)">
                                      <p:cBhvr>
                                        <p:cTn id="7" dur="500"/>
                                        <p:tgtEl>
                                          <p:spTgt spid="934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Text Box 2"/>
          <p:cNvSpPr txBox="1">
            <a:spLocks noChangeArrowheads="1"/>
          </p:cNvSpPr>
          <p:nvPr/>
        </p:nvSpPr>
        <p:spPr bwMode="auto">
          <a:xfrm>
            <a:off x="179388" y="1052513"/>
            <a:ext cx="8640762" cy="1512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61938" indent="-261938"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pPr>
              <a:spcBef>
                <a:spcPts val="600"/>
              </a:spcBef>
            </a:pPr>
            <a:r>
              <a:rPr lang="en-US" altLang="zh-CN" sz="2400" b="1" dirty="0">
                <a:solidFill>
                  <a:schemeClr val="hlink"/>
                </a:solidFill>
                <a:latin typeface="楷体_GB2312" pitchFamily="49" charset="-122"/>
                <a:ea typeface="楷体_GB2312" pitchFamily="49" charset="-122"/>
              </a:rPr>
              <a:t>5.</a:t>
            </a:r>
            <a:r>
              <a:rPr lang="zh-CN" altLang="en-US" sz="2400" b="1" dirty="0">
                <a:solidFill>
                  <a:schemeClr val="hlink"/>
                </a:solidFill>
                <a:latin typeface="楷体_GB2312" pitchFamily="49" charset="-122"/>
                <a:ea typeface="楷体_GB2312" pitchFamily="49" charset="-122"/>
              </a:rPr>
              <a:t> 二个</a:t>
            </a:r>
            <a:r>
              <a:rPr lang="zh-CN" altLang="en-US" sz="2400" b="1" i="1" dirty="0">
                <a:solidFill>
                  <a:schemeClr val="hlink"/>
                </a:solidFill>
                <a:latin typeface="楷体_GB2312" pitchFamily="49" charset="-122"/>
                <a:ea typeface="楷体_GB2312" pitchFamily="49" charset="-122"/>
              </a:rPr>
              <a:t>L</a:t>
            </a:r>
            <a:r>
              <a:rPr lang="zh-CN" altLang="en-US" sz="2400" b="1" dirty="0">
                <a:solidFill>
                  <a:schemeClr val="hlink"/>
                </a:solidFill>
                <a:latin typeface="楷体_GB2312" pitchFamily="49" charset="-122"/>
                <a:ea typeface="楷体_GB2312" pitchFamily="49" charset="-122"/>
              </a:rPr>
              <a:t>均为5H的互感线圈串联,在全耦合反串时相当于一个电感量为</a:t>
            </a:r>
            <a:r>
              <a:rPr lang="zh-CN" altLang="en-US" sz="2400" b="1" dirty="0">
                <a:solidFill>
                  <a:schemeClr val="hlink"/>
                </a:solidFill>
                <a:ea typeface="方正姚体简体" pitchFamily="65" charset="-122"/>
              </a:rPr>
              <a:t>（　</a:t>
            </a:r>
            <a:r>
              <a:rPr lang="en-US" altLang="zh-CN" sz="2400" b="1" dirty="0" smtClean="0">
                <a:solidFill>
                  <a:srgbClr val="C00000"/>
                </a:solidFill>
                <a:ea typeface="方正姚体简体" pitchFamily="65" charset="-122"/>
              </a:rPr>
              <a:t>A</a:t>
            </a:r>
            <a:r>
              <a:rPr lang="zh-CN" altLang="en-US" sz="2400" b="1" dirty="0">
                <a:solidFill>
                  <a:schemeClr val="hlink"/>
                </a:solidFill>
                <a:ea typeface="方正姚体简体" pitchFamily="65" charset="-122"/>
              </a:rPr>
              <a:t>　）</a:t>
            </a:r>
            <a:r>
              <a:rPr lang="zh-CN" altLang="en-US" sz="2400" b="1" dirty="0">
                <a:solidFill>
                  <a:schemeClr val="hlink"/>
                </a:solidFill>
                <a:latin typeface="楷体_GB2312" pitchFamily="49" charset="-122"/>
                <a:ea typeface="楷体_GB2312" pitchFamily="49" charset="-122"/>
              </a:rPr>
              <a:t>的线圈</a:t>
            </a:r>
            <a:r>
              <a:rPr lang="en-US" altLang="zh-CN" sz="2400" b="1" dirty="0">
                <a:solidFill>
                  <a:schemeClr val="hlink"/>
                </a:solidFill>
                <a:latin typeface="楷体_GB2312" pitchFamily="49" charset="-122"/>
                <a:ea typeface="楷体_GB2312" pitchFamily="49" charset="-122"/>
              </a:rPr>
              <a:t>。</a:t>
            </a:r>
          </a:p>
          <a:p>
            <a:pPr>
              <a:spcBef>
                <a:spcPts val="600"/>
              </a:spcBef>
            </a:pPr>
            <a:r>
              <a:rPr lang="en-US" altLang="zh-CN" sz="2400" b="1" dirty="0">
                <a:solidFill>
                  <a:srgbClr val="006600"/>
                </a:solidFill>
                <a:latin typeface="楷体_GB2312" pitchFamily="49" charset="-122"/>
                <a:ea typeface="楷体_GB2312" pitchFamily="49" charset="-122"/>
              </a:rPr>
              <a:t> </a:t>
            </a:r>
            <a:r>
              <a:rPr lang="en-US" altLang="zh-CN" sz="2400" b="1" dirty="0" smtClean="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A</a:t>
            </a:r>
            <a:r>
              <a:rPr lang="zh-CN" altLang="en-US" sz="2400" b="1" dirty="0">
                <a:solidFill>
                  <a:srgbClr val="006600"/>
                </a:solidFill>
                <a:latin typeface="楷体_GB2312" pitchFamily="49" charset="-122"/>
                <a:ea typeface="楷体_GB2312" pitchFamily="49" charset="-122"/>
              </a:rPr>
              <a:t>．</a:t>
            </a:r>
            <a:r>
              <a:rPr lang="en-US" altLang="zh-CN" sz="2400" b="1" dirty="0" smtClean="0">
                <a:solidFill>
                  <a:srgbClr val="006600"/>
                </a:solidFill>
                <a:latin typeface="楷体_GB2312" pitchFamily="49" charset="-122"/>
                <a:ea typeface="楷体_GB2312" pitchFamily="49" charset="-122"/>
              </a:rPr>
              <a:t>0H   </a:t>
            </a:r>
            <a:r>
              <a:rPr lang="en-US" altLang="zh-CN" sz="2400" b="1" dirty="0">
                <a:solidFill>
                  <a:srgbClr val="006600"/>
                </a:solidFill>
                <a:latin typeface="楷体_GB2312" pitchFamily="49" charset="-122"/>
                <a:ea typeface="楷体_GB2312" pitchFamily="49" charset="-122"/>
              </a:rPr>
              <a:t>B</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10H</a:t>
            </a:r>
            <a:r>
              <a:rPr lang="zh-CN" altLang="en-US" sz="2400" b="1" dirty="0">
                <a:solidFill>
                  <a:srgbClr val="006600"/>
                </a:solidFill>
                <a:latin typeface="楷体_GB2312" pitchFamily="49" charset="-122"/>
                <a:ea typeface="楷体_GB2312" pitchFamily="49" charset="-122"/>
              </a:rPr>
              <a:t>　</a:t>
            </a:r>
            <a:r>
              <a:rPr lang="en-US" altLang="zh-CN" sz="2400" b="1" dirty="0" smtClean="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C</a:t>
            </a:r>
            <a:r>
              <a:rPr lang="zh-CN" altLang="en-US" sz="2400" b="1" dirty="0">
                <a:solidFill>
                  <a:srgbClr val="006600"/>
                </a:solidFill>
                <a:latin typeface="楷体_GB2312" pitchFamily="49" charset="-122"/>
                <a:ea typeface="楷体_GB2312" pitchFamily="49" charset="-122"/>
              </a:rPr>
              <a:t>．20H　</a:t>
            </a:r>
            <a:r>
              <a:rPr lang="en-US" altLang="zh-CN" sz="2400" b="1" dirty="0" smtClean="0">
                <a:solidFill>
                  <a:srgbClr val="006600"/>
                </a:solidFill>
                <a:latin typeface="楷体_GB2312" pitchFamily="49" charset="-122"/>
                <a:ea typeface="楷体_GB2312" pitchFamily="49" charset="-122"/>
              </a:rPr>
              <a:t>   </a:t>
            </a:r>
            <a:r>
              <a:rPr lang="en-US" altLang="zh-CN" sz="2400" b="1" dirty="0">
                <a:solidFill>
                  <a:srgbClr val="006600"/>
                </a:solidFill>
                <a:latin typeface="楷体_GB2312" pitchFamily="49" charset="-122"/>
                <a:ea typeface="楷体_GB2312" pitchFamily="49" charset="-122"/>
              </a:rPr>
              <a:t>D</a:t>
            </a:r>
            <a:r>
              <a:rPr lang="zh-CN" altLang="en-US" sz="2400" b="1" dirty="0">
                <a:solidFill>
                  <a:srgbClr val="006600"/>
                </a:solidFill>
                <a:latin typeface="楷体_GB2312" pitchFamily="49" charset="-122"/>
                <a:ea typeface="楷体_GB2312" pitchFamily="49" charset="-122"/>
              </a:rPr>
              <a:t>．</a:t>
            </a:r>
            <a:r>
              <a:rPr lang="en-US" altLang="zh-CN" sz="2400" b="1" dirty="0">
                <a:solidFill>
                  <a:srgbClr val="006600"/>
                </a:solidFill>
                <a:latin typeface="楷体_GB2312" pitchFamily="49" charset="-122"/>
                <a:ea typeface="楷体_GB2312" pitchFamily="49" charset="-122"/>
              </a:rPr>
              <a:t>40H</a:t>
            </a:r>
            <a:endParaRPr lang="zh-CN" altLang="en-US" sz="2400" b="1" dirty="0">
              <a:solidFill>
                <a:srgbClr val="006600"/>
              </a:solidFill>
              <a:latin typeface="楷体_GB2312" pitchFamily="49" charset="-122"/>
              <a:ea typeface="楷体_GB2312" pitchFamily="49" charset="-122"/>
            </a:endParaRPr>
          </a:p>
          <a:p>
            <a:pPr>
              <a:spcBef>
                <a:spcPts val="600"/>
              </a:spcBef>
            </a:pPr>
            <a:r>
              <a:rPr lang="en-US" altLang="zh-CN" sz="2400" b="1" dirty="0">
                <a:solidFill>
                  <a:schemeClr val="hlink"/>
                </a:solidFill>
                <a:latin typeface="楷体_GB2312" pitchFamily="49" charset="-122"/>
                <a:ea typeface="楷体_GB2312" pitchFamily="49" charset="-122"/>
              </a:rPr>
              <a:t>    </a:t>
            </a:r>
            <a:endParaRPr lang="zh-CN" altLang="en-US" sz="2400" b="1" dirty="0">
              <a:solidFill>
                <a:schemeClr val="hlink"/>
              </a:solidFill>
              <a:latin typeface="楷体_GB2312" pitchFamily="49" charset="-122"/>
              <a:ea typeface="楷体_GB2312" pitchFamily="49" charset="-122"/>
            </a:endParaRPr>
          </a:p>
        </p:txBody>
      </p:sp>
      <p:sp>
        <p:nvSpPr>
          <p:cNvPr id="936963" name="Rectangle 3"/>
          <p:cNvSpPr>
            <a:spLocks noGrp="1"/>
          </p:cNvSpPr>
          <p:nvPr>
            <p:ph type="title" idx="4294967295"/>
          </p:nvPr>
        </p:nvSpPr>
        <p:spPr>
          <a:xfrm>
            <a:off x="457200" y="274638"/>
            <a:ext cx="2458616" cy="634082"/>
          </a:xfrm>
        </p:spPr>
        <p:txBody>
          <a:bodyPr>
            <a:normAutofit/>
          </a:bodyPr>
          <a:lstStyle/>
          <a:p>
            <a:r>
              <a:rPr lang="zh-CN" altLang="en-US" sz="2800" dirty="0" smtClean="0"/>
              <a:t>习题训练</a:t>
            </a:r>
          </a:p>
        </p:txBody>
      </p:sp>
    </p:spTree>
    <p:extLst>
      <p:ext uri="{BB962C8B-B14F-4D97-AF65-F5344CB8AC3E}">
        <p14:creationId xmlns:p14="http://schemas.microsoft.com/office/powerpoint/2010/main" val="10249901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Text Box 2"/>
          <p:cNvSpPr txBox="1">
            <a:spLocks noChangeArrowheads="1"/>
          </p:cNvSpPr>
          <p:nvPr/>
        </p:nvSpPr>
        <p:spPr bwMode="auto">
          <a:xfrm>
            <a:off x="323850" y="1052513"/>
            <a:ext cx="8569325" cy="288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40000"/>
              </a:spcBef>
              <a:buFont typeface="Wingdings" pitchFamily="2" charset="2"/>
              <a:buNone/>
            </a:pPr>
            <a:r>
              <a:rPr lang="en-US" altLang="zh-CN" sz="2400" b="1">
                <a:solidFill>
                  <a:schemeClr val="hlink"/>
                </a:solidFill>
                <a:latin typeface="楷体_GB2312" pitchFamily="49" charset="-122"/>
                <a:ea typeface="楷体_GB2312" pitchFamily="49" charset="-122"/>
              </a:rPr>
              <a:t>6.</a:t>
            </a:r>
            <a:r>
              <a:rPr lang="zh-CN" altLang="en-US" sz="2400" b="1">
                <a:solidFill>
                  <a:schemeClr val="hlink"/>
                </a:solidFill>
                <a:latin typeface="楷体_GB2312" pitchFamily="49" charset="-122"/>
                <a:ea typeface="楷体_GB2312" pitchFamily="49" charset="-122"/>
              </a:rPr>
              <a:t>如图所示的电路中，两线圈的电感分别为</a:t>
            </a:r>
            <a:r>
              <a:rPr lang="zh-CN" altLang="en-US" sz="2400" b="1" i="1">
                <a:solidFill>
                  <a:schemeClr val="hlink"/>
                </a:solidFill>
                <a:latin typeface="楷体_GB2312" pitchFamily="49" charset="-122"/>
                <a:ea typeface="楷体_GB2312" pitchFamily="49" charset="-122"/>
              </a:rPr>
              <a:t>L</a:t>
            </a:r>
            <a:r>
              <a:rPr lang="zh-CN" altLang="en-US" sz="2400" b="1" baseline="-25000">
                <a:solidFill>
                  <a:schemeClr val="hlink"/>
                </a:solidFill>
                <a:latin typeface="楷体_GB2312" pitchFamily="49" charset="-122"/>
                <a:ea typeface="楷体_GB2312" pitchFamily="49" charset="-122"/>
              </a:rPr>
              <a:t>1</a:t>
            </a:r>
            <a:r>
              <a:rPr lang="zh-CN" altLang="en-US" sz="2400" b="1">
                <a:solidFill>
                  <a:schemeClr val="hlink"/>
                </a:solidFill>
                <a:latin typeface="楷体_GB2312" pitchFamily="49" charset="-122"/>
                <a:ea typeface="楷体_GB2312" pitchFamily="49" charset="-122"/>
              </a:rPr>
              <a:t>=200mH和</a:t>
            </a:r>
            <a:r>
              <a:rPr lang="zh-CN" altLang="en-US" sz="2400" b="1" i="1">
                <a:solidFill>
                  <a:schemeClr val="hlink"/>
                </a:solidFill>
                <a:latin typeface="楷体_GB2312" pitchFamily="49" charset="-122"/>
                <a:ea typeface="楷体_GB2312" pitchFamily="49" charset="-122"/>
              </a:rPr>
              <a:t>L</a:t>
            </a:r>
            <a:r>
              <a:rPr lang="zh-CN" altLang="en-US" sz="2400" b="1" baseline="-25000">
                <a:solidFill>
                  <a:schemeClr val="hlink"/>
                </a:solidFill>
                <a:latin typeface="楷体_GB2312" pitchFamily="49" charset="-122"/>
                <a:ea typeface="楷体_GB2312" pitchFamily="49" charset="-122"/>
              </a:rPr>
              <a:t>2</a:t>
            </a:r>
            <a:r>
              <a:rPr lang="zh-CN" altLang="en-US" sz="2400" b="1">
                <a:solidFill>
                  <a:schemeClr val="hlink"/>
                </a:solidFill>
                <a:latin typeface="楷体_GB2312" pitchFamily="49" charset="-122"/>
                <a:ea typeface="楷体_GB2312" pitchFamily="49" charset="-122"/>
              </a:rPr>
              <a:t>，它们</a:t>
            </a:r>
            <a:r>
              <a:rPr lang="en-US" altLang="zh-CN" sz="2400" b="1">
                <a:solidFill>
                  <a:schemeClr val="hlink"/>
                </a:solidFill>
                <a:latin typeface="楷体_GB2312" pitchFamily="49" charset="-122"/>
                <a:ea typeface="楷体_GB2312" pitchFamily="49" charset="-122"/>
              </a:rPr>
              <a:t/>
            </a:r>
            <a:br>
              <a:rPr lang="en-US" altLang="zh-CN" sz="2400" b="1">
                <a:solidFill>
                  <a:schemeClr val="hlink"/>
                </a:solidFill>
                <a:latin typeface="楷体_GB2312" pitchFamily="49" charset="-122"/>
                <a:ea typeface="楷体_GB2312" pitchFamily="49" charset="-122"/>
              </a:rPr>
            </a:br>
            <a:r>
              <a:rPr lang="en-US" altLang="zh-CN" sz="2400" b="1">
                <a:solidFill>
                  <a:schemeClr val="hlink"/>
                </a:solidFill>
                <a:latin typeface="楷体_GB2312" pitchFamily="49" charset="-122"/>
                <a:ea typeface="楷体_GB2312" pitchFamily="49" charset="-122"/>
              </a:rPr>
              <a:t>  </a:t>
            </a:r>
            <a:r>
              <a:rPr lang="zh-CN" altLang="en-US" sz="2400" b="1">
                <a:solidFill>
                  <a:schemeClr val="hlink"/>
                </a:solidFill>
                <a:latin typeface="楷体_GB2312" pitchFamily="49" charset="-122"/>
                <a:ea typeface="楷体_GB2312" pitchFamily="49" charset="-122"/>
              </a:rPr>
              <a:t>之间的耦合系数为</a:t>
            </a:r>
            <a:r>
              <a:rPr lang="en-US" altLang="zh-CN" sz="2400" b="1">
                <a:solidFill>
                  <a:schemeClr val="hlink"/>
                </a:solidFill>
                <a:latin typeface="楷体_GB2312" pitchFamily="49" charset="-122"/>
                <a:ea typeface="楷体_GB2312" pitchFamily="49" charset="-122"/>
              </a:rPr>
              <a:t>k=0.5</a:t>
            </a:r>
            <a:r>
              <a:rPr lang="zh-CN" altLang="en-US" sz="2400" b="1">
                <a:solidFill>
                  <a:schemeClr val="hlink"/>
                </a:solidFill>
                <a:latin typeface="楷体_GB2312" pitchFamily="49" charset="-122"/>
                <a:ea typeface="楷体_GB2312" pitchFamily="49" charset="-122"/>
              </a:rPr>
              <a:t>，互感为</a:t>
            </a:r>
            <a:r>
              <a:rPr lang="zh-CN" altLang="en-US" sz="2400" b="1" i="1">
                <a:solidFill>
                  <a:schemeClr val="hlink"/>
                </a:solidFill>
                <a:latin typeface="楷体_GB2312" pitchFamily="49" charset="-122"/>
                <a:ea typeface="楷体_GB2312" pitchFamily="49" charset="-122"/>
              </a:rPr>
              <a:t>M</a:t>
            </a:r>
            <a:r>
              <a:rPr lang="zh-CN" altLang="en-US" sz="2400" b="1">
                <a:solidFill>
                  <a:schemeClr val="hlink"/>
                </a:solidFill>
                <a:latin typeface="楷体_GB2312" pitchFamily="49" charset="-122"/>
                <a:ea typeface="楷体_GB2312" pitchFamily="49" charset="-122"/>
              </a:rPr>
              <a:t>=80mH，同名端已在图中</a:t>
            </a:r>
            <a:r>
              <a:rPr lang="en-US" altLang="zh-CN" sz="2400" b="1">
                <a:solidFill>
                  <a:schemeClr val="hlink"/>
                </a:solidFill>
                <a:latin typeface="楷体_GB2312" pitchFamily="49" charset="-122"/>
                <a:ea typeface="楷体_GB2312" pitchFamily="49" charset="-122"/>
              </a:rPr>
              <a:t/>
            </a:r>
            <a:br>
              <a:rPr lang="en-US" altLang="zh-CN" sz="2400" b="1">
                <a:solidFill>
                  <a:schemeClr val="hlink"/>
                </a:solidFill>
                <a:latin typeface="楷体_GB2312" pitchFamily="49" charset="-122"/>
                <a:ea typeface="楷体_GB2312" pitchFamily="49" charset="-122"/>
              </a:rPr>
            </a:br>
            <a:r>
              <a:rPr lang="en-US" altLang="zh-CN" sz="2400" b="1">
                <a:solidFill>
                  <a:schemeClr val="hlink"/>
                </a:solidFill>
                <a:latin typeface="楷体_GB2312" pitchFamily="49" charset="-122"/>
                <a:ea typeface="楷体_GB2312" pitchFamily="49" charset="-122"/>
              </a:rPr>
              <a:t>  </a:t>
            </a:r>
            <a:r>
              <a:rPr lang="zh-CN" altLang="en-US" sz="2400" b="1">
                <a:solidFill>
                  <a:schemeClr val="hlink"/>
                </a:solidFill>
                <a:latin typeface="楷体_GB2312" pitchFamily="49" charset="-122"/>
                <a:ea typeface="楷体_GB2312" pitchFamily="49" charset="-122"/>
              </a:rPr>
              <a:t>标出。现电感为</a:t>
            </a:r>
            <a:r>
              <a:rPr lang="zh-CN" altLang="en-US" sz="2400" b="1" i="1">
                <a:solidFill>
                  <a:schemeClr val="hlink"/>
                </a:solidFill>
                <a:latin typeface="楷体_GB2312" pitchFamily="49" charset="-122"/>
                <a:ea typeface="楷体_GB2312" pitchFamily="49" charset="-122"/>
              </a:rPr>
              <a:t>L</a:t>
            </a:r>
            <a:r>
              <a:rPr lang="zh-CN" altLang="en-US" sz="2400" b="1" baseline="-25000">
                <a:solidFill>
                  <a:schemeClr val="hlink"/>
                </a:solidFill>
                <a:latin typeface="楷体_GB2312" pitchFamily="49" charset="-122"/>
                <a:ea typeface="楷体_GB2312" pitchFamily="49" charset="-122"/>
              </a:rPr>
              <a:t>1</a:t>
            </a:r>
            <a:r>
              <a:rPr lang="zh-CN" altLang="en-US" sz="2400" b="1">
                <a:solidFill>
                  <a:schemeClr val="hlink"/>
                </a:solidFill>
                <a:latin typeface="楷体_GB2312" pitchFamily="49" charset="-122"/>
                <a:ea typeface="楷体_GB2312" pitchFamily="49" charset="-122"/>
              </a:rPr>
              <a:t>的线圈与电动势</a:t>
            </a:r>
            <a:r>
              <a:rPr lang="zh-CN" altLang="en-US" sz="2400" b="1" i="1">
                <a:solidFill>
                  <a:schemeClr val="hlink"/>
                </a:solidFill>
                <a:latin typeface="楷体_GB2312" pitchFamily="49" charset="-122"/>
                <a:ea typeface="楷体_GB2312" pitchFamily="49" charset="-122"/>
              </a:rPr>
              <a:t>E</a:t>
            </a:r>
            <a:r>
              <a:rPr lang="zh-CN" altLang="en-US" sz="2400" b="1">
                <a:solidFill>
                  <a:schemeClr val="hlink"/>
                </a:solidFill>
                <a:latin typeface="楷体_GB2312" pitchFamily="49" charset="-122"/>
                <a:ea typeface="楷体_GB2312" pitchFamily="49" charset="-122"/>
              </a:rPr>
              <a:t>=10V的直流电源相连，已</a:t>
            </a:r>
            <a:r>
              <a:rPr lang="en-US" altLang="zh-CN" sz="2400" b="1">
                <a:solidFill>
                  <a:schemeClr val="hlink"/>
                </a:solidFill>
                <a:latin typeface="楷体_GB2312" pitchFamily="49" charset="-122"/>
                <a:ea typeface="楷体_GB2312" pitchFamily="49" charset="-122"/>
              </a:rPr>
              <a:t/>
            </a:r>
            <a:br>
              <a:rPr lang="en-US" altLang="zh-CN" sz="2400" b="1">
                <a:solidFill>
                  <a:schemeClr val="hlink"/>
                </a:solidFill>
                <a:latin typeface="楷体_GB2312" pitchFamily="49" charset="-122"/>
                <a:ea typeface="楷体_GB2312" pitchFamily="49" charset="-122"/>
              </a:rPr>
            </a:br>
            <a:r>
              <a:rPr lang="en-US" altLang="zh-CN" sz="2400" b="1">
                <a:solidFill>
                  <a:schemeClr val="hlink"/>
                </a:solidFill>
                <a:latin typeface="楷体_GB2312" pitchFamily="49" charset="-122"/>
                <a:ea typeface="楷体_GB2312" pitchFamily="49" charset="-122"/>
              </a:rPr>
              <a:t>  </a:t>
            </a:r>
            <a:r>
              <a:rPr lang="zh-CN" altLang="en-US" sz="2400" b="1">
                <a:solidFill>
                  <a:schemeClr val="hlink"/>
                </a:solidFill>
                <a:latin typeface="楷体_GB2312" pitchFamily="49" charset="-122"/>
                <a:ea typeface="楷体_GB2312" pitchFamily="49" charset="-122"/>
              </a:rPr>
              <a:t>知在开头S突然接通的瞬时，回路中的电流为零，此时电压表</a:t>
            </a:r>
            <a:r>
              <a:rPr lang="en-US" altLang="zh-CN" sz="2400" b="1">
                <a:solidFill>
                  <a:schemeClr val="hlink"/>
                </a:solidFill>
                <a:latin typeface="楷体_GB2312" pitchFamily="49" charset="-122"/>
                <a:ea typeface="楷体_GB2312" pitchFamily="49" charset="-122"/>
              </a:rPr>
              <a:t/>
            </a:r>
            <a:br>
              <a:rPr lang="en-US" altLang="zh-CN" sz="2400" b="1">
                <a:solidFill>
                  <a:schemeClr val="hlink"/>
                </a:solidFill>
                <a:latin typeface="楷体_GB2312" pitchFamily="49" charset="-122"/>
                <a:ea typeface="楷体_GB2312" pitchFamily="49" charset="-122"/>
              </a:rPr>
            </a:br>
            <a:r>
              <a:rPr lang="en-US" altLang="zh-CN" sz="2400" b="1">
                <a:solidFill>
                  <a:schemeClr val="hlink"/>
                </a:solidFill>
                <a:latin typeface="楷体_GB2312" pitchFamily="49" charset="-122"/>
                <a:ea typeface="楷体_GB2312" pitchFamily="49" charset="-122"/>
              </a:rPr>
              <a:t>  </a:t>
            </a:r>
            <a:r>
              <a:rPr lang="zh-CN" altLang="en-US" sz="2400" b="1">
                <a:solidFill>
                  <a:schemeClr val="hlink"/>
                </a:solidFill>
                <a:latin typeface="楷体_GB2312" pitchFamily="49" charset="-122"/>
                <a:ea typeface="楷体_GB2312" pitchFamily="49" charset="-122"/>
              </a:rPr>
              <a:t>是正偏还是反偏？电路稳定后其读数为多少伏特？</a:t>
            </a:r>
            <a:r>
              <a:rPr lang="en-US" altLang="zh-CN" sz="2400" b="1">
                <a:solidFill>
                  <a:schemeClr val="hlink"/>
                </a:solidFill>
                <a:latin typeface="楷体_GB2312" pitchFamily="49" charset="-122"/>
                <a:ea typeface="楷体_GB2312" pitchFamily="49" charset="-122"/>
              </a:rPr>
              <a:t>L</a:t>
            </a:r>
            <a:r>
              <a:rPr lang="en-US" altLang="zh-CN" sz="2400" b="1" baseline="-25000">
                <a:solidFill>
                  <a:schemeClr val="hlink"/>
                </a:solidFill>
                <a:latin typeface="楷体_GB2312" pitchFamily="49" charset="-122"/>
                <a:ea typeface="楷体_GB2312" pitchFamily="49" charset="-122"/>
              </a:rPr>
              <a:t>2</a:t>
            </a:r>
            <a:r>
              <a:rPr lang="zh-CN" altLang="en-US" sz="2400" b="1">
                <a:solidFill>
                  <a:schemeClr val="hlink"/>
                </a:solidFill>
                <a:latin typeface="楷体_GB2312" pitchFamily="49" charset="-122"/>
                <a:ea typeface="楷体_GB2312" pitchFamily="49" charset="-122"/>
              </a:rPr>
              <a:t>的数值为</a:t>
            </a:r>
            <a:br>
              <a:rPr lang="zh-CN" altLang="en-US" sz="2400" b="1">
                <a:solidFill>
                  <a:schemeClr val="hlink"/>
                </a:solidFill>
                <a:latin typeface="楷体_GB2312" pitchFamily="49" charset="-122"/>
                <a:ea typeface="楷体_GB2312" pitchFamily="49" charset="-122"/>
              </a:rPr>
            </a:br>
            <a:r>
              <a:rPr lang="zh-CN" altLang="en-US" sz="2400" b="1">
                <a:solidFill>
                  <a:schemeClr val="hlink"/>
                </a:solidFill>
                <a:latin typeface="楷体_GB2312" pitchFamily="49" charset="-122"/>
                <a:ea typeface="楷体_GB2312" pitchFamily="49" charset="-122"/>
              </a:rPr>
              <a:t>  多少？    </a:t>
            </a:r>
            <a:endParaRPr lang="en-US" altLang="zh-CN" sz="2400" b="1">
              <a:solidFill>
                <a:schemeClr val="hlink"/>
              </a:solidFill>
              <a:latin typeface="楷体_GB2312" pitchFamily="49" charset="-122"/>
              <a:ea typeface="楷体_GB2312" pitchFamily="49" charset="-122"/>
            </a:endParaRPr>
          </a:p>
        </p:txBody>
      </p:sp>
      <p:sp>
        <p:nvSpPr>
          <p:cNvPr id="939011" name="Rectangle 3"/>
          <p:cNvSpPr>
            <a:spLocks noGrp="1"/>
          </p:cNvSpPr>
          <p:nvPr>
            <p:ph type="title" idx="4294967295"/>
          </p:nvPr>
        </p:nvSpPr>
        <p:spPr/>
        <p:txBody>
          <a:bodyPr vert="horz" lIns="91440" tIns="45720" rIns="91440" bIns="45720" rtlCol="0" anchor="ctr">
            <a:normAutofit/>
          </a:bodyPr>
          <a:lstStyle/>
          <a:p>
            <a:r>
              <a:rPr lang="zh-CN" altLang="en-US" sz="2800"/>
              <a:t>习题训练</a:t>
            </a:r>
          </a:p>
        </p:txBody>
      </p:sp>
      <p:pic>
        <p:nvPicPr>
          <p:cNvPr id="939012" name="Picture 4"/>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a:stretch>
            <a:fillRect/>
          </a:stretch>
        </p:blipFill>
        <p:spPr bwMode="auto">
          <a:xfrm>
            <a:off x="2771775" y="3644900"/>
            <a:ext cx="3673475" cy="258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828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Text Box 2"/>
          <p:cNvSpPr txBox="1">
            <a:spLocks noChangeArrowheads="1"/>
          </p:cNvSpPr>
          <p:nvPr/>
        </p:nvSpPr>
        <p:spPr bwMode="auto">
          <a:xfrm>
            <a:off x="179388" y="1052513"/>
            <a:ext cx="8569325"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40000"/>
              </a:spcBef>
              <a:buFont typeface="Wingdings" pitchFamily="2" charset="2"/>
              <a:buNone/>
            </a:pPr>
            <a:r>
              <a:rPr lang="en-US" altLang="zh-CN" sz="2400" b="1">
                <a:solidFill>
                  <a:schemeClr val="hlink"/>
                </a:solidFill>
                <a:latin typeface="楷体_GB2312" pitchFamily="49" charset="-122"/>
                <a:ea typeface="楷体_GB2312" pitchFamily="49" charset="-122"/>
              </a:rPr>
              <a:t>7.</a:t>
            </a:r>
            <a:r>
              <a:rPr lang="zh-CN" altLang="en-US" sz="2400" b="1">
                <a:solidFill>
                  <a:schemeClr val="hlink"/>
                </a:solidFill>
                <a:latin typeface="楷体_GB2312" pitchFamily="49" charset="-122"/>
                <a:ea typeface="楷体_GB2312" pitchFamily="49" charset="-122"/>
              </a:rPr>
              <a:t> 如图所示的电路中，电流</a:t>
            </a:r>
            <a:r>
              <a:rPr lang="en-US" altLang="zh-CN" sz="2400" b="1" i="1">
                <a:solidFill>
                  <a:schemeClr val="hlink"/>
                </a:solidFill>
                <a:latin typeface="Times New Roman" pitchFamily="18" charset="0"/>
                <a:ea typeface="楷体_GB2312" pitchFamily="49" charset="-122"/>
              </a:rPr>
              <a:t>i</a:t>
            </a:r>
            <a:r>
              <a:rPr lang="en-US" altLang="zh-CN" sz="2400" b="1" baseline="-25000">
                <a:solidFill>
                  <a:schemeClr val="hlink"/>
                </a:solidFill>
                <a:latin typeface="楷体_GB2312" pitchFamily="49" charset="-122"/>
                <a:ea typeface="楷体_GB2312" pitchFamily="49" charset="-122"/>
              </a:rPr>
              <a:t>1</a:t>
            </a:r>
            <a:r>
              <a:rPr lang="zh-CN" altLang="en-US" sz="2400" b="1">
                <a:solidFill>
                  <a:schemeClr val="hlink"/>
                </a:solidFill>
                <a:latin typeface="楷体_GB2312" pitchFamily="49" charset="-122"/>
                <a:ea typeface="楷体_GB2312" pitchFamily="49" charset="-122"/>
              </a:rPr>
              <a:t>通入</a:t>
            </a:r>
            <a:r>
              <a:rPr lang="en-US" altLang="zh-CN" sz="2400" b="1">
                <a:solidFill>
                  <a:schemeClr val="hlink"/>
                </a:solidFill>
                <a:latin typeface="楷体_GB2312" pitchFamily="49" charset="-122"/>
                <a:ea typeface="楷体_GB2312" pitchFamily="49" charset="-122"/>
              </a:rPr>
              <a:t>A</a:t>
            </a:r>
            <a:r>
              <a:rPr lang="zh-CN" altLang="en-US" sz="2400" b="1">
                <a:solidFill>
                  <a:schemeClr val="hlink"/>
                </a:solidFill>
                <a:latin typeface="楷体_GB2312" pitchFamily="49" charset="-122"/>
                <a:ea typeface="楷体_GB2312" pitchFamily="49" charset="-122"/>
              </a:rPr>
              <a:t>线圈，求当电流</a:t>
            </a:r>
            <a:r>
              <a:rPr lang="en-US" altLang="zh-CN" b="1" i="1">
                <a:solidFill>
                  <a:schemeClr val="hlink"/>
                </a:solidFill>
                <a:latin typeface="Times New Roman" pitchFamily="18" charset="0"/>
                <a:ea typeface="方正姚体简体" pitchFamily="65" charset="-122"/>
              </a:rPr>
              <a:t>i</a:t>
            </a:r>
            <a:r>
              <a:rPr lang="en-US" altLang="zh-CN" b="1" baseline="-25000">
                <a:solidFill>
                  <a:schemeClr val="hlink"/>
                </a:solidFill>
                <a:ea typeface="方正姚体简体" pitchFamily="65" charset="-122"/>
              </a:rPr>
              <a:t>1</a:t>
            </a:r>
            <a:r>
              <a:rPr lang="zh-CN" altLang="en-US" sz="2400" b="1">
                <a:solidFill>
                  <a:schemeClr val="hlink"/>
                </a:solidFill>
                <a:latin typeface="楷体_GB2312" pitchFamily="49" charset="-122"/>
                <a:ea typeface="楷体_GB2312" pitchFamily="49" charset="-122"/>
              </a:rPr>
              <a:t>减少时，</a:t>
            </a:r>
            <a:br>
              <a:rPr lang="zh-CN" altLang="en-US" sz="2400" b="1">
                <a:solidFill>
                  <a:schemeClr val="hlink"/>
                </a:solidFill>
                <a:latin typeface="楷体_GB2312" pitchFamily="49" charset="-122"/>
                <a:ea typeface="楷体_GB2312" pitchFamily="49" charset="-122"/>
              </a:rPr>
            </a:br>
            <a:r>
              <a:rPr lang="zh-CN" altLang="en-US" sz="2400" b="1">
                <a:solidFill>
                  <a:schemeClr val="hlink"/>
                </a:solidFill>
                <a:latin typeface="楷体_GB2312" pitchFamily="49" charset="-122"/>
                <a:ea typeface="楷体_GB2312" pitchFamily="49" charset="-122"/>
              </a:rPr>
              <a:t>   线圈</a:t>
            </a:r>
            <a:r>
              <a:rPr lang="en-US" altLang="zh-CN" sz="2400" b="1">
                <a:solidFill>
                  <a:schemeClr val="hlink"/>
                </a:solidFill>
                <a:latin typeface="楷体_GB2312" pitchFamily="49" charset="-122"/>
                <a:ea typeface="楷体_GB2312" pitchFamily="49" charset="-122"/>
              </a:rPr>
              <a:t>A</a:t>
            </a:r>
            <a:r>
              <a:rPr lang="zh-CN" altLang="en-US" sz="2400" b="1">
                <a:solidFill>
                  <a:schemeClr val="hlink"/>
                </a:solidFill>
                <a:latin typeface="楷体_GB2312" pitchFamily="49" charset="-122"/>
                <a:ea typeface="楷体_GB2312" pitchFamily="49" charset="-122"/>
              </a:rPr>
              <a:t>中自感电动势的方向和线圈</a:t>
            </a:r>
            <a:r>
              <a:rPr lang="en-US" altLang="zh-CN" sz="2400" b="1">
                <a:solidFill>
                  <a:schemeClr val="hlink"/>
                </a:solidFill>
                <a:latin typeface="楷体_GB2312" pitchFamily="49" charset="-122"/>
                <a:ea typeface="楷体_GB2312" pitchFamily="49" charset="-122"/>
              </a:rPr>
              <a:t>B</a:t>
            </a:r>
            <a:r>
              <a:rPr lang="zh-CN" altLang="en-US" sz="2400" b="1">
                <a:solidFill>
                  <a:schemeClr val="hlink"/>
                </a:solidFill>
                <a:latin typeface="楷体_GB2312" pitchFamily="49" charset="-122"/>
                <a:ea typeface="楷体_GB2312" pitchFamily="49" charset="-122"/>
              </a:rPr>
              <a:t>中互感电动势的方向，并</a:t>
            </a:r>
            <a:br>
              <a:rPr lang="zh-CN" altLang="en-US" sz="2400" b="1">
                <a:solidFill>
                  <a:schemeClr val="hlink"/>
                </a:solidFill>
                <a:latin typeface="楷体_GB2312" pitchFamily="49" charset="-122"/>
                <a:ea typeface="楷体_GB2312" pitchFamily="49" charset="-122"/>
              </a:rPr>
            </a:br>
            <a:r>
              <a:rPr lang="zh-CN" altLang="en-US" sz="2400" b="1">
                <a:solidFill>
                  <a:schemeClr val="hlink"/>
                </a:solidFill>
                <a:latin typeface="楷体_GB2312" pitchFamily="49" charset="-122"/>
                <a:ea typeface="楷体_GB2312" pitchFamily="49" charset="-122"/>
              </a:rPr>
              <a:t>   确定两个线圈的同名端。</a:t>
            </a:r>
            <a:endParaRPr lang="en-US" altLang="zh-CN" sz="2400" b="1">
              <a:solidFill>
                <a:schemeClr val="hlink"/>
              </a:solidFill>
              <a:latin typeface="楷体_GB2312" pitchFamily="49" charset="-122"/>
              <a:ea typeface="楷体_GB2312" pitchFamily="49" charset="-122"/>
            </a:endParaRPr>
          </a:p>
        </p:txBody>
      </p:sp>
      <p:sp>
        <p:nvSpPr>
          <p:cNvPr id="941059" name="Rectangle 3"/>
          <p:cNvSpPr>
            <a:spLocks noGrp="1"/>
          </p:cNvSpPr>
          <p:nvPr>
            <p:ph type="title" idx="4294967295"/>
          </p:nvPr>
        </p:nvSpPr>
        <p:spPr/>
        <p:txBody>
          <a:bodyPr vert="horz" lIns="91440" tIns="45720" rIns="91440" bIns="45720" rtlCol="0" anchor="ctr">
            <a:normAutofit/>
          </a:bodyPr>
          <a:lstStyle/>
          <a:p>
            <a:r>
              <a:rPr lang="zh-CN" altLang="en-US" sz="2800"/>
              <a:t>习题训练</a:t>
            </a:r>
          </a:p>
        </p:txBody>
      </p:sp>
      <p:pic>
        <p:nvPicPr>
          <p:cNvPr id="941062" name="Picture 6"/>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2268538" y="2781300"/>
            <a:ext cx="3673475" cy="230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667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Text Box 2"/>
          <p:cNvSpPr txBox="1">
            <a:spLocks noChangeArrowheads="1"/>
          </p:cNvSpPr>
          <p:nvPr/>
        </p:nvSpPr>
        <p:spPr bwMode="auto">
          <a:xfrm>
            <a:off x="179388" y="1052513"/>
            <a:ext cx="8641084"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a:defRPr>
                <a:solidFill>
                  <a:schemeClr val="tx1"/>
                </a:solidFill>
                <a:latin typeface="Arial" pitchFamily="34" charset="0"/>
                <a:ea typeface="宋体" pitchFamily="2" charset="-122"/>
              </a:defRPr>
            </a:lvl1pPr>
            <a:lvl2pPr marL="966788" indent="-342900" algn="l">
              <a:defRPr>
                <a:solidFill>
                  <a:schemeClr val="tx1"/>
                </a:solidFill>
                <a:latin typeface="Arial" pitchFamily="34" charset="0"/>
                <a:ea typeface="宋体" pitchFamily="2" charset="-122"/>
              </a:defRPr>
            </a:lvl2pPr>
            <a:lvl3pPr marL="1431925" indent="-342900" algn="l">
              <a:defRPr>
                <a:solidFill>
                  <a:schemeClr val="tx1"/>
                </a:solidFill>
                <a:latin typeface="Arial" pitchFamily="34" charset="0"/>
                <a:ea typeface="宋体" pitchFamily="2" charset="-122"/>
              </a:defRPr>
            </a:lvl3pPr>
            <a:lvl4pPr marL="1930400" indent="-342900" algn="l">
              <a:defRPr>
                <a:solidFill>
                  <a:schemeClr val="tx1"/>
                </a:solidFill>
                <a:latin typeface="Arial" pitchFamily="34" charset="0"/>
                <a:ea typeface="宋体" pitchFamily="2" charset="-122"/>
              </a:defRPr>
            </a:lvl4pPr>
            <a:lvl5pPr marL="2452688" indent="-342900" algn="l">
              <a:defRPr>
                <a:solidFill>
                  <a:schemeClr val="tx1"/>
                </a:solidFill>
                <a:latin typeface="Arial" pitchFamily="34" charset="0"/>
                <a:ea typeface="宋体" pitchFamily="2" charset="-122"/>
              </a:defRPr>
            </a:lvl5pPr>
            <a:lvl6pPr marL="2909888" indent="-342900" fontAlgn="base">
              <a:spcBef>
                <a:spcPct val="0"/>
              </a:spcBef>
              <a:spcAft>
                <a:spcPct val="0"/>
              </a:spcAft>
              <a:defRPr>
                <a:solidFill>
                  <a:schemeClr val="tx1"/>
                </a:solidFill>
                <a:latin typeface="Arial" pitchFamily="34" charset="0"/>
                <a:ea typeface="宋体" pitchFamily="2" charset="-122"/>
              </a:defRPr>
            </a:lvl6pPr>
            <a:lvl7pPr marL="3367088" indent="-342900" fontAlgn="base">
              <a:spcBef>
                <a:spcPct val="0"/>
              </a:spcBef>
              <a:spcAft>
                <a:spcPct val="0"/>
              </a:spcAft>
              <a:defRPr>
                <a:solidFill>
                  <a:schemeClr val="tx1"/>
                </a:solidFill>
                <a:latin typeface="Arial" pitchFamily="34" charset="0"/>
                <a:ea typeface="宋体" pitchFamily="2" charset="-122"/>
              </a:defRPr>
            </a:lvl7pPr>
            <a:lvl8pPr marL="3824288" indent="-342900" fontAlgn="base">
              <a:spcBef>
                <a:spcPct val="0"/>
              </a:spcBef>
              <a:spcAft>
                <a:spcPct val="0"/>
              </a:spcAft>
              <a:defRPr>
                <a:solidFill>
                  <a:schemeClr val="tx1"/>
                </a:solidFill>
                <a:latin typeface="Arial" pitchFamily="34" charset="0"/>
                <a:ea typeface="宋体" pitchFamily="2" charset="-122"/>
              </a:defRPr>
            </a:lvl8pPr>
            <a:lvl9pPr marL="4281488" indent="-342900" fontAlgn="base">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40000"/>
              </a:spcBef>
              <a:buFont typeface="Wingdings" pitchFamily="2" charset="2"/>
              <a:buNone/>
            </a:pPr>
            <a:r>
              <a:rPr lang="en-US" altLang="zh-CN" sz="2400" b="1" dirty="0">
                <a:solidFill>
                  <a:schemeClr val="hlink"/>
                </a:solidFill>
                <a:latin typeface="宋体" panose="02010600030101010101" pitchFamily="2" charset="-122"/>
              </a:rPr>
              <a:t>8.</a:t>
            </a:r>
            <a:r>
              <a:rPr lang="zh-CN" altLang="en-US" sz="2400" b="1" dirty="0">
                <a:solidFill>
                  <a:schemeClr val="hlink"/>
                </a:solidFill>
                <a:latin typeface="宋体" panose="02010600030101010101" pitchFamily="2" charset="-122"/>
              </a:rPr>
              <a:t> 电感串联，</a:t>
            </a:r>
            <a:r>
              <a:rPr lang="en-US" altLang="zh-CN" sz="2400" b="1" dirty="0">
                <a:solidFill>
                  <a:schemeClr val="hlink"/>
                </a:solidFill>
                <a:latin typeface="宋体" panose="02010600030101010101" pitchFamily="2" charset="-122"/>
              </a:rPr>
              <a:t>L1=8mH</a:t>
            </a:r>
            <a:r>
              <a:rPr lang="zh-CN" altLang="en-US" sz="2400" b="1" dirty="0">
                <a:solidFill>
                  <a:schemeClr val="hlink"/>
                </a:solidFill>
                <a:latin typeface="宋体" panose="02010600030101010101" pitchFamily="2" charset="-122"/>
              </a:rPr>
              <a:t>，</a:t>
            </a:r>
            <a:r>
              <a:rPr lang="en-US" altLang="zh-CN" sz="2400" b="1" dirty="0">
                <a:solidFill>
                  <a:schemeClr val="hlink"/>
                </a:solidFill>
                <a:latin typeface="宋体" panose="02010600030101010101" pitchFamily="2" charset="-122"/>
              </a:rPr>
              <a:t>L2=2mH</a:t>
            </a:r>
            <a:r>
              <a:rPr lang="zh-CN" altLang="en-US" sz="2400" b="1" dirty="0">
                <a:solidFill>
                  <a:schemeClr val="hlink"/>
                </a:solidFill>
                <a:latin typeface="宋体" panose="02010600030101010101" pitchFamily="2" charset="-122"/>
              </a:rPr>
              <a:t>，耦合系数</a:t>
            </a:r>
            <a:r>
              <a:rPr lang="en-US" altLang="zh-CN" sz="2400" b="1" dirty="0">
                <a:solidFill>
                  <a:schemeClr val="hlink"/>
                </a:solidFill>
                <a:latin typeface="宋体" panose="02010600030101010101" pitchFamily="2" charset="-122"/>
              </a:rPr>
              <a:t>K=0.8</a:t>
            </a:r>
            <a:r>
              <a:rPr lang="zh-CN" altLang="en-US" sz="2400" b="1" dirty="0">
                <a:solidFill>
                  <a:schemeClr val="hlink"/>
                </a:solidFill>
                <a:latin typeface="宋体" panose="02010600030101010101" pitchFamily="2" charset="-122"/>
              </a:rPr>
              <a:t>，求</a:t>
            </a:r>
            <a:r>
              <a:rPr lang="en-US" altLang="zh-CN" sz="2400" b="1" dirty="0">
                <a:solidFill>
                  <a:schemeClr val="hlink"/>
                </a:solidFill>
                <a:latin typeface="宋体" panose="02010600030101010101" pitchFamily="2" charset="-122"/>
              </a:rPr>
              <a:t>L1</a:t>
            </a:r>
            <a:r>
              <a:rPr lang="zh-CN" altLang="en-US" sz="2400" b="1" dirty="0">
                <a:solidFill>
                  <a:schemeClr val="hlink"/>
                </a:solidFill>
                <a:latin typeface="宋体" panose="02010600030101010101" pitchFamily="2" charset="-122"/>
              </a:rPr>
              <a:t>、</a:t>
            </a:r>
            <a:r>
              <a:rPr lang="en-US" altLang="zh-CN" sz="2400" b="1" dirty="0">
                <a:solidFill>
                  <a:schemeClr val="hlink"/>
                </a:solidFill>
                <a:latin typeface="宋体" panose="02010600030101010101" pitchFamily="2" charset="-122"/>
              </a:rPr>
              <a:t>L2 </a:t>
            </a:r>
            <a:br>
              <a:rPr lang="en-US" altLang="zh-CN" sz="2400" b="1" dirty="0">
                <a:solidFill>
                  <a:schemeClr val="hlink"/>
                </a:solidFill>
                <a:latin typeface="宋体" panose="02010600030101010101" pitchFamily="2" charset="-122"/>
              </a:rPr>
            </a:br>
            <a:r>
              <a:rPr lang="en-US" altLang="zh-CN" sz="2400" b="1" dirty="0">
                <a:solidFill>
                  <a:schemeClr val="hlink"/>
                </a:solidFill>
                <a:latin typeface="宋体" panose="02010600030101010101" pitchFamily="2" charset="-122"/>
              </a:rPr>
              <a:t>   </a:t>
            </a:r>
            <a:r>
              <a:rPr lang="zh-CN" altLang="en-US" sz="2400" b="1" dirty="0">
                <a:solidFill>
                  <a:schemeClr val="hlink"/>
                </a:solidFill>
                <a:latin typeface="宋体" panose="02010600030101010101" pitchFamily="2" charset="-122"/>
              </a:rPr>
              <a:t>顺串及反串时的等效电感。</a:t>
            </a:r>
          </a:p>
          <a:p>
            <a:r>
              <a:rPr lang="en-US" altLang="zh-CN" sz="2400" b="1" dirty="0">
                <a:solidFill>
                  <a:schemeClr val="hlink"/>
                </a:solidFill>
                <a:latin typeface="宋体" panose="02010600030101010101" pitchFamily="2" charset="-122"/>
              </a:rPr>
              <a:t>9. </a:t>
            </a:r>
            <a:r>
              <a:rPr lang="zh-CN" altLang="en-US" sz="2400" b="1" dirty="0">
                <a:solidFill>
                  <a:schemeClr val="hlink"/>
                </a:solidFill>
                <a:latin typeface="宋体" panose="02010600030101010101" pitchFamily="2" charset="-122"/>
              </a:rPr>
              <a:t>如图所示，开关</a:t>
            </a:r>
            <a:r>
              <a:rPr lang="en-US" altLang="zh-CN" sz="2400" b="1" dirty="0">
                <a:solidFill>
                  <a:schemeClr val="hlink"/>
                </a:solidFill>
                <a:latin typeface="宋体" panose="02010600030101010101" pitchFamily="2" charset="-122"/>
              </a:rPr>
              <a:t>S</a:t>
            </a:r>
            <a:r>
              <a:rPr lang="zh-CN" altLang="en-US" sz="2400" b="1" dirty="0">
                <a:solidFill>
                  <a:schemeClr val="hlink"/>
                </a:solidFill>
                <a:latin typeface="宋体" panose="02010600030101010101" pitchFamily="2" charset="-122"/>
              </a:rPr>
              <a:t>合上后，判别线圈</a:t>
            </a:r>
            <a:r>
              <a:rPr lang="en-US" altLang="zh-CN" sz="2400" b="1" dirty="0">
                <a:solidFill>
                  <a:schemeClr val="hlink"/>
                </a:solidFill>
                <a:latin typeface="宋体" panose="02010600030101010101" pitchFamily="2" charset="-122"/>
              </a:rPr>
              <a:t>N1</a:t>
            </a:r>
            <a:r>
              <a:rPr lang="zh-CN" altLang="en-US" sz="2400" b="1" dirty="0">
                <a:solidFill>
                  <a:schemeClr val="hlink"/>
                </a:solidFill>
                <a:latin typeface="宋体" panose="02010600030101010101" pitchFamily="2" charset="-122"/>
              </a:rPr>
              <a:t>、</a:t>
            </a:r>
            <a:r>
              <a:rPr lang="en-US" altLang="zh-CN" sz="2400" b="1" dirty="0">
                <a:solidFill>
                  <a:schemeClr val="hlink"/>
                </a:solidFill>
                <a:latin typeface="宋体" panose="02010600030101010101" pitchFamily="2" charset="-122"/>
              </a:rPr>
              <a:t>N2</a:t>
            </a:r>
            <a:r>
              <a:rPr lang="zh-CN" altLang="en-US" sz="2400" b="1" dirty="0">
                <a:solidFill>
                  <a:schemeClr val="hlink"/>
                </a:solidFill>
                <a:latin typeface="宋体" panose="02010600030101010101" pitchFamily="2" charset="-122"/>
              </a:rPr>
              <a:t>感应电动势的</a:t>
            </a:r>
            <a:br>
              <a:rPr lang="zh-CN" altLang="en-US" sz="2400" b="1" dirty="0">
                <a:solidFill>
                  <a:schemeClr val="hlink"/>
                </a:solidFill>
                <a:latin typeface="宋体" panose="02010600030101010101" pitchFamily="2" charset="-122"/>
              </a:rPr>
            </a:br>
            <a:r>
              <a:rPr lang="zh-CN" altLang="en-US" sz="2400" b="1" dirty="0">
                <a:solidFill>
                  <a:schemeClr val="hlink"/>
                </a:solidFill>
                <a:latin typeface="宋体" panose="02010600030101010101" pitchFamily="2" charset="-122"/>
              </a:rPr>
              <a:t>   方向。</a:t>
            </a:r>
            <a:endParaRPr lang="en-US" altLang="zh-CN" sz="2400" b="1" dirty="0">
              <a:solidFill>
                <a:schemeClr val="hlink"/>
              </a:solidFill>
              <a:latin typeface="宋体" panose="02010600030101010101" pitchFamily="2" charset="-122"/>
            </a:endParaRPr>
          </a:p>
        </p:txBody>
      </p:sp>
      <p:sp>
        <p:nvSpPr>
          <p:cNvPr id="943107" name="Rectangle 3"/>
          <p:cNvSpPr>
            <a:spLocks noGrp="1"/>
          </p:cNvSpPr>
          <p:nvPr>
            <p:ph type="title" idx="4294967295"/>
          </p:nvPr>
        </p:nvSpPr>
        <p:spPr/>
        <p:txBody>
          <a:bodyPr vert="horz" lIns="91440" tIns="45720" rIns="91440" bIns="45720" rtlCol="0" anchor="ctr">
            <a:normAutofit/>
          </a:bodyPr>
          <a:lstStyle/>
          <a:p>
            <a:r>
              <a:rPr lang="zh-CN" altLang="en-US" sz="2800"/>
              <a:t>习题训练</a:t>
            </a:r>
          </a:p>
        </p:txBody>
      </p:sp>
      <p:pic>
        <p:nvPicPr>
          <p:cNvPr id="943111" name="Picture 7"/>
          <p:cNvPicPr>
            <a:picLocks noChangeAspect="1" noChangeArrowheads="1"/>
          </p:cNvPicPr>
          <p:nvPr/>
        </p:nvPicPr>
        <p:blipFill>
          <a:blip r:embed="rId3">
            <a:extLst>
              <a:ext uri="{28A0092B-C50C-407E-A947-70E740481C1C}">
                <a14:useLocalDpi xmlns:a14="http://schemas.microsoft.com/office/drawing/2010/main" val="0"/>
              </a:ext>
            </a:extLst>
          </a:blip>
          <a:srcRect r="8922" b="19582"/>
          <a:stretch>
            <a:fillRect/>
          </a:stretch>
        </p:blipFill>
        <p:spPr bwMode="auto">
          <a:xfrm>
            <a:off x="1979712" y="2852936"/>
            <a:ext cx="4634018" cy="237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42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43106">
                                            <p:txEl>
                                              <p:pRg st="1" end="1"/>
                                            </p:txEl>
                                          </p:spTgt>
                                        </p:tgtEl>
                                        <p:attrNameLst>
                                          <p:attrName>style.visibility</p:attrName>
                                        </p:attrNameLst>
                                      </p:cBhvr>
                                      <p:to>
                                        <p:strVal val="visible"/>
                                      </p:to>
                                    </p:set>
                                    <p:anim calcmode="lin" valueType="num">
                                      <p:cBhvr>
                                        <p:cTn id="7" dur="500" fill="hold"/>
                                        <p:tgtEl>
                                          <p:spTgt spid="94310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3106">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94310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310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3106">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943111"/>
                                        </p:tgtEl>
                                        <p:attrNameLst>
                                          <p:attrName>style.visibility</p:attrName>
                                        </p:attrNameLst>
                                      </p:cBhvr>
                                      <p:to>
                                        <p:strVal val="visible"/>
                                      </p:to>
                                    </p:set>
                                    <p:anim calcmode="lin" valueType="num">
                                      <p:cBhvr>
                                        <p:cTn id="16" dur="500" fill="hold"/>
                                        <p:tgtEl>
                                          <p:spTgt spid="943111"/>
                                        </p:tgtEl>
                                        <p:attrNameLst>
                                          <p:attrName>ppt_w</p:attrName>
                                        </p:attrNameLst>
                                      </p:cBhvr>
                                      <p:tavLst>
                                        <p:tav tm="0">
                                          <p:val>
                                            <p:fltVal val="0"/>
                                          </p:val>
                                        </p:tav>
                                        <p:tav tm="100000">
                                          <p:val>
                                            <p:strVal val="#ppt_w"/>
                                          </p:val>
                                        </p:tav>
                                      </p:tavLst>
                                    </p:anim>
                                    <p:anim calcmode="lin" valueType="num">
                                      <p:cBhvr>
                                        <p:cTn id="17" dur="500" fill="hold"/>
                                        <p:tgtEl>
                                          <p:spTgt spid="943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p:cNvSpPr>
          <p:nvPr>
            <p:ph type="title"/>
          </p:nvPr>
        </p:nvSpPr>
        <p:spPr>
          <a:xfrm>
            <a:off x="395288" y="188913"/>
            <a:ext cx="6870700" cy="503237"/>
          </a:xfrm>
        </p:spPr>
        <p:txBody>
          <a:bodyPr vert="horz" lIns="91440" tIns="45720" rIns="91440" bIns="45720" rtlCol="0" anchor="ctr">
            <a:normAutofit fontScale="90000"/>
          </a:bodyPr>
          <a:lstStyle/>
          <a:p>
            <a:r>
              <a:rPr lang="zh-CN" altLang="en-US" sz="2800"/>
              <a:t>习题训练</a:t>
            </a:r>
          </a:p>
        </p:txBody>
      </p:sp>
      <p:sp>
        <p:nvSpPr>
          <p:cNvPr id="970755" name="Rectangle 3"/>
          <p:cNvSpPr>
            <a:spLocks noGrp="1"/>
          </p:cNvSpPr>
          <p:nvPr>
            <p:ph type="body" idx="1"/>
          </p:nvPr>
        </p:nvSpPr>
        <p:spPr>
          <a:xfrm>
            <a:off x="395288" y="1052513"/>
            <a:ext cx="8497887" cy="2952750"/>
          </a:xfrm>
        </p:spPr>
        <p:txBody>
          <a:bodyPr/>
          <a:lstStyle/>
          <a:p>
            <a:pPr>
              <a:lnSpc>
                <a:spcPct val="120000"/>
              </a:lnSpc>
              <a:spcBef>
                <a:spcPct val="15000"/>
              </a:spcBef>
              <a:buFont typeface="Arial" pitchFamily="34" charset="0"/>
              <a:buNone/>
            </a:pP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磁性材料的磁特性有哪些？它具有磁特性的根源是什么？</a:t>
            </a:r>
          </a:p>
          <a:p>
            <a:pPr>
              <a:lnSpc>
                <a:spcPct val="120000"/>
              </a:lnSpc>
              <a:spcBef>
                <a:spcPct val="15000"/>
              </a:spcBef>
              <a:buFont typeface="Arial" pitchFamily="34" charset="0"/>
              <a:buNone/>
            </a:pP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什么是磁性材料的磁滞现象？</a:t>
            </a:r>
          </a:p>
          <a:p>
            <a:pPr>
              <a:lnSpc>
                <a:spcPct val="120000"/>
              </a:lnSpc>
              <a:spcBef>
                <a:spcPct val="15000"/>
              </a:spcBef>
              <a:buFont typeface="Arial" pitchFamily="34" charset="0"/>
              <a:buNone/>
            </a:pPr>
            <a:r>
              <a:rPr lang="en-US" altLang="zh-CN" sz="2400" b="1" dirty="0" smtClean="0">
                <a:latin typeface="宋体" panose="02010600030101010101" pitchFamily="2" charset="-122"/>
                <a:ea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rPr>
              <a:t>软磁材料和硬磁材料各自的特点是什么？</a:t>
            </a:r>
          </a:p>
          <a:p>
            <a:pPr>
              <a:lnSpc>
                <a:spcPct val="120000"/>
              </a:lnSpc>
              <a:spcBef>
                <a:spcPct val="15000"/>
              </a:spcBef>
              <a:buFontTx/>
              <a:buNone/>
            </a:pPr>
            <a:r>
              <a:rPr lang="en-US" altLang="zh-CN" sz="2400" b="1" dirty="0" smtClean="0">
                <a:latin typeface="宋体" panose="02010600030101010101" pitchFamily="2" charset="-122"/>
                <a:ea typeface="宋体" panose="02010600030101010101" pitchFamily="2" charset="-122"/>
              </a:rPr>
              <a:t>4.</a:t>
            </a:r>
            <a:r>
              <a:rPr lang="zh-CN" altLang="en-US" sz="2400" b="1" dirty="0" smtClean="0">
                <a:latin typeface="宋体" panose="02010600030101010101" pitchFamily="2" charset="-122"/>
                <a:ea typeface="宋体" panose="02010600030101010101" pitchFamily="2" charset="-122"/>
              </a:rPr>
              <a:t>如图所示，图</a:t>
            </a:r>
            <a:r>
              <a:rPr lang="zh-CN" altLang="en-US" sz="2400" b="1" u="sng"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所示磁滞回线所对应的铁磁材料适宜用作交流电气设备的磁路；图</a:t>
            </a:r>
            <a:r>
              <a:rPr lang="zh-CN" altLang="en-US" sz="2400" b="1" u="sng"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所示磁滞回线所对应的磁性材料适宜制作永久磁铁。</a:t>
            </a:r>
          </a:p>
        </p:txBody>
      </p:sp>
      <p:pic>
        <p:nvPicPr>
          <p:cNvPr id="970756" name="Picture 4"/>
          <p:cNvPicPr>
            <a:picLocks noChangeAspect="1" noChangeArrowheads="1"/>
          </p:cNvPicPr>
          <p:nvPr/>
        </p:nvPicPr>
        <p:blipFill>
          <a:blip r:embed="rId2">
            <a:lum bright="-76000" contrast="100000"/>
            <a:extLst>
              <a:ext uri="{28A0092B-C50C-407E-A947-70E740481C1C}">
                <a14:useLocalDpi xmlns:a14="http://schemas.microsoft.com/office/drawing/2010/main" val="0"/>
              </a:ext>
            </a:extLst>
          </a:blip>
          <a:srcRect b="12558"/>
          <a:stretch>
            <a:fillRect/>
          </a:stretch>
        </p:blipFill>
        <p:spPr bwMode="auto">
          <a:xfrm>
            <a:off x="1763713" y="4005263"/>
            <a:ext cx="5400675"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598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0755">
                                            <p:txEl>
                                              <p:pRg st="0" end="0"/>
                                            </p:txEl>
                                          </p:spTgt>
                                        </p:tgtEl>
                                        <p:attrNameLst>
                                          <p:attrName>style.visibility</p:attrName>
                                        </p:attrNameLst>
                                      </p:cBhvr>
                                      <p:to>
                                        <p:strVal val="visible"/>
                                      </p:to>
                                    </p:set>
                                    <p:animEffect transition="in" filter="randombar(horizontal)">
                                      <p:cBhvr>
                                        <p:cTn id="7" dur="500"/>
                                        <p:tgtEl>
                                          <p:spTgt spid="970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70755">
                                            <p:txEl>
                                              <p:pRg st="1" end="1"/>
                                            </p:txEl>
                                          </p:spTgt>
                                        </p:tgtEl>
                                        <p:attrNameLst>
                                          <p:attrName>style.visibility</p:attrName>
                                        </p:attrNameLst>
                                      </p:cBhvr>
                                      <p:to>
                                        <p:strVal val="visible"/>
                                      </p:to>
                                    </p:set>
                                    <p:animEffect transition="in" filter="randombar(horizontal)">
                                      <p:cBhvr>
                                        <p:cTn id="12" dur="500"/>
                                        <p:tgtEl>
                                          <p:spTgt spid="970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70755">
                                            <p:txEl>
                                              <p:pRg st="2" end="2"/>
                                            </p:txEl>
                                          </p:spTgt>
                                        </p:tgtEl>
                                        <p:attrNameLst>
                                          <p:attrName>style.visibility</p:attrName>
                                        </p:attrNameLst>
                                      </p:cBhvr>
                                      <p:to>
                                        <p:strVal val="visible"/>
                                      </p:to>
                                    </p:set>
                                    <p:animEffect transition="in" filter="randombar(horizontal)">
                                      <p:cBhvr>
                                        <p:cTn id="17" dur="500"/>
                                        <p:tgtEl>
                                          <p:spTgt spid="970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70755">
                                            <p:txEl>
                                              <p:pRg st="3" end="3"/>
                                            </p:txEl>
                                          </p:spTgt>
                                        </p:tgtEl>
                                        <p:attrNameLst>
                                          <p:attrName>style.visibility</p:attrName>
                                        </p:attrNameLst>
                                      </p:cBhvr>
                                      <p:to>
                                        <p:strVal val="visible"/>
                                      </p:to>
                                    </p:set>
                                    <p:animEffect transition="in" filter="randombar(horizontal)">
                                      <p:cBhvr>
                                        <p:cTn id="22" dur="500"/>
                                        <p:tgtEl>
                                          <p:spTgt spid="970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970756"/>
                                        </p:tgtEl>
                                        <p:attrNameLst>
                                          <p:attrName>style.visibility</p:attrName>
                                        </p:attrNameLst>
                                      </p:cBhvr>
                                      <p:to>
                                        <p:strVal val="visible"/>
                                      </p:to>
                                    </p:set>
                                    <p:animEffect transition="in" filter="circle(in)">
                                      <p:cBhvr>
                                        <p:cTn id="27" dur="2000"/>
                                        <p:tgtEl>
                                          <p:spTgt spid="97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p:cNvSpPr>
          <p:nvPr>
            <p:ph type="title"/>
          </p:nvPr>
        </p:nvSpPr>
        <p:spPr>
          <a:xfrm>
            <a:off x="395288" y="188913"/>
            <a:ext cx="2448520" cy="503237"/>
          </a:xfrm>
        </p:spPr>
        <p:txBody>
          <a:bodyPr vert="horz" lIns="91440" tIns="45720" rIns="91440" bIns="45720" rtlCol="0" anchor="ctr">
            <a:normAutofit fontScale="90000"/>
          </a:bodyPr>
          <a:lstStyle/>
          <a:p>
            <a:r>
              <a:rPr lang="zh-CN" altLang="en-US" sz="2800" dirty="0"/>
              <a:t>习题训练</a:t>
            </a:r>
          </a:p>
        </p:txBody>
      </p:sp>
      <p:sp>
        <p:nvSpPr>
          <p:cNvPr id="970755" name="Rectangle 3"/>
          <p:cNvSpPr>
            <a:spLocks noGrp="1"/>
          </p:cNvSpPr>
          <p:nvPr>
            <p:ph type="body" idx="1"/>
          </p:nvPr>
        </p:nvSpPr>
        <p:spPr>
          <a:xfrm>
            <a:off x="395288" y="1052513"/>
            <a:ext cx="8497887" cy="5329237"/>
          </a:xfrm>
        </p:spPr>
        <p:txBody>
          <a:bodyPr>
            <a:normAutofit/>
          </a:bodyPr>
          <a:lstStyle/>
          <a:p>
            <a:pPr>
              <a:lnSpc>
                <a:spcPct val="120000"/>
              </a:lnSpc>
              <a:spcBef>
                <a:spcPct val="15000"/>
              </a:spcBef>
              <a:buFont typeface="Arial" pitchFamily="34" charset="0"/>
              <a:buNone/>
            </a:pPr>
            <a:r>
              <a:rPr lang="en-US" altLang="zh-CN" sz="2400" b="1" dirty="0" smtClean="0">
                <a:latin typeface="+mn-ea"/>
              </a:rPr>
              <a:t>1.</a:t>
            </a:r>
            <a:r>
              <a:rPr lang="zh-CN" altLang="en-US" sz="2400" b="1" dirty="0" smtClean="0">
                <a:latin typeface="+mn-ea"/>
              </a:rPr>
              <a:t>基本磁化曲线是怎样作出来的？它主要有何作用？</a:t>
            </a:r>
            <a:r>
              <a:rPr lang="zh-CN" altLang="en-US" sz="2400" dirty="0" smtClean="0">
                <a:latin typeface="+mn-ea"/>
              </a:rPr>
              <a:t> </a:t>
            </a:r>
            <a:endParaRPr lang="en-US" altLang="zh-CN" sz="2400" b="1" dirty="0" smtClean="0">
              <a:latin typeface="+mn-ea"/>
            </a:endParaRPr>
          </a:p>
        </p:txBody>
      </p:sp>
    </p:spTree>
    <p:extLst>
      <p:ext uri="{BB962C8B-B14F-4D97-AF65-F5344CB8AC3E}">
        <p14:creationId xmlns:p14="http://schemas.microsoft.com/office/powerpoint/2010/main" val="141372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0755">
                                            <p:txEl>
                                              <p:pRg st="0" end="0"/>
                                            </p:txEl>
                                          </p:spTgt>
                                        </p:tgtEl>
                                        <p:attrNameLst>
                                          <p:attrName>style.visibility</p:attrName>
                                        </p:attrNameLst>
                                      </p:cBhvr>
                                      <p:to>
                                        <p:strVal val="visible"/>
                                      </p:to>
                                    </p:set>
                                    <p:animEffect transition="in" filter="randombar(horizontal)">
                                      <p:cBhvr>
                                        <p:cTn id="7" dur="500"/>
                                        <p:tgtEl>
                                          <p:spTgt spid="970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p:cNvSpPr>
          <p:nvPr>
            <p:ph type="title"/>
          </p:nvPr>
        </p:nvSpPr>
        <p:spPr>
          <a:xfrm>
            <a:off x="395288" y="188913"/>
            <a:ext cx="2448520" cy="503237"/>
          </a:xfrm>
        </p:spPr>
        <p:txBody>
          <a:bodyPr vert="horz" lIns="91440" tIns="45720" rIns="91440" bIns="45720" rtlCol="0" anchor="ctr">
            <a:normAutofit fontScale="90000"/>
          </a:bodyPr>
          <a:lstStyle/>
          <a:p>
            <a:r>
              <a:rPr lang="zh-CN" altLang="en-US" sz="2800" dirty="0"/>
              <a:t>习题训练</a:t>
            </a:r>
          </a:p>
        </p:txBody>
      </p:sp>
      <p:sp>
        <p:nvSpPr>
          <p:cNvPr id="970755" name="Rectangle 3"/>
          <p:cNvSpPr>
            <a:spLocks noGrp="1"/>
          </p:cNvSpPr>
          <p:nvPr>
            <p:ph type="body" idx="1"/>
          </p:nvPr>
        </p:nvSpPr>
        <p:spPr>
          <a:xfrm>
            <a:off x="395288" y="1052513"/>
            <a:ext cx="8497887" cy="5329237"/>
          </a:xfrm>
        </p:spPr>
        <p:txBody>
          <a:bodyPr>
            <a:normAutofit/>
          </a:bodyPr>
          <a:lstStyle/>
          <a:p>
            <a:pPr>
              <a:lnSpc>
                <a:spcPct val="120000"/>
              </a:lnSpc>
              <a:spcBef>
                <a:spcPct val="15000"/>
              </a:spcBef>
              <a:buFont typeface="Arial" pitchFamily="34" charset="0"/>
              <a:buNone/>
            </a:pPr>
            <a:r>
              <a:rPr lang="en-US" altLang="zh-CN" sz="2400" b="1" dirty="0" smtClean="0">
                <a:solidFill>
                  <a:schemeClr val="hlink"/>
                </a:solidFill>
                <a:latin typeface="+mn-ea"/>
              </a:rPr>
              <a:t>2.</a:t>
            </a:r>
            <a:r>
              <a:rPr lang="zh-CN" altLang="en-US" sz="2400" b="1" dirty="0" smtClean="0">
                <a:solidFill>
                  <a:schemeClr val="hlink"/>
                </a:solidFill>
                <a:latin typeface="+mn-ea"/>
              </a:rPr>
              <a:t>直流磁路仅作如下之一变化，磁通将如何变化：（</a:t>
            </a:r>
            <a:r>
              <a:rPr lang="en-US" altLang="zh-CN" sz="2400" b="1" dirty="0" smtClean="0">
                <a:solidFill>
                  <a:schemeClr val="hlink"/>
                </a:solidFill>
                <a:latin typeface="+mn-ea"/>
              </a:rPr>
              <a:t>1</a:t>
            </a:r>
            <a:r>
              <a:rPr lang="zh-CN" altLang="en-US" sz="2400" b="1" dirty="0" smtClean="0">
                <a:solidFill>
                  <a:schemeClr val="hlink"/>
                </a:solidFill>
                <a:latin typeface="+mn-ea"/>
              </a:rPr>
              <a:t>）励磁线圈外加电压增大；（</a:t>
            </a:r>
            <a:r>
              <a:rPr lang="en-US" altLang="zh-CN" sz="2400" b="1" dirty="0" smtClean="0">
                <a:solidFill>
                  <a:schemeClr val="hlink"/>
                </a:solidFill>
                <a:latin typeface="+mn-ea"/>
              </a:rPr>
              <a:t>2</a:t>
            </a:r>
            <a:r>
              <a:rPr lang="zh-CN" altLang="en-US" sz="2400" b="1" dirty="0" smtClean="0">
                <a:solidFill>
                  <a:schemeClr val="hlink"/>
                </a:solidFill>
                <a:latin typeface="+mn-ea"/>
              </a:rPr>
              <a:t>）线圈匝数增多；（</a:t>
            </a:r>
            <a:r>
              <a:rPr lang="en-US" altLang="zh-CN" sz="2400" b="1" dirty="0" smtClean="0">
                <a:solidFill>
                  <a:schemeClr val="hlink"/>
                </a:solidFill>
                <a:latin typeface="+mn-ea"/>
              </a:rPr>
              <a:t>3</a:t>
            </a:r>
            <a:r>
              <a:rPr lang="zh-CN" altLang="en-US" sz="2400" b="1" dirty="0" smtClean="0">
                <a:solidFill>
                  <a:schemeClr val="hlink"/>
                </a:solidFill>
                <a:latin typeface="+mn-ea"/>
              </a:rPr>
              <a:t>）磁路中心长度增加；（</a:t>
            </a:r>
            <a:r>
              <a:rPr lang="en-US" altLang="zh-CN" sz="2400" b="1" dirty="0" smtClean="0">
                <a:solidFill>
                  <a:schemeClr val="hlink"/>
                </a:solidFill>
                <a:latin typeface="+mn-ea"/>
              </a:rPr>
              <a:t>4</a:t>
            </a:r>
            <a:r>
              <a:rPr lang="zh-CN" altLang="en-US" sz="2400" b="1" dirty="0" smtClean="0">
                <a:solidFill>
                  <a:schemeClr val="hlink"/>
                </a:solidFill>
                <a:latin typeface="+mn-ea"/>
              </a:rPr>
              <a:t>）磁路截面增大；（</a:t>
            </a:r>
            <a:r>
              <a:rPr lang="en-US" altLang="zh-CN" sz="2400" b="1" dirty="0" smtClean="0">
                <a:solidFill>
                  <a:schemeClr val="hlink"/>
                </a:solidFill>
                <a:latin typeface="+mn-ea"/>
              </a:rPr>
              <a:t>5</a:t>
            </a:r>
            <a:r>
              <a:rPr lang="zh-CN" altLang="en-US" sz="2400" b="1" dirty="0" smtClean="0">
                <a:solidFill>
                  <a:schemeClr val="hlink"/>
                </a:solidFill>
                <a:latin typeface="+mn-ea"/>
              </a:rPr>
              <a:t>）在由铁磁材料构成的磁路段上切开一小段变成气隙。</a:t>
            </a:r>
          </a:p>
        </p:txBody>
      </p:sp>
    </p:spTree>
    <p:extLst>
      <p:ext uri="{BB962C8B-B14F-4D97-AF65-F5344CB8AC3E}">
        <p14:creationId xmlns:p14="http://schemas.microsoft.com/office/powerpoint/2010/main" val="28964931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0755">
                                            <p:txEl>
                                              <p:pRg st="0" end="0"/>
                                            </p:txEl>
                                          </p:spTgt>
                                        </p:tgtEl>
                                        <p:attrNameLst>
                                          <p:attrName>style.visibility</p:attrName>
                                        </p:attrNameLst>
                                      </p:cBhvr>
                                      <p:to>
                                        <p:strVal val="visible"/>
                                      </p:to>
                                    </p:set>
                                    <p:animEffect transition="in" filter="randombar(horizontal)">
                                      <p:cBhvr>
                                        <p:cTn id="7" dur="500"/>
                                        <p:tgtEl>
                                          <p:spTgt spid="970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p:cNvSpPr>
          <p:nvPr>
            <p:ph type="title"/>
          </p:nvPr>
        </p:nvSpPr>
        <p:spPr>
          <a:xfrm>
            <a:off x="395288" y="188913"/>
            <a:ext cx="2448520" cy="503237"/>
          </a:xfrm>
        </p:spPr>
        <p:txBody>
          <a:bodyPr vert="horz" lIns="91440" tIns="45720" rIns="91440" bIns="45720" rtlCol="0" anchor="ctr">
            <a:normAutofit fontScale="90000"/>
          </a:bodyPr>
          <a:lstStyle/>
          <a:p>
            <a:r>
              <a:rPr lang="zh-CN" altLang="en-US" sz="2800" dirty="0"/>
              <a:t>习题训练</a:t>
            </a:r>
          </a:p>
        </p:txBody>
      </p:sp>
      <p:sp>
        <p:nvSpPr>
          <p:cNvPr id="970755" name="Rectangle 3"/>
          <p:cNvSpPr>
            <a:spLocks noGrp="1"/>
          </p:cNvSpPr>
          <p:nvPr>
            <p:ph type="body" idx="1"/>
          </p:nvPr>
        </p:nvSpPr>
        <p:spPr>
          <a:xfrm>
            <a:off x="395288" y="1052513"/>
            <a:ext cx="8497887" cy="5329237"/>
          </a:xfrm>
        </p:spPr>
        <p:txBody>
          <a:bodyPr>
            <a:normAutofit/>
          </a:bodyPr>
          <a:lstStyle/>
          <a:p>
            <a:pPr>
              <a:lnSpc>
                <a:spcPct val="120000"/>
              </a:lnSpc>
              <a:spcBef>
                <a:spcPct val="15000"/>
              </a:spcBef>
              <a:buFont typeface="Arial" pitchFamily="34" charset="0"/>
              <a:buNone/>
            </a:pPr>
            <a:r>
              <a:rPr lang="en-US" altLang="zh-CN" sz="2400" b="1" dirty="0" smtClean="0">
                <a:latin typeface="+mn-ea"/>
              </a:rPr>
              <a:t>3.</a:t>
            </a:r>
            <a:r>
              <a:rPr lang="zh-CN" altLang="en-US" sz="2400" b="1" dirty="0" smtClean="0">
                <a:latin typeface="+mn-ea"/>
              </a:rPr>
              <a:t>有两个用相同材料作成的芯子，上面绕制的线圈匝数相同，即，各通以相同的直流，即，磁路的平均长度相等，即，但截面积</a:t>
            </a:r>
            <a:r>
              <a:rPr lang="en-US" altLang="zh-CN" sz="2400" b="1" dirty="0" smtClean="0">
                <a:latin typeface="+mn-ea"/>
              </a:rPr>
              <a:t>,</a:t>
            </a:r>
            <a:r>
              <a:rPr lang="zh-CN" altLang="en-US" sz="2400" b="1" dirty="0" smtClean="0">
                <a:latin typeface="+mn-ea"/>
              </a:rPr>
              <a:t>试用磁路的基尔霍夫定律分析二者与的大小，与的大小。</a:t>
            </a:r>
            <a:r>
              <a:rPr lang="zh-CN" altLang="en-US" sz="2400" dirty="0" smtClean="0">
                <a:latin typeface="+mn-ea"/>
              </a:rPr>
              <a:t> </a:t>
            </a:r>
          </a:p>
        </p:txBody>
      </p:sp>
    </p:spTree>
    <p:extLst>
      <p:ext uri="{BB962C8B-B14F-4D97-AF65-F5344CB8AC3E}">
        <p14:creationId xmlns:p14="http://schemas.microsoft.com/office/powerpoint/2010/main" val="682531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0755">
                                            <p:txEl>
                                              <p:pRg st="0" end="0"/>
                                            </p:txEl>
                                          </p:spTgt>
                                        </p:tgtEl>
                                        <p:attrNameLst>
                                          <p:attrName>style.visibility</p:attrName>
                                        </p:attrNameLst>
                                      </p:cBhvr>
                                      <p:to>
                                        <p:strVal val="visible"/>
                                      </p:to>
                                    </p:set>
                                    <p:animEffect transition="in" filter="randombar(horizontal)">
                                      <p:cBhvr>
                                        <p:cTn id="7" dur="500"/>
                                        <p:tgtEl>
                                          <p:spTgt spid="970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179388" y="0"/>
            <a:ext cx="2089150" cy="592138"/>
          </a:xfrm>
        </p:spPr>
        <p:txBody>
          <a:bodyPr/>
          <a:lstStyle/>
          <a:p>
            <a:r>
              <a:rPr lang="zh-CN" altLang="en-US" sz="3200" b="1" smtClean="0"/>
              <a:t>思考题</a:t>
            </a:r>
          </a:p>
        </p:txBody>
      </p:sp>
      <p:sp>
        <p:nvSpPr>
          <p:cNvPr id="162819" name="Rectangle 3"/>
          <p:cNvSpPr>
            <a:spLocks noChangeArrowheads="1"/>
          </p:cNvSpPr>
          <p:nvPr/>
        </p:nvSpPr>
        <p:spPr bwMode="auto">
          <a:xfrm>
            <a:off x="251520" y="620688"/>
            <a:ext cx="8424614" cy="80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2913">
              <a:defRPr>
                <a:solidFill>
                  <a:schemeClr val="tx1"/>
                </a:solidFill>
                <a:latin typeface="Arial" pitchFamily="34" charset="0"/>
                <a:ea typeface="宋体" pitchFamily="2" charset="-122"/>
              </a:defRPr>
            </a:lvl1pPr>
            <a:lvl2pPr marL="1176338" indent="-457200">
              <a:defRPr>
                <a:solidFill>
                  <a:schemeClr val="tx1"/>
                </a:solidFill>
                <a:latin typeface="Arial" pitchFamily="34" charset="0"/>
                <a:ea typeface="宋体" pitchFamily="2" charset="-122"/>
              </a:defRPr>
            </a:lvl2pPr>
            <a:lvl3pPr marL="1812925" indent="-457200">
              <a:defRPr>
                <a:solidFill>
                  <a:schemeClr val="tx1"/>
                </a:solidFill>
                <a:latin typeface="Arial" pitchFamily="34" charset="0"/>
                <a:ea typeface="宋体" pitchFamily="2" charset="-122"/>
              </a:defRPr>
            </a:lvl3pPr>
            <a:lvl4pPr marL="2449513" indent="-457200">
              <a:defRPr>
                <a:solidFill>
                  <a:schemeClr val="tx1"/>
                </a:solidFill>
                <a:latin typeface="Arial" pitchFamily="34" charset="0"/>
                <a:ea typeface="宋体" pitchFamily="2" charset="-122"/>
              </a:defRPr>
            </a:lvl4pPr>
            <a:lvl5pPr marL="3086100" indent="-457200">
              <a:defRPr>
                <a:solidFill>
                  <a:schemeClr val="tx1"/>
                </a:solidFill>
                <a:latin typeface="Arial" pitchFamily="34" charset="0"/>
                <a:ea typeface="宋体" pitchFamily="2" charset="-122"/>
              </a:defRPr>
            </a:lvl5pPr>
            <a:lvl6pPr marL="3543300" indent="-457200" fontAlgn="base">
              <a:spcBef>
                <a:spcPct val="0"/>
              </a:spcBef>
              <a:spcAft>
                <a:spcPct val="0"/>
              </a:spcAft>
              <a:defRPr>
                <a:solidFill>
                  <a:schemeClr val="tx1"/>
                </a:solidFill>
                <a:latin typeface="Arial" pitchFamily="34" charset="0"/>
                <a:ea typeface="宋体" pitchFamily="2" charset="-122"/>
              </a:defRPr>
            </a:lvl6pPr>
            <a:lvl7pPr marL="4000500" indent="-457200" fontAlgn="base">
              <a:spcBef>
                <a:spcPct val="0"/>
              </a:spcBef>
              <a:spcAft>
                <a:spcPct val="0"/>
              </a:spcAft>
              <a:defRPr>
                <a:solidFill>
                  <a:schemeClr val="tx1"/>
                </a:solidFill>
                <a:latin typeface="Arial" pitchFamily="34" charset="0"/>
                <a:ea typeface="宋体" pitchFamily="2" charset="-122"/>
              </a:defRPr>
            </a:lvl7pPr>
            <a:lvl8pPr marL="4457700" indent="-457200" fontAlgn="base">
              <a:spcBef>
                <a:spcPct val="0"/>
              </a:spcBef>
              <a:spcAft>
                <a:spcPct val="0"/>
              </a:spcAft>
              <a:defRPr>
                <a:solidFill>
                  <a:schemeClr val="tx1"/>
                </a:solidFill>
                <a:latin typeface="Arial" pitchFamily="34" charset="0"/>
                <a:ea typeface="宋体" pitchFamily="2" charset="-122"/>
              </a:defRPr>
            </a:lvl8pPr>
            <a:lvl9pPr marL="4914900" indent="-457200" fontAlgn="base">
              <a:spcBef>
                <a:spcPct val="0"/>
              </a:spcBef>
              <a:spcAft>
                <a:spcPct val="0"/>
              </a:spcAft>
              <a:defRPr>
                <a:solidFill>
                  <a:schemeClr val="tx1"/>
                </a:solidFill>
                <a:latin typeface="Arial" pitchFamily="34" charset="0"/>
                <a:ea typeface="宋体" pitchFamily="2" charset="-122"/>
              </a:defRPr>
            </a:lvl9pPr>
          </a:lstStyle>
          <a:p>
            <a:pPr marL="266700" indent="-266700">
              <a:lnSpc>
                <a:spcPct val="125000"/>
              </a:lnSpc>
            </a:pPr>
            <a:r>
              <a:rPr lang="en-US" altLang="zh-CN" sz="2000" b="1" dirty="0" smtClean="0">
                <a:latin typeface="仿宋" panose="02010609060101010101" pitchFamily="49" charset="-122"/>
                <a:ea typeface="仿宋" panose="02010609060101010101" pitchFamily="49" charset="-122"/>
              </a:rPr>
              <a:t>2</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如图所示电路中</a:t>
            </a:r>
            <a:r>
              <a:rPr lang="en-US" altLang="zh-CN" sz="2000" b="1" dirty="0">
                <a:latin typeface="仿宋" panose="02010609060101010101" pitchFamily="49" charset="-122"/>
                <a:ea typeface="仿宋" panose="02010609060101010101" pitchFamily="49" charset="-122"/>
              </a:rPr>
              <a:t>, US</a:t>
            </a:r>
            <a:r>
              <a:rPr lang="zh-CN" altLang="en-US" sz="2000" b="1" dirty="0">
                <a:latin typeface="仿宋" panose="02010609060101010101" pitchFamily="49" charset="-122"/>
                <a:ea typeface="仿宋" panose="02010609060101010101" pitchFamily="49" charset="-122"/>
              </a:rPr>
              <a:t>不变，当 </a:t>
            </a:r>
            <a:r>
              <a:rPr lang="en-US" altLang="zh-CN" sz="2000" b="1" dirty="0">
                <a:latin typeface="仿宋" panose="02010609060101010101" pitchFamily="49" charset="-122"/>
                <a:ea typeface="仿宋" panose="02010609060101010101" pitchFamily="49" charset="-122"/>
              </a:rPr>
              <a:t>R3</a:t>
            </a:r>
            <a:r>
              <a:rPr lang="zh-CN" altLang="en-US" sz="2000" b="1" dirty="0">
                <a:latin typeface="仿宋" panose="02010609060101010101" pitchFamily="49" charset="-122"/>
                <a:ea typeface="仿宋" panose="02010609060101010101" pitchFamily="49" charset="-122"/>
              </a:rPr>
              <a:t>增大或减小时</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电压表</a:t>
            </a:r>
            <a:r>
              <a:rPr lang="en-US" altLang="zh-CN" sz="2000" b="1" dirty="0">
                <a:latin typeface="仿宋" panose="02010609060101010101" pitchFamily="49" charset="-122"/>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电流表的读数将如何变化</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说明其原因。</a:t>
            </a:r>
            <a:endParaRPr lang="zh-CN" altLang="en-US" sz="2000" b="1" dirty="0">
              <a:latin typeface="仿宋" panose="02010609060101010101" pitchFamily="49" charset="-122"/>
              <a:ea typeface="仿宋" panose="02010609060101010101" pitchFamily="49" charset="-122"/>
            </a:endParaRPr>
          </a:p>
        </p:txBody>
      </p:sp>
      <p:graphicFrame>
        <p:nvGraphicFramePr>
          <p:cNvPr id="162820" name="Object 4"/>
          <p:cNvGraphicFramePr>
            <a:graphicFrameLocks noChangeAspect="1"/>
          </p:cNvGraphicFramePr>
          <p:nvPr>
            <p:extLst>
              <p:ext uri="{D42A27DB-BD31-4B8C-83A1-F6EECF244321}">
                <p14:modId xmlns:p14="http://schemas.microsoft.com/office/powerpoint/2010/main" val="1322094910"/>
              </p:ext>
            </p:extLst>
          </p:nvPr>
        </p:nvGraphicFramePr>
        <p:xfrm>
          <a:off x="4572000" y="1340768"/>
          <a:ext cx="4330694" cy="2295593"/>
        </p:xfrm>
        <a:graphic>
          <a:graphicData uri="http://schemas.openxmlformats.org/presentationml/2006/ole">
            <mc:AlternateContent xmlns:mc="http://schemas.openxmlformats.org/markup-compatibility/2006">
              <mc:Choice xmlns:v="urn:schemas-microsoft-com:vml" Requires="v">
                <p:oleObj spid="_x0000_s29709" r:id="rId3" imgW="2847975" imgH="1485900" progId="Visio.Drawing.4">
                  <p:embed/>
                </p:oleObj>
              </mc:Choice>
              <mc:Fallback>
                <p:oleObj r:id="rId3" imgW="2847975" imgH="1485900"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40768"/>
                        <a:ext cx="4330694" cy="2295593"/>
                      </a:xfrm>
                      <a:prstGeom prst="rect">
                        <a:avLst/>
                      </a:prstGeom>
                      <a:noFill/>
                      <a:extLst/>
                    </p:spPr>
                  </p:pic>
                </p:oleObj>
              </mc:Fallback>
            </mc:AlternateContent>
          </a:graphicData>
        </a:graphic>
      </p:graphicFrame>
      <p:sp>
        <p:nvSpPr>
          <p:cNvPr id="2" name="矩形 1"/>
          <p:cNvSpPr/>
          <p:nvPr/>
        </p:nvSpPr>
        <p:spPr>
          <a:xfrm>
            <a:off x="251520" y="1589326"/>
            <a:ext cx="4392488" cy="3170099"/>
          </a:xfrm>
          <a:prstGeom prst="rect">
            <a:avLst/>
          </a:prstGeom>
        </p:spPr>
        <p:txBody>
          <a:bodyPr wrap="square">
            <a:spAutoFit/>
          </a:bodyPr>
          <a:lstStyle/>
          <a:p>
            <a:pPr>
              <a:lnSpc>
                <a:spcPct val="125000"/>
              </a:lnSpc>
            </a:pPr>
            <a:r>
              <a:rPr lang="zh-CN" altLang="en-US" sz="2000" b="1" dirty="0" smtClean="0">
                <a:solidFill>
                  <a:srgbClr val="FF0000"/>
                </a:solidFill>
                <a:latin typeface="仿宋" panose="02010609060101010101" pitchFamily="49" charset="-122"/>
                <a:ea typeface="仿宋" panose="02010609060101010101" pitchFamily="49" charset="-122"/>
              </a:rPr>
              <a:t>答：当</a:t>
            </a:r>
            <a:r>
              <a:rPr lang="en-US" altLang="zh-CN" sz="2000" b="1" dirty="0">
                <a:solidFill>
                  <a:srgbClr val="FF0000"/>
                </a:solidFill>
                <a:latin typeface="仿宋" panose="02010609060101010101" pitchFamily="49" charset="-122"/>
                <a:ea typeface="仿宋" panose="02010609060101010101" pitchFamily="49" charset="-122"/>
              </a:rPr>
              <a:t>R3</a:t>
            </a:r>
            <a:r>
              <a:rPr lang="zh-CN" altLang="en-US" sz="2000" b="1" dirty="0" smtClean="0">
                <a:solidFill>
                  <a:srgbClr val="FF0000"/>
                </a:solidFill>
                <a:latin typeface="仿宋" panose="02010609060101010101" pitchFamily="49" charset="-122"/>
                <a:ea typeface="仿宋" panose="02010609060101010101" pitchFamily="49" charset="-122"/>
              </a:rPr>
              <a:t>增大时，电压表</a:t>
            </a:r>
            <a:r>
              <a:rPr lang="zh-CN" altLang="en-US" sz="2000" b="1" dirty="0">
                <a:solidFill>
                  <a:srgbClr val="FF0000"/>
                </a:solidFill>
                <a:latin typeface="仿宋" panose="02010609060101010101" pitchFamily="49" charset="-122"/>
                <a:ea typeface="仿宋" panose="02010609060101010101" pitchFamily="49" charset="-122"/>
              </a:rPr>
              <a:t>的</a:t>
            </a:r>
            <a:r>
              <a:rPr lang="zh-CN" altLang="en-US" sz="2000" b="1" dirty="0" smtClean="0">
                <a:solidFill>
                  <a:srgbClr val="FF0000"/>
                </a:solidFill>
                <a:latin typeface="仿宋" panose="02010609060101010101" pitchFamily="49" charset="-122"/>
                <a:ea typeface="仿宋" panose="02010609060101010101" pitchFamily="49" charset="-122"/>
              </a:rPr>
              <a:t>读数将减小</a:t>
            </a:r>
            <a:r>
              <a:rPr lang="en-US" altLang="zh-CN" sz="2000" b="1" dirty="0" smtClean="0">
                <a:solidFill>
                  <a:srgbClr val="FF0000"/>
                </a:solidFill>
                <a:latin typeface="仿宋" panose="02010609060101010101" pitchFamily="49" charset="-122"/>
                <a:ea typeface="仿宋" panose="02010609060101010101" pitchFamily="49" charset="-122"/>
              </a:rPr>
              <a:t>, </a:t>
            </a:r>
            <a:r>
              <a:rPr lang="zh-CN" altLang="en-US" sz="2000" b="1" dirty="0">
                <a:solidFill>
                  <a:srgbClr val="FF0000"/>
                </a:solidFill>
                <a:latin typeface="仿宋" panose="02010609060101010101" pitchFamily="49" charset="-122"/>
                <a:ea typeface="仿宋" panose="02010609060101010101" pitchFamily="49" charset="-122"/>
              </a:rPr>
              <a:t>电流表的</a:t>
            </a:r>
            <a:r>
              <a:rPr lang="zh-CN" altLang="en-US" sz="2000" b="1" dirty="0" smtClean="0">
                <a:solidFill>
                  <a:srgbClr val="FF0000"/>
                </a:solidFill>
                <a:latin typeface="仿宋" panose="02010609060101010101" pitchFamily="49" charset="-122"/>
                <a:ea typeface="仿宋" panose="02010609060101010101" pitchFamily="49" charset="-122"/>
              </a:rPr>
              <a:t>读数将增大。因为</a:t>
            </a:r>
            <a:r>
              <a:rPr lang="en-US" altLang="zh-CN" sz="2000" b="1" dirty="0" smtClean="0">
                <a:solidFill>
                  <a:srgbClr val="FF0000"/>
                </a:solidFill>
                <a:latin typeface="仿宋" panose="02010609060101010101" pitchFamily="49" charset="-122"/>
                <a:ea typeface="仿宋" panose="02010609060101010101" pitchFamily="49" charset="-122"/>
              </a:rPr>
              <a:t>R3</a:t>
            </a:r>
            <a:r>
              <a:rPr lang="zh-CN" altLang="en-US" sz="2000" b="1" dirty="0" smtClean="0">
                <a:solidFill>
                  <a:srgbClr val="FF0000"/>
                </a:solidFill>
                <a:latin typeface="仿宋" panose="02010609060101010101" pitchFamily="49" charset="-122"/>
                <a:ea typeface="仿宋" panose="02010609060101010101" pitchFamily="49" charset="-122"/>
              </a:rPr>
              <a:t>与</a:t>
            </a:r>
            <a:r>
              <a:rPr lang="en-US" altLang="zh-CN" sz="2000" b="1" dirty="0" smtClean="0">
                <a:solidFill>
                  <a:srgbClr val="FF0000"/>
                </a:solidFill>
                <a:latin typeface="仿宋" panose="02010609060101010101" pitchFamily="49" charset="-122"/>
                <a:ea typeface="仿宋" panose="02010609060101010101" pitchFamily="49" charset="-122"/>
              </a:rPr>
              <a:t>R2</a:t>
            </a:r>
            <a:r>
              <a:rPr lang="zh-CN" altLang="en-US" sz="2000" b="1" dirty="0" smtClean="0">
                <a:solidFill>
                  <a:srgbClr val="FF0000"/>
                </a:solidFill>
                <a:latin typeface="仿宋" panose="02010609060101010101" pitchFamily="49" charset="-122"/>
                <a:ea typeface="仿宋" panose="02010609060101010101" pitchFamily="49" charset="-122"/>
              </a:rPr>
              <a:t>并联，</a:t>
            </a:r>
            <a:r>
              <a:rPr lang="en-US" altLang="zh-CN" sz="2000" b="1" dirty="0">
                <a:solidFill>
                  <a:srgbClr val="FF0000"/>
                </a:solidFill>
                <a:latin typeface="仿宋" panose="02010609060101010101" pitchFamily="49" charset="-122"/>
                <a:ea typeface="仿宋" panose="02010609060101010101" pitchFamily="49" charset="-122"/>
              </a:rPr>
              <a:t> R3</a:t>
            </a:r>
            <a:r>
              <a:rPr lang="zh-CN" altLang="en-US" sz="2000" b="1" dirty="0" smtClean="0">
                <a:solidFill>
                  <a:srgbClr val="FF0000"/>
                </a:solidFill>
                <a:latin typeface="仿宋" panose="02010609060101010101" pitchFamily="49" charset="-122"/>
                <a:ea typeface="仿宋" panose="02010609060101010101" pitchFamily="49" charset="-122"/>
              </a:rPr>
              <a:t>增大，并联等效电阻随之也增大，</a:t>
            </a:r>
            <a:r>
              <a:rPr lang="en-US" altLang="zh-CN" sz="2000" b="1" dirty="0">
                <a:solidFill>
                  <a:srgbClr val="FF0000"/>
                </a:solidFill>
                <a:latin typeface="仿宋" panose="02010609060101010101" pitchFamily="49" charset="-122"/>
                <a:ea typeface="仿宋" panose="02010609060101010101" pitchFamily="49" charset="-122"/>
              </a:rPr>
              <a:t> </a:t>
            </a:r>
            <a:r>
              <a:rPr lang="en-US" altLang="zh-CN" sz="2000" b="1" dirty="0" smtClean="0">
                <a:solidFill>
                  <a:srgbClr val="FF0000"/>
                </a:solidFill>
                <a:latin typeface="仿宋" panose="02010609060101010101" pitchFamily="49" charset="-122"/>
                <a:ea typeface="仿宋" panose="02010609060101010101" pitchFamily="49" charset="-122"/>
              </a:rPr>
              <a:t>R1</a:t>
            </a:r>
            <a:r>
              <a:rPr lang="zh-CN" altLang="en-US" sz="2000" b="1" dirty="0" smtClean="0">
                <a:solidFill>
                  <a:srgbClr val="FF0000"/>
                </a:solidFill>
                <a:latin typeface="仿宋" panose="02010609060101010101" pitchFamily="49" charset="-122"/>
                <a:ea typeface="仿宋" panose="02010609060101010101" pitchFamily="49" charset="-122"/>
              </a:rPr>
              <a:t>分得的电压降低，并联电阻获得的电压将上升，所以与</a:t>
            </a:r>
            <a:r>
              <a:rPr lang="en-US" altLang="zh-CN" sz="2000" b="1" dirty="0" smtClean="0">
                <a:solidFill>
                  <a:srgbClr val="FF0000"/>
                </a:solidFill>
                <a:latin typeface="仿宋" panose="02010609060101010101" pitchFamily="49" charset="-122"/>
                <a:ea typeface="仿宋" panose="02010609060101010101" pitchFamily="49" charset="-122"/>
              </a:rPr>
              <a:t>R2</a:t>
            </a:r>
            <a:r>
              <a:rPr lang="zh-CN" altLang="en-US" sz="2000" b="1" dirty="0" smtClean="0">
                <a:solidFill>
                  <a:srgbClr val="FF0000"/>
                </a:solidFill>
                <a:latin typeface="仿宋" panose="02010609060101010101" pitchFamily="49" charset="-122"/>
                <a:ea typeface="仿宋" panose="02010609060101010101" pitchFamily="49" charset="-122"/>
              </a:rPr>
              <a:t>串联的电流表读数变大。</a:t>
            </a:r>
            <a:endParaRPr lang="en-US" altLang="zh-CN" sz="2000" b="1" dirty="0" smtClean="0">
              <a:solidFill>
                <a:srgbClr val="FF0000"/>
              </a:solidFill>
              <a:latin typeface="仿宋" panose="02010609060101010101" pitchFamily="49" charset="-122"/>
              <a:ea typeface="仿宋" panose="02010609060101010101" pitchFamily="49" charset="-122"/>
            </a:endParaRPr>
          </a:p>
          <a:p>
            <a:pPr lvl="0">
              <a:lnSpc>
                <a:spcPct val="125000"/>
              </a:lnSpc>
            </a:pPr>
            <a:r>
              <a:rPr lang="zh-CN" altLang="en-US" sz="2000" b="1" dirty="0">
                <a:solidFill>
                  <a:srgbClr val="FF0000"/>
                </a:solidFill>
                <a:latin typeface="仿宋" panose="02010609060101010101" pitchFamily="49" charset="-122"/>
                <a:ea typeface="仿宋" panose="02010609060101010101" pitchFamily="49" charset="-122"/>
              </a:rPr>
              <a:t>因此</a:t>
            </a:r>
            <a:r>
              <a:rPr lang="zh-CN" altLang="en-US" sz="2000" b="1" dirty="0" smtClean="0">
                <a:solidFill>
                  <a:srgbClr val="FF0000"/>
                </a:solidFill>
                <a:latin typeface="仿宋" panose="02010609060101010101" pitchFamily="49" charset="-122"/>
                <a:ea typeface="仿宋" panose="02010609060101010101" pitchFamily="49" charset="-122"/>
              </a:rPr>
              <a:t>当</a:t>
            </a:r>
            <a:r>
              <a:rPr lang="en-US" altLang="zh-CN" sz="2000" b="1" dirty="0">
                <a:solidFill>
                  <a:srgbClr val="FF0000"/>
                </a:solidFill>
                <a:latin typeface="仿宋" panose="02010609060101010101" pitchFamily="49" charset="-122"/>
                <a:ea typeface="仿宋" panose="02010609060101010101" pitchFamily="49" charset="-122"/>
              </a:rPr>
              <a:t>R3</a:t>
            </a:r>
            <a:r>
              <a:rPr lang="zh-CN" altLang="en-US" sz="2000" b="1" dirty="0" smtClean="0">
                <a:solidFill>
                  <a:srgbClr val="FF0000"/>
                </a:solidFill>
                <a:latin typeface="仿宋" panose="02010609060101010101" pitchFamily="49" charset="-122"/>
                <a:ea typeface="仿宋" panose="02010609060101010101" pitchFamily="49" charset="-122"/>
              </a:rPr>
              <a:t>减小时电压表与电流表</a:t>
            </a:r>
            <a:r>
              <a:rPr lang="zh-CN" altLang="en-US" sz="2000" b="1" dirty="0">
                <a:solidFill>
                  <a:srgbClr val="FF0000"/>
                </a:solidFill>
                <a:latin typeface="仿宋" panose="02010609060101010101" pitchFamily="49" charset="-122"/>
                <a:ea typeface="仿宋" panose="02010609060101010101" pitchFamily="49" charset="-122"/>
              </a:rPr>
              <a:t>的</a:t>
            </a:r>
            <a:r>
              <a:rPr lang="zh-CN" altLang="en-US" sz="2000" b="1" dirty="0" smtClean="0">
                <a:solidFill>
                  <a:srgbClr val="FF0000"/>
                </a:solidFill>
                <a:latin typeface="仿宋" panose="02010609060101010101" pitchFamily="49" charset="-122"/>
                <a:ea typeface="仿宋" panose="02010609060101010101" pitchFamily="49" charset="-122"/>
              </a:rPr>
              <a:t>读数与上面情况相反。</a:t>
            </a:r>
            <a:endParaRPr lang="zh-CN" altLang="en-US" sz="20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8193597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p:cNvSpPr>
          <p:nvPr>
            <p:ph type="title"/>
          </p:nvPr>
        </p:nvSpPr>
        <p:spPr/>
        <p:txBody>
          <a:bodyPr vert="horz" lIns="91440" tIns="45720" rIns="91440" bIns="45720" rtlCol="0" anchor="ctr">
            <a:normAutofit/>
          </a:bodyPr>
          <a:lstStyle/>
          <a:p>
            <a:r>
              <a:rPr lang="zh-CN" altLang="en-US" sz="2800"/>
              <a:t>习题练习</a:t>
            </a:r>
          </a:p>
        </p:txBody>
      </p:sp>
      <p:sp>
        <p:nvSpPr>
          <p:cNvPr id="794627" name="Rectangle 3"/>
          <p:cNvSpPr>
            <a:spLocks noGrp="1"/>
          </p:cNvSpPr>
          <p:nvPr>
            <p:ph type="body" idx="1"/>
          </p:nvPr>
        </p:nvSpPr>
        <p:spPr>
          <a:xfrm>
            <a:off x="179388" y="1268413"/>
            <a:ext cx="8964612" cy="5184775"/>
          </a:xfrm>
        </p:spPr>
        <p:txBody>
          <a:bodyPr>
            <a:normAutofit/>
          </a:bodyPr>
          <a:lstStyle/>
          <a:p>
            <a:pPr>
              <a:lnSpc>
                <a:spcPct val="100000"/>
              </a:lnSpc>
              <a:spcBef>
                <a:spcPct val="20000"/>
              </a:spcBef>
              <a:buFont typeface="Arial" pitchFamily="34" charset="0"/>
              <a:buNone/>
            </a:pPr>
            <a:r>
              <a:rPr lang="en-US" altLang="zh-CN" sz="2400" dirty="0" smtClean="0">
                <a:solidFill>
                  <a:srgbClr val="000099"/>
                </a:solidFill>
                <a:latin typeface="宋体" panose="02010600030101010101" pitchFamily="2" charset="-122"/>
                <a:ea typeface="宋体" panose="02010600030101010101" pitchFamily="2" charset="-122"/>
              </a:rPr>
              <a:t>1.</a:t>
            </a:r>
            <a:r>
              <a:rPr lang="zh-CN" altLang="en-US" sz="2400" dirty="0" smtClean="0">
                <a:solidFill>
                  <a:srgbClr val="000099"/>
                </a:solidFill>
                <a:latin typeface="宋体" panose="02010600030101010101" pitchFamily="2" charset="-122"/>
                <a:ea typeface="宋体" panose="02010600030101010101" pitchFamily="2" charset="-122"/>
              </a:rPr>
              <a:t> </a:t>
            </a:r>
            <a:r>
              <a:rPr lang="zh-CN" altLang="zh-CN" sz="2400" dirty="0" smtClean="0">
                <a:solidFill>
                  <a:srgbClr val="000099"/>
                </a:solidFill>
                <a:latin typeface="宋体" panose="02010600030101010101" pitchFamily="2" charset="-122"/>
                <a:ea typeface="宋体" panose="02010600030101010101" pitchFamily="2" charset="-122"/>
              </a:rPr>
              <a:t>交流铁心线圈电流不仅与外加电压的有效值有关还与</a:t>
            </a:r>
            <a:r>
              <a:rPr lang="zh-CN" altLang="en-US" sz="2400" u="sng" dirty="0" smtClean="0">
                <a:solidFill>
                  <a:srgbClr val="000099"/>
                </a:solidFill>
                <a:latin typeface="宋体" panose="02010600030101010101" pitchFamily="2" charset="-122"/>
                <a:ea typeface="宋体" panose="02010600030101010101" pitchFamily="2" charset="-122"/>
              </a:rPr>
              <a:t> </a:t>
            </a:r>
            <a:r>
              <a:rPr lang="zh-CN" altLang="en-US" sz="2400" u="sng" dirty="0" smtClean="0">
                <a:solidFill>
                  <a:srgbClr val="FF0000"/>
                </a:solidFill>
                <a:latin typeface="宋体" panose="02010600030101010101" pitchFamily="2" charset="-122"/>
                <a:ea typeface="宋体" panose="02010600030101010101" pitchFamily="2" charset="-122"/>
              </a:rPr>
              <a:t>频率和匝数</a:t>
            </a:r>
            <a:r>
              <a:rPr lang="zh-CN" altLang="en-US" sz="2400" u="sng" dirty="0" smtClean="0">
                <a:solidFill>
                  <a:srgbClr val="000099"/>
                </a:solidFill>
                <a:latin typeface="宋体" panose="02010600030101010101" pitchFamily="2" charset="-122"/>
                <a:ea typeface="宋体" panose="02010600030101010101" pitchFamily="2" charset="-122"/>
              </a:rPr>
              <a:t> </a:t>
            </a:r>
            <a:r>
              <a:rPr lang="zh-CN" altLang="en-US" sz="2400" dirty="0" smtClean="0">
                <a:solidFill>
                  <a:srgbClr val="000099"/>
                </a:solidFill>
                <a:latin typeface="宋体" panose="02010600030101010101" pitchFamily="2" charset="-122"/>
                <a:ea typeface="宋体" panose="02010600030101010101" pitchFamily="2" charset="-122"/>
              </a:rPr>
              <a:t>有关。</a:t>
            </a:r>
          </a:p>
        </p:txBody>
      </p:sp>
      <p:sp>
        <p:nvSpPr>
          <p:cNvPr id="794632"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3177834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94627">
                                            <p:txEl>
                                              <p:pRg st="0" end="0"/>
                                            </p:txEl>
                                          </p:spTgt>
                                        </p:tgtEl>
                                        <p:attrNameLst>
                                          <p:attrName>style.visibility</p:attrName>
                                        </p:attrNameLst>
                                      </p:cBhvr>
                                      <p:to>
                                        <p:strVal val="visible"/>
                                      </p:to>
                                    </p:set>
                                    <p:anim calcmode="lin" valueType="num">
                                      <p:cBhvr>
                                        <p:cTn id="7" dur="500" fill="hold"/>
                                        <p:tgtEl>
                                          <p:spTgt spid="7946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946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946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946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94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p:cNvSpPr>
          <p:nvPr>
            <p:ph type="title"/>
          </p:nvPr>
        </p:nvSpPr>
        <p:spPr/>
        <p:txBody>
          <a:bodyPr vert="horz" lIns="91440" tIns="45720" rIns="91440" bIns="45720" rtlCol="0" anchor="ctr">
            <a:normAutofit/>
          </a:bodyPr>
          <a:lstStyle/>
          <a:p>
            <a:r>
              <a:rPr lang="zh-CN" altLang="en-US" sz="2800"/>
              <a:t>习题练习</a:t>
            </a:r>
          </a:p>
        </p:txBody>
      </p:sp>
      <p:sp>
        <p:nvSpPr>
          <p:cNvPr id="812035" name="Rectangle 3"/>
          <p:cNvSpPr>
            <a:spLocks noGrp="1"/>
          </p:cNvSpPr>
          <p:nvPr>
            <p:ph type="body" idx="1"/>
          </p:nvPr>
        </p:nvSpPr>
        <p:spPr>
          <a:xfrm>
            <a:off x="179388" y="1196975"/>
            <a:ext cx="8964612" cy="5256213"/>
          </a:xfrm>
        </p:spPr>
        <p:txBody>
          <a:bodyPr>
            <a:normAutofit/>
          </a:bodyPr>
          <a:lstStyle/>
          <a:p>
            <a:pPr>
              <a:lnSpc>
                <a:spcPct val="100000"/>
              </a:lnSpc>
              <a:spcBef>
                <a:spcPct val="20000"/>
              </a:spcBef>
              <a:buFont typeface="Arial" pitchFamily="34" charset="0"/>
              <a:buNone/>
            </a:pPr>
            <a:r>
              <a:rPr lang="en-US" altLang="zh-CN" sz="2400" dirty="0" smtClean="0">
                <a:solidFill>
                  <a:srgbClr val="000099"/>
                </a:solidFill>
                <a:latin typeface="+mn-ea"/>
              </a:rPr>
              <a:t>2.</a:t>
            </a:r>
            <a:r>
              <a:rPr lang="zh-CN" altLang="en-GB" sz="2400" dirty="0" smtClean="0">
                <a:solidFill>
                  <a:srgbClr val="000099"/>
                </a:solidFill>
                <a:latin typeface="+mn-ea"/>
              </a:rPr>
              <a:t>不计线圈电阻，漏磁通影响时，线圈电压与电源频率成</a:t>
            </a:r>
            <a:r>
              <a:rPr lang="zh-CN" altLang="en-GB" sz="2400" u="sng" dirty="0" smtClean="0">
                <a:solidFill>
                  <a:srgbClr val="000099"/>
                </a:solidFill>
                <a:latin typeface="+mn-ea"/>
              </a:rPr>
              <a:t> </a:t>
            </a:r>
            <a:r>
              <a:rPr lang="zh-CN" altLang="en-US" sz="2400" u="sng" dirty="0" smtClean="0">
                <a:solidFill>
                  <a:srgbClr val="FF0000"/>
                </a:solidFill>
                <a:latin typeface="+mn-ea"/>
              </a:rPr>
              <a:t>正</a:t>
            </a:r>
            <a:r>
              <a:rPr lang="zh-CN" altLang="en-GB" sz="2400" u="sng" dirty="0" smtClean="0">
                <a:solidFill>
                  <a:srgbClr val="000099"/>
                </a:solidFill>
                <a:latin typeface="+mn-ea"/>
              </a:rPr>
              <a:t> </a:t>
            </a:r>
            <a:r>
              <a:rPr lang="zh-CN" altLang="en-GB" sz="2400" dirty="0" smtClean="0">
                <a:solidFill>
                  <a:srgbClr val="000099"/>
                </a:solidFill>
                <a:latin typeface="+mn-ea"/>
              </a:rPr>
              <a:t>比，与线圈匝数成</a:t>
            </a:r>
            <a:r>
              <a:rPr lang="zh-CN" altLang="en-GB" sz="2400" u="sng" dirty="0" smtClean="0">
                <a:solidFill>
                  <a:srgbClr val="000099"/>
                </a:solidFill>
                <a:latin typeface="+mn-ea"/>
              </a:rPr>
              <a:t> </a:t>
            </a:r>
            <a:r>
              <a:rPr lang="zh-CN" altLang="en-US" sz="2400" u="sng" dirty="0" smtClean="0">
                <a:solidFill>
                  <a:srgbClr val="FF0000"/>
                </a:solidFill>
                <a:latin typeface="+mn-ea"/>
              </a:rPr>
              <a:t>正</a:t>
            </a:r>
            <a:r>
              <a:rPr lang="zh-CN" altLang="en-GB" sz="2400" u="sng" dirty="0" smtClean="0">
                <a:solidFill>
                  <a:srgbClr val="000099"/>
                </a:solidFill>
                <a:latin typeface="+mn-ea"/>
              </a:rPr>
              <a:t> </a:t>
            </a:r>
            <a:r>
              <a:rPr lang="zh-CN" altLang="en-GB" sz="2400" dirty="0" smtClean="0">
                <a:solidFill>
                  <a:srgbClr val="000099"/>
                </a:solidFill>
                <a:latin typeface="+mn-ea"/>
              </a:rPr>
              <a:t>比，与主磁通最大值成</a:t>
            </a:r>
            <a:r>
              <a:rPr lang="zh-CN" altLang="en-GB" sz="2400" u="sng" dirty="0" smtClean="0">
                <a:solidFill>
                  <a:srgbClr val="000099"/>
                </a:solidFill>
                <a:latin typeface="+mn-ea"/>
              </a:rPr>
              <a:t> </a:t>
            </a:r>
            <a:r>
              <a:rPr lang="zh-CN" altLang="en-US" sz="2400" u="sng" dirty="0" smtClean="0">
                <a:solidFill>
                  <a:srgbClr val="FF0000"/>
                </a:solidFill>
                <a:latin typeface="+mn-ea"/>
              </a:rPr>
              <a:t>正</a:t>
            </a:r>
            <a:r>
              <a:rPr lang="zh-CN" altLang="en-GB" sz="2400" u="sng" dirty="0" smtClean="0">
                <a:solidFill>
                  <a:srgbClr val="000099"/>
                </a:solidFill>
                <a:latin typeface="+mn-ea"/>
              </a:rPr>
              <a:t> </a:t>
            </a:r>
            <a:r>
              <a:rPr lang="zh-CN" altLang="en-GB" sz="2400" dirty="0" smtClean="0">
                <a:solidFill>
                  <a:srgbClr val="000099"/>
                </a:solidFill>
                <a:latin typeface="+mn-ea"/>
              </a:rPr>
              <a:t>比。</a:t>
            </a:r>
          </a:p>
        </p:txBody>
      </p:sp>
      <p:sp>
        <p:nvSpPr>
          <p:cNvPr id="812036"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750405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2035">
                                            <p:txEl>
                                              <p:pRg st="0" end="0"/>
                                            </p:txEl>
                                          </p:spTgt>
                                        </p:tgtEl>
                                        <p:attrNameLst>
                                          <p:attrName>style.visibility</p:attrName>
                                        </p:attrNameLst>
                                      </p:cBhvr>
                                      <p:to>
                                        <p:strVal val="visible"/>
                                      </p:to>
                                    </p:set>
                                    <p:anim calcmode="lin" valueType="num">
                                      <p:cBhvr>
                                        <p:cTn id="7" dur="500" fill="hold"/>
                                        <p:tgtEl>
                                          <p:spTgt spid="8120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203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20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20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2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p:cNvSpPr>
          <p:nvPr>
            <p:ph type="title"/>
          </p:nvPr>
        </p:nvSpPr>
        <p:spPr>
          <a:xfrm>
            <a:off x="457200" y="274638"/>
            <a:ext cx="1882552" cy="562074"/>
          </a:xfrm>
        </p:spPr>
        <p:txBody>
          <a:bodyPr vert="horz" lIns="91440" tIns="45720" rIns="91440" bIns="45720" rtlCol="0" anchor="ctr">
            <a:normAutofit/>
          </a:bodyPr>
          <a:lstStyle/>
          <a:p>
            <a:r>
              <a:rPr lang="zh-CN" altLang="en-US" sz="2800" dirty="0"/>
              <a:t>习题练习</a:t>
            </a:r>
          </a:p>
        </p:txBody>
      </p:sp>
      <p:sp>
        <p:nvSpPr>
          <p:cNvPr id="813059" name="Rectangle 3"/>
          <p:cNvSpPr>
            <a:spLocks noGrp="1"/>
          </p:cNvSpPr>
          <p:nvPr>
            <p:ph type="body" idx="1"/>
          </p:nvPr>
        </p:nvSpPr>
        <p:spPr>
          <a:xfrm>
            <a:off x="179388" y="1196975"/>
            <a:ext cx="8713092" cy="5256213"/>
          </a:xfrm>
        </p:spPr>
        <p:txBody>
          <a:bodyPr>
            <a:normAutofit/>
          </a:bodyPr>
          <a:lstStyle/>
          <a:p>
            <a:pPr>
              <a:buNone/>
            </a:pPr>
            <a:r>
              <a:rPr lang="en-GB" altLang="zh-CN" sz="2400" dirty="0" smtClean="0">
                <a:solidFill>
                  <a:srgbClr val="000099"/>
                </a:solidFill>
                <a:latin typeface="+mn-ea"/>
              </a:rPr>
              <a:t>3.</a:t>
            </a:r>
            <a:r>
              <a:rPr lang="zh-CN" altLang="en-GB" sz="2400" dirty="0" smtClean="0">
                <a:solidFill>
                  <a:srgbClr val="000099"/>
                </a:solidFill>
                <a:latin typeface="+mn-ea"/>
              </a:rPr>
              <a:t>交流铁心线圈的磁化电流是</a:t>
            </a:r>
            <a:r>
              <a:rPr lang="zh-CN" altLang="en-GB" sz="2400" dirty="0">
                <a:solidFill>
                  <a:srgbClr val="FF0000"/>
                </a:solidFill>
                <a:latin typeface="+mn-ea"/>
              </a:rPr>
              <a:t>指</a:t>
            </a:r>
            <a:r>
              <a:rPr lang="zh-CN" altLang="en-GB" sz="2400" u="sng" dirty="0" smtClean="0">
                <a:solidFill>
                  <a:srgbClr val="FF0000"/>
                </a:solidFill>
                <a:latin typeface="+mn-ea"/>
              </a:rPr>
              <a:t>   </a:t>
            </a:r>
            <a:r>
              <a:rPr lang="zh-CN" altLang="en-US" sz="2400" u="sng" dirty="0" smtClean="0">
                <a:solidFill>
                  <a:srgbClr val="FF0000"/>
                </a:solidFill>
              </a:rPr>
              <a:t>铁心</a:t>
            </a:r>
            <a:r>
              <a:rPr lang="zh-CN" altLang="en-US" sz="2400" u="sng" dirty="0">
                <a:solidFill>
                  <a:srgbClr val="FF0000"/>
                </a:solidFill>
              </a:rPr>
              <a:t>中产生磁通所必须供给线圈的无功电流</a:t>
            </a:r>
            <a:r>
              <a:rPr lang="zh-CN" altLang="en-US" sz="2400" u="sng" dirty="0" smtClean="0">
                <a:solidFill>
                  <a:srgbClr val="FF0000"/>
                </a:solidFill>
              </a:rPr>
              <a:t>分量  </a:t>
            </a:r>
            <a:r>
              <a:rPr lang="zh-CN" altLang="en-US" sz="2400" u="sng" dirty="0" smtClean="0">
                <a:solidFill>
                  <a:srgbClr val="C00000"/>
                </a:solidFill>
              </a:rPr>
              <a:t> </a:t>
            </a:r>
            <a:r>
              <a:rPr lang="zh-CN" altLang="en-GB" sz="2400" dirty="0" smtClean="0">
                <a:solidFill>
                  <a:srgbClr val="000099"/>
                </a:solidFill>
                <a:latin typeface="+mn-ea"/>
              </a:rPr>
              <a:t>。</a:t>
            </a:r>
          </a:p>
        </p:txBody>
      </p:sp>
      <p:sp>
        <p:nvSpPr>
          <p:cNvPr id="813060"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378046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3059">
                                            <p:txEl>
                                              <p:pRg st="0" end="0"/>
                                            </p:txEl>
                                          </p:spTgt>
                                        </p:tgtEl>
                                        <p:attrNameLst>
                                          <p:attrName>style.visibility</p:attrName>
                                        </p:attrNameLst>
                                      </p:cBhvr>
                                      <p:to>
                                        <p:strVal val="visible"/>
                                      </p:to>
                                    </p:set>
                                    <p:anim calcmode="lin" valueType="num">
                                      <p:cBhvr>
                                        <p:cTn id="7" dur="500" fill="hold"/>
                                        <p:tgtEl>
                                          <p:spTgt spid="8130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30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30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30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3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p:cNvSpPr>
          <p:nvPr>
            <p:ph type="body" idx="1"/>
          </p:nvPr>
        </p:nvSpPr>
        <p:spPr>
          <a:xfrm>
            <a:off x="89694" y="332656"/>
            <a:ext cx="8964612" cy="5256213"/>
          </a:xfrm>
        </p:spPr>
        <p:txBody>
          <a:bodyPr>
            <a:normAutofit/>
          </a:bodyPr>
          <a:lstStyle/>
          <a:p>
            <a:pPr>
              <a:lnSpc>
                <a:spcPct val="100000"/>
              </a:lnSpc>
              <a:spcBef>
                <a:spcPct val="20000"/>
              </a:spcBef>
              <a:buFont typeface="Arial" pitchFamily="34" charset="0"/>
              <a:buNone/>
            </a:pPr>
            <a:r>
              <a:rPr lang="en-US" altLang="zh-CN" sz="2400" dirty="0" smtClean="0">
                <a:solidFill>
                  <a:srgbClr val="000099"/>
                </a:solidFill>
                <a:latin typeface="宋体" panose="02010600030101010101" pitchFamily="2" charset="-122"/>
                <a:ea typeface="宋体" panose="02010600030101010101" pitchFamily="2" charset="-122"/>
              </a:rPr>
              <a:t> </a:t>
            </a:r>
            <a:r>
              <a:rPr lang="en-GB" altLang="zh-CN" sz="2400" dirty="0" smtClean="0">
                <a:solidFill>
                  <a:srgbClr val="000099"/>
                </a:solidFill>
                <a:latin typeface="宋体" panose="02010600030101010101" pitchFamily="2" charset="-122"/>
                <a:ea typeface="宋体" panose="02010600030101010101" pitchFamily="2" charset="-122"/>
              </a:rPr>
              <a:t>4.</a:t>
            </a:r>
            <a:r>
              <a:rPr lang="zh-CN" altLang="en-GB" sz="2400" dirty="0" smtClean="0">
                <a:solidFill>
                  <a:srgbClr val="000099"/>
                </a:solidFill>
                <a:latin typeface="宋体" panose="02010600030101010101" pitchFamily="2" charset="-122"/>
                <a:ea typeface="宋体" panose="02010600030101010101" pitchFamily="2" charset="-122"/>
              </a:rPr>
              <a:t>铁心损耗是指铁心线圈中的</a:t>
            </a:r>
            <a:r>
              <a:rPr lang="zh-CN" altLang="en-GB" sz="2400" u="sng" dirty="0" smtClean="0">
                <a:solidFill>
                  <a:srgbClr val="000099"/>
                </a:solidFill>
                <a:latin typeface="宋体" panose="02010600030101010101" pitchFamily="2" charset="-122"/>
                <a:ea typeface="宋体" panose="02010600030101010101" pitchFamily="2" charset="-122"/>
              </a:rPr>
              <a:t> </a:t>
            </a:r>
            <a:r>
              <a:rPr lang="zh-CN" altLang="en-US" sz="2400" u="sng" dirty="0" smtClean="0">
                <a:solidFill>
                  <a:srgbClr val="C00000"/>
                </a:solidFill>
                <a:latin typeface="宋体" panose="02010600030101010101" pitchFamily="2" charset="-122"/>
                <a:ea typeface="宋体" panose="02010600030101010101" pitchFamily="2" charset="-122"/>
              </a:rPr>
              <a:t>涡流损耗</a:t>
            </a:r>
            <a:r>
              <a:rPr lang="zh-CN" altLang="en-GB" sz="2400" u="sng" dirty="0" smtClean="0">
                <a:solidFill>
                  <a:srgbClr val="000099"/>
                </a:solidFill>
                <a:latin typeface="宋体" panose="02010600030101010101" pitchFamily="2" charset="-122"/>
                <a:ea typeface="宋体" panose="02010600030101010101" pitchFamily="2" charset="-122"/>
              </a:rPr>
              <a:t> </a:t>
            </a:r>
            <a:r>
              <a:rPr lang="zh-CN" altLang="en-GB" sz="2400" dirty="0" smtClean="0">
                <a:solidFill>
                  <a:srgbClr val="000099"/>
                </a:solidFill>
                <a:latin typeface="宋体" panose="02010600030101010101" pitchFamily="2" charset="-122"/>
                <a:ea typeface="宋体" panose="02010600030101010101" pitchFamily="2" charset="-122"/>
              </a:rPr>
              <a:t>与</a:t>
            </a:r>
            <a:r>
              <a:rPr lang="zh-CN" altLang="en-GB" sz="2400" u="sng" dirty="0" smtClean="0">
                <a:solidFill>
                  <a:srgbClr val="000099"/>
                </a:solidFill>
                <a:latin typeface="宋体" panose="02010600030101010101" pitchFamily="2" charset="-122"/>
                <a:ea typeface="宋体" panose="02010600030101010101" pitchFamily="2" charset="-122"/>
              </a:rPr>
              <a:t> </a:t>
            </a:r>
            <a:r>
              <a:rPr lang="zh-CN" altLang="en-US" sz="2400" u="sng" dirty="0" smtClean="0">
                <a:solidFill>
                  <a:srgbClr val="C00000"/>
                </a:solidFill>
                <a:latin typeface="宋体" panose="02010600030101010101" pitchFamily="2" charset="-122"/>
                <a:ea typeface="宋体" panose="02010600030101010101" pitchFamily="2" charset="-122"/>
              </a:rPr>
              <a:t>磁滞损耗</a:t>
            </a:r>
            <a:r>
              <a:rPr lang="zh-CN" altLang="en-GB" sz="2400" u="sng" dirty="0" smtClean="0">
                <a:solidFill>
                  <a:srgbClr val="000099"/>
                </a:solidFill>
                <a:latin typeface="宋体" panose="02010600030101010101" pitchFamily="2" charset="-122"/>
                <a:ea typeface="宋体" panose="02010600030101010101" pitchFamily="2" charset="-122"/>
              </a:rPr>
              <a:t> </a:t>
            </a:r>
            <a:r>
              <a:rPr lang="zh-CN" altLang="en-GB" sz="2400" dirty="0" smtClean="0">
                <a:solidFill>
                  <a:srgbClr val="000099"/>
                </a:solidFill>
                <a:latin typeface="宋体" panose="02010600030101010101" pitchFamily="2" charset="-122"/>
                <a:ea typeface="宋体" panose="02010600030101010101" pitchFamily="2" charset="-122"/>
              </a:rPr>
              <a:t>的总和。</a:t>
            </a:r>
          </a:p>
        </p:txBody>
      </p:sp>
      <p:sp>
        <p:nvSpPr>
          <p:cNvPr id="814084"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79607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4083">
                                            <p:txEl>
                                              <p:pRg st="0" end="0"/>
                                            </p:txEl>
                                          </p:spTgt>
                                        </p:tgtEl>
                                        <p:attrNameLst>
                                          <p:attrName>style.visibility</p:attrName>
                                        </p:attrNameLst>
                                      </p:cBhvr>
                                      <p:to>
                                        <p:strVal val="visible"/>
                                      </p:to>
                                    </p:set>
                                    <p:anim calcmode="lin" valueType="num">
                                      <p:cBhvr>
                                        <p:cTn id="7" dur="500" fill="hold"/>
                                        <p:tgtEl>
                                          <p:spTgt spid="8140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40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40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40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4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7" name="Rectangle 3"/>
          <p:cNvSpPr>
            <a:spLocks noGrp="1"/>
          </p:cNvSpPr>
          <p:nvPr>
            <p:ph type="body" idx="1"/>
          </p:nvPr>
        </p:nvSpPr>
        <p:spPr>
          <a:xfrm>
            <a:off x="179388" y="908050"/>
            <a:ext cx="8569076" cy="5545138"/>
          </a:xfrm>
        </p:spPr>
        <p:txBody>
          <a:bodyPr>
            <a:normAutofit/>
          </a:bodyPr>
          <a:lstStyle/>
          <a:p>
            <a:pPr>
              <a:lnSpc>
                <a:spcPct val="100000"/>
              </a:lnSpc>
              <a:spcBef>
                <a:spcPct val="20000"/>
              </a:spcBef>
              <a:buFont typeface="Arial" pitchFamily="34" charset="0"/>
              <a:buNone/>
            </a:pPr>
            <a:r>
              <a:rPr lang="en-GB" altLang="zh-CN" sz="2400" dirty="0" smtClean="0">
                <a:solidFill>
                  <a:srgbClr val="000099"/>
                </a:solidFill>
                <a:latin typeface="宋体" panose="02010600030101010101" pitchFamily="2" charset="-122"/>
                <a:ea typeface="宋体" panose="02010600030101010101" pitchFamily="2" charset="-122"/>
              </a:rPr>
              <a:t>5.</a:t>
            </a:r>
            <a:r>
              <a:rPr lang="zh-CN" altLang="en-GB" sz="2400" dirty="0" smtClean="0">
                <a:solidFill>
                  <a:srgbClr val="000099"/>
                </a:solidFill>
                <a:latin typeface="宋体" panose="02010600030101010101" pitchFamily="2" charset="-122"/>
                <a:ea typeface="宋体" panose="02010600030101010101" pitchFamily="2" charset="-122"/>
              </a:rPr>
              <a:t>涡流是指交变磁场在铁心里感应生成的旋涡状</a:t>
            </a:r>
            <a:r>
              <a:rPr lang="zh-CN" altLang="en-US" sz="2400" u="sng" dirty="0" smtClean="0">
                <a:solidFill>
                  <a:srgbClr val="000099"/>
                </a:solidFill>
                <a:latin typeface="宋体" panose="02010600030101010101" pitchFamily="2" charset="-122"/>
                <a:ea typeface="宋体" panose="02010600030101010101" pitchFamily="2" charset="-122"/>
              </a:rPr>
              <a:t> </a:t>
            </a:r>
            <a:r>
              <a:rPr lang="zh-CN" altLang="en-US" sz="2400" u="sng" dirty="0" smtClean="0">
                <a:solidFill>
                  <a:srgbClr val="FF0000"/>
                </a:solidFill>
                <a:latin typeface="宋体" panose="02010600030101010101" pitchFamily="2" charset="-122"/>
                <a:ea typeface="宋体" panose="02010600030101010101" pitchFamily="2" charset="-122"/>
              </a:rPr>
              <a:t>电流</a:t>
            </a:r>
            <a:r>
              <a:rPr lang="zh-CN" altLang="en-US" sz="2400" u="sng" dirty="0" smtClean="0">
                <a:solidFill>
                  <a:srgbClr val="000099"/>
                </a:solidFill>
                <a:latin typeface="宋体" panose="02010600030101010101" pitchFamily="2" charset="-122"/>
                <a:ea typeface="宋体" panose="02010600030101010101" pitchFamily="2" charset="-122"/>
              </a:rPr>
              <a:t> </a:t>
            </a:r>
            <a:r>
              <a:rPr lang="zh-CN" altLang="en-US" sz="2400" dirty="0" smtClean="0">
                <a:solidFill>
                  <a:srgbClr val="000099"/>
                </a:solidFill>
                <a:latin typeface="宋体" panose="02010600030101010101" pitchFamily="2" charset="-122"/>
                <a:ea typeface="宋体" panose="02010600030101010101" pitchFamily="2" charset="-122"/>
              </a:rPr>
              <a:t>。</a:t>
            </a:r>
            <a:endParaRPr lang="zh-CN" altLang="en-GB" sz="2400" dirty="0" smtClean="0">
              <a:solidFill>
                <a:srgbClr val="000099"/>
              </a:solidFill>
              <a:latin typeface="宋体" panose="02010600030101010101" pitchFamily="2" charset="-122"/>
              <a:ea typeface="宋体" panose="02010600030101010101" pitchFamily="2" charset="-122"/>
            </a:endParaRPr>
          </a:p>
        </p:txBody>
      </p:sp>
      <p:sp>
        <p:nvSpPr>
          <p:cNvPr id="815108"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869908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5107">
                                            <p:txEl>
                                              <p:pRg st="0" end="0"/>
                                            </p:txEl>
                                          </p:spTgt>
                                        </p:tgtEl>
                                        <p:attrNameLst>
                                          <p:attrName>style.visibility</p:attrName>
                                        </p:attrNameLst>
                                      </p:cBhvr>
                                      <p:to>
                                        <p:strVal val="visible"/>
                                      </p:to>
                                    </p:set>
                                    <p:anim calcmode="lin" valueType="num">
                                      <p:cBhvr>
                                        <p:cTn id="7" dur="500" fill="hold"/>
                                        <p:tgtEl>
                                          <p:spTgt spid="8151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510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51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51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1" name="Rectangle 3"/>
          <p:cNvSpPr>
            <a:spLocks noGrp="1"/>
          </p:cNvSpPr>
          <p:nvPr>
            <p:ph type="body" idx="1"/>
          </p:nvPr>
        </p:nvSpPr>
        <p:spPr>
          <a:xfrm>
            <a:off x="539490" y="548680"/>
            <a:ext cx="8065020" cy="1295921"/>
          </a:xfrm>
        </p:spPr>
        <p:txBody>
          <a:bodyPr>
            <a:normAutofit/>
          </a:bodyPr>
          <a:lstStyle/>
          <a:p>
            <a:pPr>
              <a:lnSpc>
                <a:spcPct val="100000"/>
              </a:lnSpc>
              <a:spcBef>
                <a:spcPct val="20000"/>
              </a:spcBef>
              <a:buFont typeface="Arial" pitchFamily="34" charset="0"/>
              <a:buNone/>
            </a:pPr>
            <a:r>
              <a:rPr lang="en-GB" altLang="zh-CN" sz="2400" dirty="0" smtClean="0">
                <a:solidFill>
                  <a:srgbClr val="000099"/>
                </a:solidFill>
                <a:latin typeface="仿宋" panose="02010609060101010101" pitchFamily="49" charset="-122"/>
                <a:ea typeface="仿宋" panose="02010609060101010101" pitchFamily="49" charset="-122"/>
              </a:rPr>
              <a:t>6.</a:t>
            </a:r>
            <a:r>
              <a:rPr lang="zh-CN" altLang="en-GB" sz="2400" dirty="0" smtClean="0">
                <a:solidFill>
                  <a:srgbClr val="000099"/>
                </a:solidFill>
                <a:latin typeface="仿宋" panose="02010609060101010101" pitchFamily="49" charset="-122"/>
                <a:ea typeface="仿宋" panose="02010609060101010101" pitchFamily="49" charset="-122"/>
              </a:rPr>
              <a:t>不计线圈内阻、漏磁通、铁损时，交流铁心线圈可看成是</a:t>
            </a:r>
            <a:r>
              <a:rPr lang="zh-CN" altLang="en-GB" sz="2400" u="sng" dirty="0" smtClean="0">
                <a:solidFill>
                  <a:srgbClr val="000099"/>
                </a:solidFill>
                <a:latin typeface="仿宋" panose="02010609060101010101" pitchFamily="49" charset="-122"/>
                <a:ea typeface="仿宋" panose="02010609060101010101" pitchFamily="49" charset="-122"/>
              </a:rPr>
              <a:t> </a:t>
            </a:r>
            <a:r>
              <a:rPr lang="zh-CN" altLang="en-US" sz="2400" u="sng" dirty="0" smtClean="0">
                <a:solidFill>
                  <a:srgbClr val="FF0000"/>
                </a:solidFill>
                <a:latin typeface="仿宋" panose="02010609060101010101" pitchFamily="49" charset="-122"/>
                <a:ea typeface="仿宋" panose="02010609060101010101" pitchFamily="49" charset="-122"/>
              </a:rPr>
              <a:t>电感</a:t>
            </a:r>
            <a:r>
              <a:rPr lang="zh-CN" altLang="en-GB" sz="2400" u="sng" dirty="0" smtClean="0">
                <a:solidFill>
                  <a:srgbClr val="000099"/>
                </a:solidFill>
                <a:latin typeface="仿宋" panose="02010609060101010101" pitchFamily="49" charset="-122"/>
                <a:ea typeface="仿宋" panose="02010609060101010101" pitchFamily="49" charset="-122"/>
              </a:rPr>
              <a:t> </a:t>
            </a:r>
            <a:r>
              <a:rPr lang="zh-CN" altLang="en-GB" sz="2400" dirty="0" smtClean="0">
                <a:solidFill>
                  <a:srgbClr val="000099"/>
                </a:solidFill>
                <a:latin typeface="仿宋" panose="02010609060101010101" pitchFamily="49" charset="-122"/>
                <a:ea typeface="仿宋" panose="02010609060101010101" pitchFamily="49" charset="-122"/>
              </a:rPr>
              <a:t>元件。</a:t>
            </a:r>
          </a:p>
        </p:txBody>
      </p:sp>
      <p:sp>
        <p:nvSpPr>
          <p:cNvPr id="816132"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177085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p:cTn id="7" dur="500" fill="hold"/>
                                        <p:tgtEl>
                                          <p:spTgt spid="8161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61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61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61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6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p:cNvSpPr>
          <p:nvPr>
            <p:ph type="title"/>
          </p:nvPr>
        </p:nvSpPr>
        <p:spPr>
          <a:xfrm>
            <a:off x="395536" y="130622"/>
            <a:ext cx="2170584" cy="562074"/>
          </a:xfrm>
        </p:spPr>
        <p:txBody>
          <a:bodyPr vert="horz" lIns="91440" tIns="45720" rIns="91440" bIns="45720" rtlCol="0" anchor="ctr">
            <a:normAutofit/>
          </a:bodyPr>
          <a:lstStyle/>
          <a:p>
            <a:r>
              <a:rPr lang="zh-CN" altLang="en-US" sz="2800" dirty="0"/>
              <a:t>习题练习</a:t>
            </a:r>
          </a:p>
        </p:txBody>
      </p:sp>
      <p:sp>
        <p:nvSpPr>
          <p:cNvPr id="817155" name="Rectangle 3"/>
          <p:cNvSpPr>
            <a:spLocks noGrp="1"/>
          </p:cNvSpPr>
          <p:nvPr>
            <p:ph type="body" idx="1"/>
          </p:nvPr>
        </p:nvSpPr>
        <p:spPr>
          <a:xfrm>
            <a:off x="179387" y="764704"/>
            <a:ext cx="8785225" cy="5184775"/>
          </a:xfrm>
        </p:spPr>
        <p:txBody>
          <a:bodyPr>
            <a:normAutofit/>
          </a:bodyPr>
          <a:lstStyle/>
          <a:p>
            <a:pPr>
              <a:spcBef>
                <a:spcPct val="20000"/>
              </a:spcBef>
              <a:buFont typeface="Arial" pitchFamily="34" charset="0"/>
              <a:buNone/>
            </a:pPr>
            <a:r>
              <a:rPr lang="en-GB" altLang="zh-CN" sz="2400" dirty="0" smtClean="0">
                <a:solidFill>
                  <a:srgbClr val="000099"/>
                </a:solidFill>
                <a:latin typeface="宋体" panose="02010600030101010101" pitchFamily="2" charset="-122"/>
                <a:ea typeface="宋体" panose="02010600030101010101" pitchFamily="2" charset="-122"/>
              </a:rPr>
              <a:t>7.</a:t>
            </a:r>
            <a:r>
              <a:rPr lang="zh-CN" altLang="en-US" sz="2400" dirty="0" smtClean="0">
                <a:solidFill>
                  <a:srgbClr val="000099"/>
                </a:solidFill>
                <a:latin typeface="宋体" panose="02010600030101010101" pitchFamily="2" charset="-122"/>
                <a:ea typeface="宋体" panose="02010600030101010101" pitchFamily="2" charset="-122"/>
              </a:rPr>
              <a:t>将一个空心线圈先后接到直流电源和交流电源上，然后在这个线圈中插入铁心，再接到上述直流电源和交流电源上。如果交流电源电压的有效值和直流电源电压相等，试比较上述四种情况下线圈电流的大小。</a:t>
            </a:r>
            <a:endParaRPr lang="en-US" altLang="zh-CN" sz="2400" dirty="0" smtClean="0">
              <a:solidFill>
                <a:srgbClr val="000099"/>
              </a:solidFill>
              <a:latin typeface="宋体" panose="02010600030101010101" pitchFamily="2" charset="-122"/>
              <a:ea typeface="宋体" panose="02010600030101010101" pitchFamily="2" charset="-122"/>
            </a:endParaRPr>
          </a:p>
          <a:p>
            <a:pPr>
              <a:buNone/>
            </a:pPr>
            <a:r>
              <a:rPr lang="en-US" altLang="zh-CN" sz="2400" dirty="0">
                <a:solidFill>
                  <a:srgbClr val="000099"/>
                </a:solidFill>
                <a:latin typeface="宋体" panose="02010600030101010101" pitchFamily="2" charset="-122"/>
                <a:ea typeface="宋体" panose="02010600030101010101" pitchFamily="2" charset="-122"/>
              </a:rPr>
              <a:t> </a:t>
            </a:r>
            <a:r>
              <a:rPr lang="en-US" altLang="zh-CN" sz="2400" dirty="0" smtClean="0">
                <a:solidFill>
                  <a:srgbClr val="000099"/>
                </a:solidFill>
                <a:latin typeface="宋体" panose="02010600030101010101" pitchFamily="2" charset="-122"/>
                <a:ea typeface="宋体" panose="02010600030101010101" pitchFamily="2" charset="-122"/>
              </a:rPr>
              <a:t>   </a:t>
            </a:r>
            <a:r>
              <a:rPr lang="zh-CN" altLang="en-US" sz="2400" dirty="0" smtClean="0">
                <a:solidFill>
                  <a:srgbClr val="FF0000"/>
                </a:solidFill>
                <a:latin typeface="宋体" panose="02010600030101010101" pitchFamily="2" charset="-122"/>
                <a:ea typeface="宋体" panose="02010600030101010101" pitchFamily="2" charset="-122"/>
              </a:rPr>
              <a:t>答：</a:t>
            </a:r>
            <a:r>
              <a:rPr lang="zh-CN" altLang="en-US" sz="2400" dirty="0">
                <a:solidFill>
                  <a:srgbClr val="FF0000"/>
                </a:solidFill>
              </a:rPr>
              <a:t>线圈在交流下的阻抗等于电阻加</a:t>
            </a:r>
            <a:r>
              <a:rPr lang="zh-CN" altLang="en-US" sz="2400" dirty="0" smtClean="0">
                <a:solidFill>
                  <a:srgbClr val="FF0000"/>
                </a:solidFill>
              </a:rPr>
              <a:t>感抗，虽然</a:t>
            </a:r>
            <a:r>
              <a:rPr lang="zh-CN" altLang="en-US" sz="2400" dirty="0">
                <a:solidFill>
                  <a:srgbClr val="FF0000"/>
                </a:solidFill>
              </a:rPr>
              <a:t>两者存在</a:t>
            </a:r>
            <a:r>
              <a:rPr lang="zh-CN" altLang="en-US" sz="2400" dirty="0" smtClean="0">
                <a:solidFill>
                  <a:srgbClr val="FF0000"/>
                </a:solidFill>
              </a:rPr>
              <a:t>相位差，但</a:t>
            </a:r>
            <a:r>
              <a:rPr lang="zh-CN" altLang="en-US" sz="2400" dirty="0">
                <a:solidFill>
                  <a:srgbClr val="FF0000"/>
                </a:solidFill>
              </a:rPr>
              <a:t>按照直角三角形斜边长度永远大于直角边的</a:t>
            </a:r>
            <a:r>
              <a:rPr lang="zh-CN" altLang="en-US" sz="2400" dirty="0" smtClean="0">
                <a:solidFill>
                  <a:srgbClr val="FF0000"/>
                </a:solidFill>
              </a:rPr>
              <a:t>原理，阻抗</a:t>
            </a:r>
            <a:r>
              <a:rPr lang="zh-CN" altLang="en-US" sz="2400" dirty="0">
                <a:solidFill>
                  <a:srgbClr val="FF0000"/>
                </a:solidFill>
              </a:rPr>
              <a:t>的大小一定大于电阻</a:t>
            </a:r>
            <a:r>
              <a:rPr lang="zh-CN" altLang="en-US" sz="2400" dirty="0" smtClean="0">
                <a:solidFill>
                  <a:srgbClr val="FF0000"/>
                </a:solidFill>
              </a:rPr>
              <a:t>的。线圈</a:t>
            </a:r>
            <a:r>
              <a:rPr lang="zh-CN" altLang="en-US" sz="2400" dirty="0">
                <a:solidFill>
                  <a:srgbClr val="FF0000"/>
                </a:solidFill>
              </a:rPr>
              <a:t>插入铁芯后</a:t>
            </a:r>
            <a:r>
              <a:rPr lang="en-US" altLang="zh-CN" sz="2400" dirty="0">
                <a:solidFill>
                  <a:srgbClr val="FF0000"/>
                </a:solidFill>
              </a:rPr>
              <a:t>,</a:t>
            </a:r>
            <a:r>
              <a:rPr lang="zh-CN" altLang="en-US" sz="2400" dirty="0">
                <a:solidFill>
                  <a:srgbClr val="FF0000"/>
                </a:solidFill>
              </a:rPr>
              <a:t>电感量</a:t>
            </a:r>
            <a:r>
              <a:rPr lang="zh-CN" altLang="en-US" sz="2400" dirty="0" smtClean="0">
                <a:solidFill>
                  <a:srgbClr val="FF0000"/>
                </a:solidFill>
              </a:rPr>
              <a:t>加大，所以，接入</a:t>
            </a:r>
            <a:r>
              <a:rPr lang="zh-CN" altLang="en-US" sz="2400" dirty="0">
                <a:solidFill>
                  <a:srgbClr val="FF0000"/>
                </a:solidFill>
              </a:rPr>
              <a:t>交流电路时电流</a:t>
            </a:r>
            <a:r>
              <a:rPr lang="zh-CN" altLang="en-US" sz="2400" dirty="0" smtClean="0">
                <a:solidFill>
                  <a:srgbClr val="FF0000"/>
                </a:solidFill>
              </a:rPr>
              <a:t>减小，功率</a:t>
            </a:r>
            <a:r>
              <a:rPr lang="zh-CN" altLang="en-US" sz="2400" dirty="0">
                <a:solidFill>
                  <a:srgbClr val="FF0000"/>
                </a:solidFill>
              </a:rPr>
              <a:t>也</a:t>
            </a:r>
            <a:r>
              <a:rPr lang="zh-CN" altLang="en-US" sz="2400" dirty="0" smtClean="0">
                <a:solidFill>
                  <a:srgbClr val="FF0000"/>
                </a:solidFill>
              </a:rPr>
              <a:t>减小</a:t>
            </a:r>
            <a:r>
              <a:rPr lang="zh-CN" altLang="en-US" sz="2400" dirty="0">
                <a:solidFill>
                  <a:srgbClr val="FF0000"/>
                </a:solidFill>
              </a:rPr>
              <a:t>；</a:t>
            </a:r>
            <a:br>
              <a:rPr lang="zh-CN" altLang="en-US" sz="2400" dirty="0">
                <a:solidFill>
                  <a:srgbClr val="FF0000"/>
                </a:solidFill>
              </a:rPr>
            </a:br>
            <a:r>
              <a:rPr lang="zh-CN" altLang="en-US" sz="2400" dirty="0" smtClean="0">
                <a:solidFill>
                  <a:srgbClr val="FF0000"/>
                </a:solidFill>
              </a:rPr>
              <a:t>    线圈</a:t>
            </a:r>
            <a:r>
              <a:rPr lang="zh-CN" altLang="en-US" sz="2400" dirty="0">
                <a:solidFill>
                  <a:srgbClr val="FF0000"/>
                </a:solidFill>
              </a:rPr>
              <a:t>两端加载直流电压</a:t>
            </a:r>
            <a:r>
              <a:rPr lang="zh-CN" altLang="en-US" sz="2400" dirty="0" smtClean="0">
                <a:solidFill>
                  <a:srgbClr val="FF0000"/>
                </a:solidFill>
              </a:rPr>
              <a:t>时，仅</a:t>
            </a:r>
            <a:r>
              <a:rPr lang="zh-CN" altLang="en-US" sz="2400" dirty="0">
                <a:solidFill>
                  <a:srgbClr val="FF0000"/>
                </a:solidFill>
              </a:rPr>
              <a:t>有电阻的</a:t>
            </a:r>
            <a:r>
              <a:rPr lang="zh-CN" altLang="en-US" sz="2400" dirty="0" smtClean="0">
                <a:solidFill>
                  <a:srgbClr val="FF0000"/>
                </a:solidFill>
              </a:rPr>
              <a:t>作用，所以，是否</a:t>
            </a:r>
            <a:r>
              <a:rPr lang="zh-CN" altLang="en-US" sz="2400" dirty="0">
                <a:solidFill>
                  <a:srgbClr val="FF0000"/>
                </a:solidFill>
              </a:rPr>
              <a:t>插入铁</a:t>
            </a:r>
            <a:r>
              <a:rPr lang="zh-CN" altLang="en-US" sz="2400" dirty="0" smtClean="0">
                <a:solidFill>
                  <a:srgbClr val="FF0000"/>
                </a:solidFill>
              </a:rPr>
              <a:t>芯，关系不大</a:t>
            </a:r>
            <a:r>
              <a:rPr lang="zh-CN" altLang="en-US" sz="2400" dirty="0">
                <a:solidFill>
                  <a:srgbClr val="FF0000"/>
                </a:solidFill>
              </a:rPr>
              <a:t>；</a:t>
            </a:r>
            <a:br>
              <a:rPr lang="zh-CN" altLang="en-US" sz="2400" dirty="0">
                <a:solidFill>
                  <a:srgbClr val="FF0000"/>
                </a:solidFill>
              </a:rPr>
            </a:br>
            <a:r>
              <a:rPr lang="zh-CN" altLang="en-US" sz="2400" dirty="0" smtClean="0">
                <a:solidFill>
                  <a:srgbClr val="FF0000"/>
                </a:solidFill>
              </a:rPr>
              <a:t>    综合</a:t>
            </a:r>
            <a:r>
              <a:rPr lang="zh-CN" altLang="en-US" sz="2400" dirty="0">
                <a:solidFill>
                  <a:srgbClr val="FF0000"/>
                </a:solidFill>
              </a:rPr>
              <a:t>的</a:t>
            </a:r>
            <a:r>
              <a:rPr lang="zh-CN" altLang="en-US" sz="2400" dirty="0" smtClean="0">
                <a:solidFill>
                  <a:srgbClr val="FF0000"/>
                </a:solidFill>
              </a:rPr>
              <a:t>结果，直流</a:t>
            </a:r>
            <a:r>
              <a:rPr lang="zh-CN" altLang="en-US" sz="2400" dirty="0">
                <a:solidFill>
                  <a:srgbClr val="FF0000"/>
                </a:solidFill>
              </a:rPr>
              <a:t>时（包括插入铁芯）功率、电流</a:t>
            </a:r>
            <a:r>
              <a:rPr lang="zh-CN" altLang="en-US" sz="2400" dirty="0" smtClean="0">
                <a:solidFill>
                  <a:srgbClr val="FF0000"/>
                </a:solidFill>
              </a:rPr>
              <a:t>最大，交流</a:t>
            </a:r>
            <a:r>
              <a:rPr lang="zh-CN" altLang="en-US" sz="2400" dirty="0">
                <a:solidFill>
                  <a:srgbClr val="FF0000"/>
                </a:solidFill>
              </a:rPr>
              <a:t>无铁芯</a:t>
            </a:r>
            <a:r>
              <a:rPr lang="zh-CN" altLang="en-US" sz="2400" dirty="0" smtClean="0">
                <a:solidFill>
                  <a:srgbClr val="FF0000"/>
                </a:solidFill>
              </a:rPr>
              <a:t>次之，交流</a:t>
            </a:r>
            <a:r>
              <a:rPr lang="zh-CN" altLang="en-US" sz="2400" dirty="0">
                <a:solidFill>
                  <a:srgbClr val="FF0000"/>
                </a:solidFill>
              </a:rPr>
              <a:t>有铁芯</a:t>
            </a:r>
            <a:r>
              <a:rPr lang="zh-CN" altLang="en-US" sz="2400" dirty="0" smtClean="0">
                <a:solidFill>
                  <a:srgbClr val="FF0000"/>
                </a:solidFill>
              </a:rPr>
              <a:t>最小</a:t>
            </a:r>
            <a:r>
              <a:rPr lang="zh-CN" altLang="en-US" sz="2400" dirty="0">
                <a:solidFill>
                  <a:srgbClr val="FF0000"/>
                </a:solidFill>
              </a:rPr>
              <a:t>。</a:t>
            </a:r>
            <a:endParaRPr lang="en-US" altLang="zh-CN" sz="2400" dirty="0" smtClean="0">
              <a:solidFill>
                <a:srgbClr val="FF0000"/>
              </a:solidFill>
              <a:latin typeface="宋体" panose="02010600030101010101" pitchFamily="2" charset="-122"/>
              <a:ea typeface="宋体" panose="02010600030101010101" pitchFamily="2" charset="-122"/>
            </a:endParaRPr>
          </a:p>
        </p:txBody>
      </p:sp>
      <p:sp>
        <p:nvSpPr>
          <p:cNvPr id="817156"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306980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7155">
                                            <p:txEl>
                                              <p:pRg st="0" end="0"/>
                                            </p:txEl>
                                          </p:spTgt>
                                        </p:tgtEl>
                                        <p:attrNameLst>
                                          <p:attrName>style.visibility</p:attrName>
                                        </p:attrNameLst>
                                      </p:cBhvr>
                                      <p:to>
                                        <p:strVal val="visible"/>
                                      </p:to>
                                    </p:set>
                                    <p:anim calcmode="lin" valueType="num">
                                      <p:cBhvr>
                                        <p:cTn id="7" dur="1000" fill="hold"/>
                                        <p:tgtEl>
                                          <p:spTgt spid="8171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1715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8171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171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171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17155">
                                            <p:txEl>
                                              <p:pRg st="1" end="1"/>
                                            </p:txEl>
                                          </p:spTgt>
                                        </p:tgtEl>
                                        <p:attrNameLst>
                                          <p:attrName>style.visibility</p:attrName>
                                        </p:attrNameLst>
                                      </p:cBhvr>
                                      <p:to>
                                        <p:strVal val="visible"/>
                                      </p:to>
                                    </p:set>
                                    <p:anim calcmode="lin" valueType="num">
                                      <p:cBhvr>
                                        <p:cTn id="16" dur="1000" fill="hold"/>
                                        <p:tgtEl>
                                          <p:spTgt spid="81715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817155">
                                            <p:txEl>
                                              <p:pRg st="1" end="1"/>
                                            </p:txEl>
                                          </p:spTgt>
                                        </p:tgtEl>
                                        <p:attrNameLst>
                                          <p:attrName>ppt_y</p:attrName>
                                        </p:attrNameLst>
                                      </p:cBhvr>
                                      <p:tavLst>
                                        <p:tav tm="0">
                                          <p:val>
                                            <p:strVal val="#ppt_y"/>
                                          </p:val>
                                        </p:tav>
                                        <p:tav tm="100000">
                                          <p:val>
                                            <p:strVal val="#ppt_y"/>
                                          </p:val>
                                        </p:tav>
                                      </p:tavLst>
                                    </p:anim>
                                    <p:anim calcmode="lin" valueType="num">
                                      <p:cBhvr>
                                        <p:cTn id="18" dur="1000" fill="hold"/>
                                        <p:tgtEl>
                                          <p:spTgt spid="81715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81715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817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p:cNvSpPr>
          <p:nvPr>
            <p:ph type="title"/>
          </p:nvPr>
        </p:nvSpPr>
        <p:spPr/>
        <p:txBody>
          <a:bodyPr vert="horz" lIns="91440" tIns="45720" rIns="91440" bIns="45720" rtlCol="0" anchor="ctr">
            <a:normAutofit/>
          </a:bodyPr>
          <a:lstStyle/>
          <a:p>
            <a:r>
              <a:rPr lang="zh-CN" altLang="en-US" sz="2800"/>
              <a:t>习题练习</a:t>
            </a:r>
          </a:p>
        </p:txBody>
      </p:sp>
      <p:sp>
        <p:nvSpPr>
          <p:cNvPr id="794627" name="Rectangle 3"/>
          <p:cNvSpPr>
            <a:spLocks noGrp="1"/>
          </p:cNvSpPr>
          <p:nvPr>
            <p:ph type="body" idx="1"/>
          </p:nvPr>
        </p:nvSpPr>
        <p:spPr>
          <a:xfrm>
            <a:off x="179388" y="1052513"/>
            <a:ext cx="8964612" cy="5184775"/>
          </a:xfrm>
        </p:spPr>
        <p:txBody>
          <a:bodyPr/>
          <a:lstStyle/>
          <a:p>
            <a:pPr>
              <a:lnSpc>
                <a:spcPct val="100000"/>
              </a:lnSpc>
              <a:spcBef>
                <a:spcPct val="20000"/>
              </a:spcBef>
              <a:buFont typeface="Arial" pitchFamily="34" charset="0"/>
              <a:buNone/>
            </a:pPr>
            <a:r>
              <a:rPr lang="en-US" altLang="zh-CN" sz="2400" b="1" dirty="0" smtClean="0">
                <a:solidFill>
                  <a:srgbClr val="000099"/>
                </a:solidFill>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有一台电压为</a:t>
            </a:r>
            <a:r>
              <a:rPr lang="en-US" altLang="zh-CN" sz="2400" b="1" dirty="0" smtClean="0">
                <a:latin typeface="楷体_GB2312" pitchFamily="49" charset="-122"/>
                <a:ea typeface="楷体_GB2312" pitchFamily="49" charset="-122"/>
              </a:rPr>
              <a:t>220/36 V</a:t>
            </a:r>
            <a:r>
              <a:rPr lang="zh-CN" altLang="en-US" sz="2400" b="1" dirty="0" smtClean="0">
                <a:latin typeface="楷体_GB2312" pitchFamily="49" charset="-122"/>
                <a:ea typeface="楷体_GB2312" pitchFamily="49" charset="-122"/>
              </a:rPr>
              <a:t>的降压变压器，副边接一盏</a:t>
            </a:r>
            <a:r>
              <a:rPr lang="en-US" altLang="zh-CN" sz="2400" b="1" dirty="0" smtClean="0">
                <a:latin typeface="楷体_GB2312" pitchFamily="49" charset="-122"/>
                <a:ea typeface="楷体_GB2312" pitchFamily="49" charset="-122"/>
              </a:rPr>
              <a:t>36V</a:t>
            </a:r>
            <a:r>
              <a:rPr lang="zh-CN" altLang="en-US" sz="2400" b="1" dirty="0" smtClean="0">
                <a:latin typeface="楷体_GB2312" pitchFamily="49" charset="-122"/>
                <a:ea typeface="楷体_GB2312" pitchFamily="49" charset="-122"/>
              </a:rPr>
              <a:t>的灯泡，试求：</a:t>
            </a:r>
          </a:p>
          <a:p>
            <a:pPr>
              <a:lnSpc>
                <a:spcPct val="100000"/>
              </a:lnSpc>
              <a:spcBef>
                <a:spcPct val="20000"/>
              </a:spcBef>
              <a:buFont typeface="Arial" pitchFamily="34" charset="0"/>
              <a:buNone/>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）若变压器的原边绕组匝，副边绕组匝数应是多少？</a:t>
            </a:r>
          </a:p>
          <a:p>
            <a:pPr>
              <a:lnSpc>
                <a:spcPct val="100000"/>
              </a:lnSpc>
              <a:spcBef>
                <a:spcPct val="20000"/>
              </a:spcBef>
              <a:buFont typeface="Arial" pitchFamily="34" charset="0"/>
              <a:buNone/>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）灯泡点亮后，原、副边的电流各为多少？</a:t>
            </a:r>
            <a:endParaRPr lang="en-US" altLang="zh-CN" sz="2400" b="1" dirty="0" smtClean="0">
              <a:latin typeface="楷体_GB2312" pitchFamily="49" charset="-122"/>
              <a:ea typeface="楷体_GB2312" pitchFamily="49" charset="-122"/>
            </a:endParaRPr>
          </a:p>
          <a:p>
            <a:pPr>
              <a:lnSpc>
                <a:spcPct val="100000"/>
              </a:lnSpc>
              <a:spcBef>
                <a:spcPct val="20000"/>
              </a:spcBef>
              <a:buFont typeface="Arial" pitchFamily="34" charset="0"/>
              <a:buNone/>
            </a:pPr>
            <a:r>
              <a:rPr lang="en-US" altLang="zh-CN" sz="2400" b="1" dirty="0">
                <a:latin typeface="楷体_GB2312" pitchFamily="49" charset="-122"/>
                <a:ea typeface="楷体_GB2312" pitchFamily="49" charset="-122"/>
              </a:rPr>
              <a:t> </a:t>
            </a:r>
            <a:endParaRPr lang="zh-CN" altLang="en-US" sz="2400" b="1" dirty="0" smtClean="0">
              <a:latin typeface="楷体_GB2312" pitchFamily="49" charset="-122"/>
              <a:ea typeface="楷体_GB2312" pitchFamily="49" charset="-122"/>
            </a:endParaRPr>
          </a:p>
        </p:txBody>
      </p:sp>
      <p:sp>
        <p:nvSpPr>
          <p:cNvPr id="794632"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287789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94627">
                                            <p:txEl>
                                              <p:pRg st="0" end="0"/>
                                            </p:txEl>
                                          </p:spTgt>
                                        </p:tgtEl>
                                        <p:attrNameLst>
                                          <p:attrName>style.visibility</p:attrName>
                                        </p:attrNameLst>
                                      </p:cBhvr>
                                      <p:to>
                                        <p:strVal val="visible"/>
                                      </p:to>
                                    </p:set>
                                    <p:anim calcmode="lin" valueType="num">
                                      <p:cBhvr>
                                        <p:cTn id="7" dur="500" fill="hold"/>
                                        <p:tgtEl>
                                          <p:spTgt spid="7946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946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946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946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946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94627">
                                            <p:txEl>
                                              <p:pRg st="1" end="1"/>
                                            </p:txEl>
                                          </p:spTgt>
                                        </p:tgtEl>
                                        <p:attrNameLst>
                                          <p:attrName>style.visibility</p:attrName>
                                        </p:attrNameLst>
                                      </p:cBhvr>
                                      <p:to>
                                        <p:strVal val="visible"/>
                                      </p:to>
                                    </p:set>
                                    <p:anim calcmode="lin" valueType="num">
                                      <p:cBhvr>
                                        <p:cTn id="16" dur="500" fill="hold"/>
                                        <p:tgtEl>
                                          <p:spTgt spid="7946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9462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9462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9462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946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94627">
                                            <p:txEl>
                                              <p:pRg st="2" end="2"/>
                                            </p:txEl>
                                          </p:spTgt>
                                        </p:tgtEl>
                                        <p:attrNameLst>
                                          <p:attrName>style.visibility</p:attrName>
                                        </p:attrNameLst>
                                      </p:cBhvr>
                                      <p:to>
                                        <p:strVal val="visible"/>
                                      </p:to>
                                    </p:set>
                                    <p:anim calcmode="lin" valueType="num">
                                      <p:cBhvr>
                                        <p:cTn id="25" dur="500" fill="hold"/>
                                        <p:tgtEl>
                                          <p:spTgt spid="7946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94627">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7946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946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9462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94627">
                                            <p:txEl>
                                              <p:pRg st="3" end="3"/>
                                            </p:txEl>
                                          </p:spTgt>
                                        </p:tgtEl>
                                        <p:attrNameLst>
                                          <p:attrName>style.visibility</p:attrName>
                                        </p:attrNameLst>
                                      </p:cBhvr>
                                      <p:to>
                                        <p:strVal val="visible"/>
                                      </p:to>
                                    </p:set>
                                    <p:anim calcmode="lin" valueType="num">
                                      <p:cBhvr>
                                        <p:cTn id="34" dur="500" fill="hold"/>
                                        <p:tgtEl>
                                          <p:spTgt spid="7946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94627">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7946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946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94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p:cNvSpPr>
          <p:nvPr>
            <p:ph type="title"/>
          </p:nvPr>
        </p:nvSpPr>
        <p:spPr/>
        <p:txBody>
          <a:bodyPr vert="horz" lIns="91440" tIns="45720" rIns="91440" bIns="45720" rtlCol="0" anchor="ctr">
            <a:normAutofit/>
          </a:bodyPr>
          <a:lstStyle/>
          <a:p>
            <a:r>
              <a:rPr lang="zh-CN" altLang="en-US" sz="2800"/>
              <a:t>习题练习</a:t>
            </a:r>
          </a:p>
        </p:txBody>
      </p:sp>
      <p:sp>
        <p:nvSpPr>
          <p:cNvPr id="893955" name="Rectangle 3"/>
          <p:cNvSpPr>
            <a:spLocks noGrp="1"/>
          </p:cNvSpPr>
          <p:nvPr>
            <p:ph type="body" idx="1"/>
          </p:nvPr>
        </p:nvSpPr>
        <p:spPr>
          <a:xfrm>
            <a:off x="179388" y="981075"/>
            <a:ext cx="8964612" cy="5472113"/>
          </a:xfrm>
        </p:spPr>
        <p:txBody>
          <a:bodyPr/>
          <a:lstStyle/>
          <a:p>
            <a:pPr>
              <a:lnSpc>
                <a:spcPct val="100000"/>
              </a:lnSpc>
              <a:spcBef>
                <a:spcPct val="20000"/>
              </a:spcBef>
              <a:buFont typeface="Arial" pitchFamily="34" charset="0"/>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在如图所示的晶体管收音机输出电路中，晶体管所需的最佳负载电阻，而变压器副边所接扬声器的阻抗。试求变压器的匝数比。</a:t>
            </a:r>
          </a:p>
        </p:txBody>
      </p:sp>
      <p:sp>
        <p:nvSpPr>
          <p:cNvPr id="893956" name="Rectangle 4"/>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gradFill rotWithShape="1">
                  <a:gsLst>
                    <a:gs pos="0">
                      <a:srgbClr val="006666"/>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8939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989138"/>
            <a:ext cx="3495675" cy="299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24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93955">
                                            <p:txEl>
                                              <p:pRg st="0" end="0"/>
                                            </p:txEl>
                                          </p:spTgt>
                                        </p:tgtEl>
                                        <p:attrNameLst>
                                          <p:attrName>style.visibility</p:attrName>
                                        </p:attrNameLst>
                                      </p:cBhvr>
                                      <p:to>
                                        <p:strVal val="visible"/>
                                      </p:to>
                                    </p:set>
                                    <p:anim calcmode="lin" valueType="num">
                                      <p:cBhvr>
                                        <p:cTn id="7" dur="500" fill="hold"/>
                                        <p:tgtEl>
                                          <p:spTgt spid="8939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395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939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39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39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893958"/>
                                        </p:tgtEl>
                                        <p:attrNameLst>
                                          <p:attrName>style.visibility</p:attrName>
                                        </p:attrNameLst>
                                      </p:cBhvr>
                                      <p:to>
                                        <p:strVal val="visible"/>
                                      </p:to>
                                    </p:set>
                                    <p:anim calcmode="lin" valueType="num">
                                      <p:cBhvr>
                                        <p:cTn id="16" dur="500" fill="hold"/>
                                        <p:tgtEl>
                                          <p:spTgt spid="893958"/>
                                        </p:tgtEl>
                                        <p:attrNameLst>
                                          <p:attrName>ppt_w</p:attrName>
                                        </p:attrNameLst>
                                      </p:cBhvr>
                                      <p:tavLst>
                                        <p:tav tm="0">
                                          <p:val>
                                            <p:fltVal val="0"/>
                                          </p:val>
                                        </p:tav>
                                        <p:tav tm="100000">
                                          <p:val>
                                            <p:strVal val="#ppt_w"/>
                                          </p:val>
                                        </p:tav>
                                      </p:tavLst>
                                    </p:anim>
                                    <p:anim calcmode="lin" valueType="num">
                                      <p:cBhvr>
                                        <p:cTn id="17" dur="500" fill="hold"/>
                                        <p:tgtEl>
                                          <p:spTgt spid="8939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p:cNvSpPr>
          <p:nvPr>
            <p:ph type="title"/>
          </p:nvPr>
        </p:nvSpPr>
        <p:spPr>
          <a:xfrm>
            <a:off x="2411413" y="188913"/>
            <a:ext cx="2376487" cy="474662"/>
          </a:xfrm>
        </p:spPr>
        <p:txBody>
          <a:bodyPr vert="horz" lIns="91440" tIns="45720" rIns="91440" bIns="45720" rtlCol="0" anchor="ctr">
            <a:normAutofit fontScale="90000"/>
          </a:bodyPr>
          <a:lstStyle/>
          <a:p>
            <a:r>
              <a:rPr lang="zh-CN" altLang="en-US" sz="2800"/>
              <a:t>习题练习</a:t>
            </a:r>
          </a:p>
        </p:txBody>
      </p:sp>
      <p:sp>
        <p:nvSpPr>
          <p:cNvPr id="600070" name="Text Box 6"/>
          <p:cNvSpPr txBox="1">
            <a:spLocks noChangeArrowheads="1"/>
          </p:cNvSpPr>
          <p:nvPr/>
        </p:nvSpPr>
        <p:spPr bwMode="auto">
          <a:xfrm>
            <a:off x="179388" y="1125538"/>
            <a:ext cx="8748712"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65000"/>
              </a:spcBef>
            </a:pPr>
            <a:r>
              <a:rPr kumimoji="1" lang="en-US" altLang="zh-CN" sz="2400">
                <a:latin typeface="方正姚体" pitchFamily="2" charset="-122"/>
                <a:ea typeface="方正姚体" pitchFamily="2" charset="-122"/>
              </a:rPr>
              <a:t>1</a:t>
            </a:r>
            <a:r>
              <a:rPr kumimoji="1" lang="zh-CN" altLang="en-US" sz="2400">
                <a:latin typeface="方正姚体" pitchFamily="2" charset="-122"/>
                <a:ea typeface="方正姚体" pitchFamily="2" charset="-122"/>
              </a:rPr>
              <a:t>、已知                                                        则</a:t>
            </a:r>
            <a:r>
              <a:rPr kumimoji="1" lang="en-US" altLang="zh-CN" sz="2400" i="1">
                <a:latin typeface="Times New Roman" pitchFamily="18" charset="0"/>
                <a:ea typeface="方正姚体" pitchFamily="2" charset="-122"/>
              </a:rPr>
              <a:t>I</a:t>
            </a:r>
            <a:r>
              <a:rPr kumimoji="1" lang="en-US" altLang="zh-CN" sz="2400" baseline="-25000">
                <a:latin typeface="Times New Roman" pitchFamily="18" charset="0"/>
                <a:ea typeface="方正姚体" pitchFamily="2" charset="-122"/>
              </a:rPr>
              <a:t>m</a:t>
            </a:r>
            <a:r>
              <a:rPr kumimoji="1" lang="en-US" altLang="zh-CN" sz="2400">
                <a:latin typeface="Times New Roman" pitchFamily="18" charset="0"/>
                <a:ea typeface="方正姚体" pitchFamily="2" charset="-122"/>
              </a:rPr>
              <a:t>=_____A</a:t>
            </a:r>
            <a:r>
              <a:rPr kumimoji="1" lang="zh-CN" altLang="en-US" sz="2400">
                <a:latin typeface="方正姚体" pitchFamily="2" charset="-122"/>
                <a:ea typeface="方正姚体" pitchFamily="2" charset="-122"/>
              </a:rPr>
              <a:t>，</a:t>
            </a:r>
            <a:br>
              <a:rPr kumimoji="1" lang="zh-CN" altLang="en-US" sz="2400">
                <a:latin typeface="方正姚体" pitchFamily="2" charset="-122"/>
                <a:ea typeface="方正姚体" pitchFamily="2" charset="-122"/>
              </a:rPr>
            </a:br>
            <a:r>
              <a:rPr kumimoji="1" lang="en-US" altLang="zh-CN" sz="2400" i="1">
                <a:latin typeface="Times New Roman" pitchFamily="18" charset="0"/>
                <a:ea typeface="方正姚体" pitchFamily="2" charset="-122"/>
                <a:cs typeface="Times New Roman" pitchFamily="18" charset="0"/>
              </a:rPr>
              <a:t>ω</a:t>
            </a:r>
            <a:r>
              <a:rPr kumimoji="1" lang="en-US" altLang="zh-CN" sz="2400">
                <a:latin typeface="方正姚体" pitchFamily="2" charset="-122"/>
                <a:ea typeface="方正姚体" pitchFamily="2" charset="-122"/>
                <a:cs typeface="Times New Roman" pitchFamily="18" charset="0"/>
              </a:rPr>
              <a:t>= </a:t>
            </a:r>
            <a:r>
              <a:rPr kumimoji="1" lang="en-US" altLang="zh-CN" sz="2400">
                <a:latin typeface="方正姚体" pitchFamily="2" charset="-122"/>
                <a:ea typeface="方正姚体" pitchFamily="2" charset="-122"/>
              </a:rPr>
              <a:t>_____</a:t>
            </a:r>
            <a:r>
              <a:rPr kumimoji="1" lang="en-US" altLang="zh-CN" sz="2400">
                <a:latin typeface="Times New Roman" pitchFamily="18" charset="0"/>
                <a:ea typeface="方正姚体" pitchFamily="2" charset="-122"/>
              </a:rPr>
              <a:t>rad/s</a:t>
            </a:r>
            <a:r>
              <a:rPr kumimoji="1" lang="zh-CN" altLang="en-US" sz="2400">
                <a:latin typeface="方正姚体" pitchFamily="2" charset="-122"/>
                <a:ea typeface="方正姚体" pitchFamily="2" charset="-122"/>
              </a:rPr>
              <a:t>， </a:t>
            </a:r>
            <a:r>
              <a:rPr kumimoji="1" lang="zh-CN" altLang="en-US" sz="2400">
                <a:latin typeface="Times New Roman" pitchFamily="18" charset="0"/>
                <a:ea typeface="方正姚体" pitchFamily="2" charset="-122"/>
              </a:rPr>
              <a:t> </a:t>
            </a:r>
            <a:r>
              <a:rPr kumimoji="1" lang="en-US" altLang="zh-CN" sz="2400" i="1">
                <a:latin typeface="Times New Roman" pitchFamily="18" charset="0"/>
                <a:ea typeface="方正姚体" pitchFamily="2" charset="-122"/>
              </a:rPr>
              <a:t>f</a:t>
            </a:r>
            <a:r>
              <a:rPr kumimoji="1" lang="en-US" altLang="zh-CN" sz="2400">
                <a:latin typeface="方正姚体" pitchFamily="2" charset="-122"/>
                <a:ea typeface="方正姚体" pitchFamily="2" charset="-122"/>
              </a:rPr>
              <a:t>= </a:t>
            </a:r>
            <a:r>
              <a:rPr kumimoji="1" lang="en-US" altLang="zh-CN" sz="2400">
                <a:latin typeface="Times New Roman" pitchFamily="18" charset="0"/>
                <a:ea typeface="方正姚体" pitchFamily="2" charset="-122"/>
              </a:rPr>
              <a:t>_____Hz</a:t>
            </a:r>
            <a:r>
              <a:rPr kumimoji="1" lang="zh-CN" altLang="en-US" sz="2400">
                <a:latin typeface="方正姚体" pitchFamily="2" charset="-122"/>
                <a:ea typeface="方正姚体" pitchFamily="2" charset="-122"/>
              </a:rPr>
              <a:t>，  </a:t>
            </a:r>
            <a:r>
              <a:rPr kumimoji="1" lang="en-US" altLang="zh-CN" sz="2400" i="1">
                <a:latin typeface="Times New Roman" pitchFamily="18" charset="0"/>
                <a:ea typeface="方正姚体" pitchFamily="2" charset="-122"/>
              </a:rPr>
              <a:t>T</a:t>
            </a:r>
            <a:r>
              <a:rPr kumimoji="1" lang="en-US" altLang="zh-CN" sz="2400">
                <a:latin typeface="方正姚体" pitchFamily="2" charset="-122"/>
                <a:ea typeface="方正姚体" pitchFamily="2" charset="-122"/>
              </a:rPr>
              <a:t>= </a:t>
            </a:r>
            <a:r>
              <a:rPr kumimoji="1" lang="en-US" altLang="zh-CN" sz="2400">
                <a:latin typeface="Times New Roman" pitchFamily="18" charset="0"/>
                <a:ea typeface="方正姚体" pitchFamily="2" charset="-122"/>
              </a:rPr>
              <a:t>__s</a:t>
            </a:r>
            <a:r>
              <a:rPr kumimoji="1" lang="zh-CN" altLang="en-US" sz="2400">
                <a:latin typeface="方正姚体" pitchFamily="2" charset="-122"/>
                <a:ea typeface="方正姚体" pitchFamily="2" charset="-122"/>
              </a:rPr>
              <a:t>，</a:t>
            </a:r>
            <a:r>
              <a:rPr kumimoji="1" lang="en-US" altLang="zh-CN" sz="2400" i="1">
                <a:latin typeface="Times New Roman" pitchFamily="18" charset="0"/>
                <a:ea typeface="方正姚体" pitchFamily="2" charset="-122"/>
              </a:rPr>
              <a:t>θ</a:t>
            </a:r>
            <a:r>
              <a:rPr kumimoji="1" lang="en-US" altLang="zh-CN" sz="2400" baseline="-25000">
                <a:latin typeface="Times New Roman" pitchFamily="18" charset="0"/>
                <a:ea typeface="方正姚体" pitchFamily="2" charset="-122"/>
              </a:rPr>
              <a:t>i</a:t>
            </a:r>
            <a:r>
              <a:rPr kumimoji="1" lang="en-US" altLang="zh-CN" sz="2400" i="1">
                <a:latin typeface="方正姚体" pitchFamily="2" charset="-122"/>
                <a:ea typeface="方正姚体" pitchFamily="2" charset="-122"/>
              </a:rPr>
              <a:t>= </a:t>
            </a:r>
            <a:r>
              <a:rPr kumimoji="1" lang="en-US" altLang="zh-CN" sz="2400">
                <a:latin typeface="方正姚体" pitchFamily="2" charset="-122"/>
                <a:ea typeface="方正姚体" pitchFamily="2" charset="-122"/>
              </a:rPr>
              <a:t>_____</a:t>
            </a:r>
            <a:r>
              <a:rPr kumimoji="1" lang="zh-CN" altLang="en-US" sz="2400">
                <a:latin typeface="方正姚体" pitchFamily="2" charset="-122"/>
                <a:ea typeface="方正姚体" pitchFamily="2" charset="-122"/>
              </a:rPr>
              <a:t>弧度。</a:t>
            </a:r>
          </a:p>
          <a:p>
            <a:pPr>
              <a:lnSpc>
                <a:spcPct val="130000"/>
              </a:lnSpc>
              <a:spcBef>
                <a:spcPct val="65000"/>
              </a:spcBef>
            </a:pPr>
            <a:r>
              <a:rPr kumimoji="1" lang="en-US" altLang="zh-CN" sz="2400">
                <a:latin typeface="方正姚体" pitchFamily="2" charset="-122"/>
                <a:ea typeface="方正姚体" pitchFamily="2" charset="-122"/>
              </a:rPr>
              <a:t>2</a:t>
            </a:r>
            <a:r>
              <a:rPr kumimoji="1" lang="zh-CN" altLang="en-US" sz="2400">
                <a:latin typeface="方正姚体" pitchFamily="2" charset="-122"/>
                <a:ea typeface="方正姚体" pitchFamily="2" charset="-122"/>
              </a:rPr>
              <a:t>、一个工频正</a:t>
            </a:r>
            <a:r>
              <a:rPr kumimoji="1" lang="zh-CN" altLang="en-US" sz="2400">
                <a:solidFill>
                  <a:schemeClr val="tx2"/>
                </a:solidFill>
                <a:latin typeface="方正姚体" pitchFamily="2" charset="-122"/>
                <a:ea typeface="方正姚体" pitchFamily="2" charset="-122"/>
              </a:rPr>
              <a:t>弦电压的最大值为</a:t>
            </a:r>
            <a:r>
              <a:rPr kumimoji="1" lang="en-US" altLang="zh-CN" sz="2400">
                <a:solidFill>
                  <a:schemeClr val="tx2"/>
                </a:solidFill>
                <a:latin typeface="方正姚体" pitchFamily="2" charset="-122"/>
                <a:ea typeface="方正姚体" pitchFamily="2" charset="-122"/>
              </a:rPr>
              <a:t>311V</a:t>
            </a:r>
            <a:r>
              <a:rPr kumimoji="1" lang="zh-CN" altLang="en-US" sz="2400">
                <a:solidFill>
                  <a:schemeClr val="tx2"/>
                </a:solidFill>
                <a:latin typeface="方正姚体" pitchFamily="2" charset="-122"/>
                <a:ea typeface="方正姚体" pitchFamily="2" charset="-122"/>
              </a:rPr>
              <a:t>，在</a:t>
            </a:r>
            <a:r>
              <a:rPr kumimoji="1" lang="en-US" altLang="zh-CN" sz="2400" i="1">
                <a:solidFill>
                  <a:schemeClr val="tx2"/>
                </a:solidFill>
                <a:latin typeface="Times New Roman" pitchFamily="18" charset="0"/>
                <a:ea typeface="方正姚体" pitchFamily="2" charset="-122"/>
              </a:rPr>
              <a:t>t</a:t>
            </a:r>
            <a:r>
              <a:rPr kumimoji="1" lang="en-US" altLang="zh-CN" sz="2400">
                <a:solidFill>
                  <a:schemeClr val="tx2"/>
                </a:solidFill>
                <a:latin typeface="方正姚体" pitchFamily="2" charset="-122"/>
                <a:ea typeface="方正姚体" pitchFamily="2" charset="-122"/>
              </a:rPr>
              <a:t>=0</a:t>
            </a:r>
            <a:r>
              <a:rPr kumimoji="1" lang="zh-CN" altLang="en-US" sz="2400">
                <a:solidFill>
                  <a:schemeClr val="tx2"/>
                </a:solidFill>
                <a:latin typeface="方正姚体" pitchFamily="2" charset="-122"/>
                <a:ea typeface="方正姚体" pitchFamily="2" charset="-122"/>
              </a:rPr>
              <a:t>时的值为－</a:t>
            </a:r>
            <a:r>
              <a:rPr kumimoji="1" lang="en-US" altLang="zh-CN" sz="2400">
                <a:solidFill>
                  <a:schemeClr val="tx2"/>
                </a:solidFill>
                <a:latin typeface="方正姚体" pitchFamily="2" charset="-122"/>
                <a:ea typeface="方正姚体" pitchFamily="2" charset="-122"/>
              </a:rPr>
              <a:t>220V</a:t>
            </a:r>
            <a:r>
              <a:rPr kumimoji="1" lang="zh-CN" altLang="en-US" sz="2400">
                <a:solidFill>
                  <a:schemeClr val="tx2"/>
                </a:solidFill>
                <a:latin typeface="方正姚体" pitchFamily="2" charset="-122"/>
                <a:ea typeface="方正姚体" pitchFamily="2" charset="-122"/>
              </a:rPr>
              <a:t>，试求它的解析式。</a:t>
            </a:r>
          </a:p>
          <a:p>
            <a:pPr>
              <a:lnSpc>
                <a:spcPct val="130000"/>
              </a:lnSpc>
              <a:spcBef>
                <a:spcPct val="65000"/>
              </a:spcBef>
            </a:pPr>
            <a:r>
              <a:rPr kumimoji="1" lang="en-US" altLang="zh-CN" sz="2400">
                <a:solidFill>
                  <a:schemeClr val="tx2"/>
                </a:solidFill>
                <a:latin typeface="方正姚体" pitchFamily="2" charset="-122"/>
                <a:ea typeface="方正姚体" pitchFamily="2" charset="-122"/>
              </a:rPr>
              <a:t>3</a:t>
            </a:r>
            <a:r>
              <a:rPr kumimoji="1" lang="zh-CN" altLang="en-US" sz="2400">
                <a:solidFill>
                  <a:schemeClr val="tx2"/>
                </a:solidFill>
                <a:latin typeface="方正姚体" pitchFamily="2" charset="-122"/>
                <a:ea typeface="方正姚体" pitchFamily="2" charset="-122"/>
              </a:rPr>
              <a:t>、三个</a:t>
            </a:r>
            <a:r>
              <a:rPr kumimoji="1" lang="zh-CN" altLang="en-US" sz="2400">
                <a:latin typeface="方正姚体" pitchFamily="2" charset="-122"/>
                <a:ea typeface="方正姚体" pitchFamily="2" charset="-122"/>
              </a:rPr>
              <a:t>正</a:t>
            </a:r>
            <a:r>
              <a:rPr kumimoji="1" lang="zh-CN" altLang="en-US" sz="2400">
                <a:solidFill>
                  <a:schemeClr val="tx2"/>
                </a:solidFill>
                <a:latin typeface="方正姚体" pitchFamily="2" charset="-122"/>
                <a:ea typeface="方正姚体" pitchFamily="2" charset="-122"/>
              </a:rPr>
              <a:t>弦量</a:t>
            </a:r>
            <a:r>
              <a:rPr kumimoji="1" lang="en-US" altLang="zh-CN" sz="2400" i="1">
                <a:solidFill>
                  <a:schemeClr val="tx2"/>
                </a:solidFill>
                <a:latin typeface="Times New Roman" pitchFamily="18" charset="0"/>
                <a:ea typeface="方正姚体" pitchFamily="2" charset="-122"/>
              </a:rPr>
              <a:t>i</a:t>
            </a:r>
            <a:r>
              <a:rPr kumimoji="1" lang="en-US" altLang="zh-CN" sz="2400" baseline="-25000">
                <a:solidFill>
                  <a:schemeClr val="tx2"/>
                </a:solidFill>
                <a:latin typeface="Times New Roman" pitchFamily="18" charset="0"/>
                <a:ea typeface="方正姚体" pitchFamily="2" charset="-122"/>
              </a:rPr>
              <a:t>1</a:t>
            </a:r>
            <a:r>
              <a:rPr kumimoji="1" lang="zh-CN" altLang="en-US" sz="2400" i="1">
                <a:solidFill>
                  <a:schemeClr val="tx2"/>
                </a:solidFill>
                <a:latin typeface="方正姚体" pitchFamily="2" charset="-122"/>
                <a:ea typeface="方正姚体" pitchFamily="2" charset="-122"/>
              </a:rPr>
              <a:t>、 </a:t>
            </a:r>
            <a:r>
              <a:rPr kumimoji="1" lang="en-US" altLang="zh-CN" sz="2400" i="1">
                <a:solidFill>
                  <a:schemeClr val="tx2"/>
                </a:solidFill>
                <a:latin typeface="Times New Roman" pitchFamily="18" charset="0"/>
                <a:ea typeface="方正姚体" pitchFamily="2" charset="-122"/>
              </a:rPr>
              <a:t>i</a:t>
            </a:r>
            <a:r>
              <a:rPr kumimoji="1" lang="en-US" altLang="zh-CN" sz="2400" baseline="-25000">
                <a:solidFill>
                  <a:schemeClr val="tx2"/>
                </a:solidFill>
                <a:latin typeface="方正姚体" pitchFamily="2" charset="-122"/>
                <a:ea typeface="方正姚体" pitchFamily="2" charset="-122"/>
              </a:rPr>
              <a:t>2</a:t>
            </a:r>
            <a:r>
              <a:rPr kumimoji="1" lang="zh-CN" altLang="en-US" sz="2400">
                <a:solidFill>
                  <a:schemeClr val="tx2"/>
                </a:solidFill>
                <a:latin typeface="方正姚体" pitchFamily="2" charset="-122"/>
                <a:ea typeface="方正姚体" pitchFamily="2" charset="-122"/>
              </a:rPr>
              <a:t>和</a:t>
            </a:r>
            <a:r>
              <a:rPr kumimoji="1" lang="zh-CN" altLang="en-US" sz="2400" i="1">
                <a:solidFill>
                  <a:schemeClr val="tx2"/>
                </a:solidFill>
                <a:latin typeface="方正姚体" pitchFamily="2" charset="-122"/>
                <a:ea typeface="方正姚体" pitchFamily="2" charset="-122"/>
              </a:rPr>
              <a:t> </a:t>
            </a:r>
            <a:r>
              <a:rPr kumimoji="1" lang="en-US" altLang="zh-CN" sz="2400" i="1">
                <a:solidFill>
                  <a:schemeClr val="tx2"/>
                </a:solidFill>
                <a:latin typeface="Times New Roman" pitchFamily="18" charset="0"/>
                <a:ea typeface="方正姚体" pitchFamily="2" charset="-122"/>
              </a:rPr>
              <a:t>i</a:t>
            </a:r>
            <a:r>
              <a:rPr kumimoji="1" lang="en-US" altLang="zh-CN" sz="2400" i="1" baseline="-25000">
                <a:solidFill>
                  <a:schemeClr val="tx2"/>
                </a:solidFill>
                <a:latin typeface="方正姚体" pitchFamily="2" charset="-122"/>
                <a:ea typeface="方正姚体" pitchFamily="2" charset="-122"/>
              </a:rPr>
              <a:t>3</a:t>
            </a:r>
            <a:r>
              <a:rPr kumimoji="1" lang="zh-CN" altLang="en-US" sz="2400">
                <a:solidFill>
                  <a:schemeClr val="tx2"/>
                </a:solidFill>
                <a:latin typeface="方正姚体" pitchFamily="2" charset="-122"/>
                <a:ea typeface="方正姚体" pitchFamily="2" charset="-122"/>
              </a:rPr>
              <a:t>的最大值分别为</a:t>
            </a:r>
            <a:r>
              <a:rPr kumimoji="1" lang="en-US" altLang="zh-CN" sz="2400">
                <a:solidFill>
                  <a:schemeClr val="tx2"/>
                </a:solidFill>
                <a:latin typeface="方正姚体" pitchFamily="2" charset="-122"/>
                <a:ea typeface="方正姚体" pitchFamily="2" charset="-122"/>
              </a:rPr>
              <a:t>1A</a:t>
            </a:r>
            <a:r>
              <a:rPr kumimoji="1" lang="zh-CN" altLang="en-US" sz="2400">
                <a:solidFill>
                  <a:schemeClr val="tx2"/>
                </a:solidFill>
                <a:latin typeface="方正姚体" pitchFamily="2" charset="-122"/>
                <a:ea typeface="方正姚体" pitchFamily="2" charset="-122"/>
              </a:rPr>
              <a:t>、</a:t>
            </a:r>
            <a:r>
              <a:rPr kumimoji="1" lang="en-US" altLang="zh-CN" sz="2400">
                <a:solidFill>
                  <a:schemeClr val="tx2"/>
                </a:solidFill>
                <a:latin typeface="方正姚体" pitchFamily="2" charset="-122"/>
                <a:ea typeface="方正姚体" pitchFamily="2" charset="-122"/>
              </a:rPr>
              <a:t>2A</a:t>
            </a:r>
            <a:r>
              <a:rPr kumimoji="1" lang="zh-CN" altLang="en-US" sz="2400">
                <a:solidFill>
                  <a:schemeClr val="tx2"/>
                </a:solidFill>
                <a:latin typeface="方正姚体" pitchFamily="2" charset="-122"/>
                <a:ea typeface="方正姚体" pitchFamily="2" charset="-122"/>
              </a:rPr>
              <a:t>和</a:t>
            </a:r>
            <a:r>
              <a:rPr kumimoji="1" lang="en-US" altLang="zh-CN" sz="2400">
                <a:solidFill>
                  <a:schemeClr val="tx2"/>
                </a:solidFill>
                <a:latin typeface="方正姚体" pitchFamily="2" charset="-122"/>
                <a:ea typeface="方正姚体" pitchFamily="2" charset="-122"/>
              </a:rPr>
              <a:t>3A</a:t>
            </a:r>
            <a:r>
              <a:rPr kumimoji="1" lang="zh-CN" altLang="en-US" sz="2400">
                <a:solidFill>
                  <a:schemeClr val="tx2"/>
                </a:solidFill>
                <a:latin typeface="方正姚体" pitchFamily="2" charset="-122"/>
                <a:ea typeface="方正姚体" pitchFamily="2" charset="-122"/>
              </a:rPr>
              <a:t>。若</a:t>
            </a:r>
            <a:r>
              <a:rPr kumimoji="1" lang="en-US" altLang="zh-CN" sz="2400" i="1">
                <a:solidFill>
                  <a:schemeClr val="tx2"/>
                </a:solidFill>
                <a:latin typeface="Times New Roman" pitchFamily="18" charset="0"/>
                <a:ea typeface="方正姚体" pitchFamily="2" charset="-122"/>
              </a:rPr>
              <a:t>i</a:t>
            </a:r>
            <a:r>
              <a:rPr kumimoji="1" lang="en-US" altLang="zh-CN" sz="2400" baseline="-25000">
                <a:solidFill>
                  <a:schemeClr val="tx2"/>
                </a:solidFill>
                <a:latin typeface="方正姚体" pitchFamily="2" charset="-122"/>
                <a:ea typeface="方正姚体" pitchFamily="2" charset="-122"/>
              </a:rPr>
              <a:t>3</a:t>
            </a:r>
            <a:r>
              <a:rPr kumimoji="1" lang="zh-CN" altLang="en-US" sz="2400">
                <a:solidFill>
                  <a:schemeClr val="tx2"/>
                </a:solidFill>
                <a:latin typeface="方正姚体" pitchFamily="2" charset="-122"/>
                <a:ea typeface="方正姚体" pitchFamily="2" charset="-122"/>
              </a:rPr>
              <a:t>的初相角为</a:t>
            </a:r>
            <a:r>
              <a:rPr kumimoji="1" lang="en-US" altLang="zh-CN" sz="2400">
                <a:solidFill>
                  <a:schemeClr val="tx2"/>
                </a:solidFill>
                <a:latin typeface="方正姚体" pitchFamily="2" charset="-122"/>
                <a:ea typeface="方正姚体" pitchFamily="2" charset="-122"/>
              </a:rPr>
              <a:t>60°</a:t>
            </a:r>
            <a:r>
              <a:rPr kumimoji="1" lang="zh-CN" altLang="en-US" sz="2400">
                <a:solidFill>
                  <a:schemeClr val="tx2"/>
                </a:solidFill>
                <a:latin typeface="方正姚体" pitchFamily="2" charset="-122"/>
                <a:ea typeface="方正姚体" pitchFamily="2" charset="-122"/>
              </a:rPr>
              <a:t>， </a:t>
            </a:r>
            <a:r>
              <a:rPr kumimoji="1" lang="en-US" altLang="zh-CN" sz="2400" i="1">
                <a:solidFill>
                  <a:schemeClr val="tx2"/>
                </a:solidFill>
                <a:latin typeface="Times New Roman" pitchFamily="18" charset="0"/>
                <a:ea typeface="方正姚体" pitchFamily="2" charset="-122"/>
              </a:rPr>
              <a:t>i</a:t>
            </a:r>
            <a:r>
              <a:rPr kumimoji="1" lang="en-US" altLang="zh-CN" sz="2400" baseline="-25000">
                <a:solidFill>
                  <a:schemeClr val="tx2"/>
                </a:solidFill>
                <a:latin typeface="方正姚体" pitchFamily="2" charset="-122"/>
                <a:ea typeface="方正姚体" pitchFamily="2" charset="-122"/>
              </a:rPr>
              <a:t>1</a:t>
            </a:r>
            <a:r>
              <a:rPr kumimoji="1" lang="zh-CN" altLang="en-US" sz="2400">
                <a:solidFill>
                  <a:schemeClr val="tx2"/>
                </a:solidFill>
                <a:latin typeface="方正姚体" pitchFamily="2" charset="-122"/>
                <a:ea typeface="方正姚体" pitchFamily="2" charset="-122"/>
              </a:rPr>
              <a:t>较 </a:t>
            </a:r>
            <a:r>
              <a:rPr kumimoji="1" lang="en-US" altLang="zh-CN" sz="2400" i="1">
                <a:solidFill>
                  <a:schemeClr val="tx2"/>
                </a:solidFill>
                <a:latin typeface="方正姚体" pitchFamily="2" charset="-122"/>
                <a:ea typeface="方正姚体" pitchFamily="2" charset="-122"/>
              </a:rPr>
              <a:t>i</a:t>
            </a:r>
            <a:r>
              <a:rPr kumimoji="1" lang="en-US" altLang="zh-CN" sz="2400" baseline="-25000">
                <a:solidFill>
                  <a:schemeClr val="tx2"/>
                </a:solidFill>
                <a:latin typeface="方正姚体" pitchFamily="2" charset="-122"/>
                <a:ea typeface="方正姚体" pitchFamily="2" charset="-122"/>
              </a:rPr>
              <a:t>2</a:t>
            </a:r>
            <a:r>
              <a:rPr kumimoji="1" lang="zh-CN" altLang="en-US" sz="2400">
                <a:solidFill>
                  <a:schemeClr val="tx2"/>
                </a:solidFill>
                <a:latin typeface="方正姚体" pitchFamily="2" charset="-122"/>
                <a:ea typeface="方正姚体" pitchFamily="2" charset="-122"/>
              </a:rPr>
              <a:t>超前</a:t>
            </a:r>
            <a:r>
              <a:rPr kumimoji="1" lang="en-US" altLang="zh-CN" sz="2400">
                <a:solidFill>
                  <a:schemeClr val="tx2"/>
                </a:solidFill>
                <a:latin typeface="方正姚体" pitchFamily="2" charset="-122"/>
                <a:ea typeface="方正姚体" pitchFamily="2" charset="-122"/>
              </a:rPr>
              <a:t>30°</a:t>
            </a:r>
            <a:r>
              <a:rPr kumimoji="1" lang="zh-CN" altLang="en-US" sz="2400">
                <a:solidFill>
                  <a:schemeClr val="tx2"/>
                </a:solidFill>
                <a:latin typeface="方正姚体" pitchFamily="2" charset="-122"/>
                <a:ea typeface="方正姚体" pitchFamily="2" charset="-122"/>
              </a:rPr>
              <a:t>，较</a:t>
            </a:r>
            <a:r>
              <a:rPr kumimoji="1" lang="zh-CN" altLang="en-US" sz="2400" i="1">
                <a:solidFill>
                  <a:schemeClr val="tx2"/>
                </a:solidFill>
                <a:latin typeface="Times New Roman" pitchFamily="18" charset="0"/>
                <a:ea typeface="方正姚体" pitchFamily="2" charset="-122"/>
              </a:rPr>
              <a:t> </a:t>
            </a:r>
            <a:r>
              <a:rPr kumimoji="1" lang="en-US" altLang="zh-CN" sz="2400" i="1">
                <a:solidFill>
                  <a:schemeClr val="tx2"/>
                </a:solidFill>
                <a:latin typeface="Times New Roman" pitchFamily="18" charset="0"/>
                <a:ea typeface="方正姚体" pitchFamily="2" charset="-122"/>
              </a:rPr>
              <a:t>i</a:t>
            </a:r>
            <a:r>
              <a:rPr kumimoji="1" lang="en-US" altLang="zh-CN" sz="2400" baseline="-25000">
                <a:solidFill>
                  <a:schemeClr val="tx2"/>
                </a:solidFill>
                <a:latin typeface="方正姚体" pitchFamily="2" charset="-122"/>
                <a:ea typeface="方正姚体" pitchFamily="2" charset="-122"/>
              </a:rPr>
              <a:t>3</a:t>
            </a:r>
            <a:r>
              <a:rPr kumimoji="1" lang="zh-CN" altLang="en-US" sz="2400">
                <a:solidFill>
                  <a:schemeClr val="tx2"/>
                </a:solidFill>
                <a:latin typeface="方正姚体" pitchFamily="2" charset="-122"/>
                <a:ea typeface="方正姚体" pitchFamily="2" charset="-122"/>
              </a:rPr>
              <a:t>滞后</a:t>
            </a:r>
            <a:r>
              <a:rPr kumimoji="1" lang="en-US" altLang="zh-CN" sz="2400">
                <a:solidFill>
                  <a:schemeClr val="tx2"/>
                </a:solidFill>
                <a:latin typeface="方正姚体" pitchFamily="2" charset="-122"/>
                <a:ea typeface="方正姚体" pitchFamily="2" charset="-122"/>
              </a:rPr>
              <a:t>150°</a:t>
            </a:r>
            <a:r>
              <a:rPr kumimoji="1" lang="zh-CN" altLang="en-US" sz="2400">
                <a:solidFill>
                  <a:schemeClr val="tx2"/>
                </a:solidFill>
                <a:latin typeface="方正姚体" pitchFamily="2" charset="-122"/>
                <a:ea typeface="方正姚体" pitchFamily="2" charset="-122"/>
              </a:rPr>
              <a:t>，试分别写出这三个电流的解析式（设</a:t>
            </a:r>
            <a:r>
              <a:rPr kumimoji="1" lang="zh-CN" altLang="en-US" sz="2400">
                <a:latin typeface="方正姚体" pitchFamily="2" charset="-122"/>
                <a:ea typeface="方正姚体" pitchFamily="2" charset="-122"/>
              </a:rPr>
              <a:t>正</a:t>
            </a:r>
            <a:r>
              <a:rPr kumimoji="1" lang="zh-CN" altLang="en-US" sz="2400">
                <a:solidFill>
                  <a:schemeClr val="tx2"/>
                </a:solidFill>
                <a:latin typeface="方正姚体" pitchFamily="2" charset="-122"/>
                <a:ea typeface="方正姚体" pitchFamily="2" charset="-122"/>
              </a:rPr>
              <a:t>弦量的角频率为</a:t>
            </a:r>
            <a:r>
              <a:rPr kumimoji="1" lang="en-US" altLang="zh-CN" sz="2400" i="1">
                <a:solidFill>
                  <a:schemeClr val="tx2"/>
                </a:solidFill>
                <a:latin typeface="Times New Roman" pitchFamily="18" charset="0"/>
                <a:ea typeface="方正姚体" pitchFamily="2" charset="-122"/>
              </a:rPr>
              <a:t>ω</a:t>
            </a:r>
            <a:r>
              <a:rPr kumimoji="1" lang="en-US" altLang="zh-CN" sz="2400">
                <a:solidFill>
                  <a:schemeClr val="tx2"/>
                </a:solidFill>
                <a:latin typeface="方正姚体" pitchFamily="2" charset="-122"/>
                <a:ea typeface="方正姚体" pitchFamily="2" charset="-122"/>
              </a:rPr>
              <a:t> </a:t>
            </a:r>
            <a:r>
              <a:rPr kumimoji="1" lang="zh-CN" altLang="en-US" sz="2400">
                <a:solidFill>
                  <a:schemeClr val="tx2"/>
                </a:solidFill>
                <a:latin typeface="方正姚体" pitchFamily="2" charset="-122"/>
                <a:ea typeface="方正姚体" pitchFamily="2" charset="-122"/>
              </a:rPr>
              <a:t>）。</a:t>
            </a:r>
            <a:endParaRPr kumimoji="1" lang="zh-CN" altLang="en-US" sz="2400">
              <a:latin typeface="方正姚体" pitchFamily="2" charset="-122"/>
              <a:ea typeface="方正姚体" pitchFamily="2" charset="-122"/>
            </a:endParaRPr>
          </a:p>
        </p:txBody>
      </p:sp>
      <p:graphicFrame>
        <p:nvGraphicFramePr>
          <p:cNvPr id="600071" name="Object 7"/>
          <p:cNvGraphicFramePr>
            <a:graphicFrameLocks noChangeAspect="1"/>
          </p:cNvGraphicFramePr>
          <p:nvPr/>
        </p:nvGraphicFramePr>
        <p:xfrm>
          <a:off x="1331913" y="1125538"/>
          <a:ext cx="4105275" cy="557212"/>
        </p:xfrm>
        <a:graphic>
          <a:graphicData uri="http://schemas.openxmlformats.org/presentationml/2006/ole">
            <mc:AlternateContent xmlns:mc="http://schemas.openxmlformats.org/markup-compatibility/2006">
              <mc:Choice xmlns:v="urn:schemas-microsoft-com:vml" Requires="v">
                <p:oleObj spid="_x0000_s8230" name="Equation" r:id="rId3" imgW="1777680" imgH="241200" progId="Equation.3">
                  <p:embed/>
                </p:oleObj>
              </mc:Choice>
              <mc:Fallback>
                <p:oleObj name="Equation" r:id="rId3" imgW="17776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25538"/>
                        <a:ext cx="4105275"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38932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00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00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p:cNvSpPr>
          <p:nvPr>
            <p:ph type="title" idx="4294967295"/>
          </p:nvPr>
        </p:nvSpPr>
        <p:spPr>
          <a:xfrm>
            <a:off x="468313" y="188913"/>
            <a:ext cx="2087562" cy="576262"/>
          </a:xfrm>
        </p:spPr>
        <p:txBody>
          <a:bodyPr>
            <a:normAutofit fontScale="90000"/>
          </a:bodyPr>
          <a:lstStyle/>
          <a:p>
            <a:r>
              <a:rPr lang="zh-CN" altLang="en-US" sz="3200" b="1" smtClean="0"/>
              <a:t>思考题</a:t>
            </a:r>
            <a:endParaRPr lang="zh-CN" altLang="en-US" sz="3200" smtClean="0"/>
          </a:p>
        </p:txBody>
      </p:sp>
      <p:sp>
        <p:nvSpPr>
          <p:cNvPr id="254979" name="Rectangle 3"/>
          <p:cNvSpPr>
            <a:spLocks noChangeArrowheads="1"/>
          </p:cNvSpPr>
          <p:nvPr/>
        </p:nvSpPr>
        <p:spPr bwMode="auto">
          <a:xfrm>
            <a:off x="395288" y="908720"/>
            <a:ext cx="80645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dirty="0">
                <a:solidFill>
                  <a:srgbClr val="006600"/>
                </a:solidFill>
                <a:latin typeface="仿宋" panose="02010609060101010101" pitchFamily="49" charset="-122"/>
                <a:ea typeface="仿宋" panose="02010609060101010101" pitchFamily="49" charset="-122"/>
              </a:rPr>
              <a:t>1.</a:t>
            </a:r>
            <a:r>
              <a:rPr kumimoji="1" lang="zh-CN" altLang="en-US" sz="2000" b="1" dirty="0">
                <a:solidFill>
                  <a:srgbClr val="006600"/>
                </a:solidFill>
                <a:latin typeface="仿宋" panose="02010609060101010101" pitchFamily="49" charset="-122"/>
                <a:ea typeface="仿宋" panose="02010609060101010101" pitchFamily="49" charset="-122"/>
              </a:rPr>
              <a:t>为什么说电容元件在直流电路中相当于开路</a:t>
            </a:r>
            <a:r>
              <a:rPr kumimoji="1" lang="zh-CN" altLang="en-US" sz="2000" b="1" dirty="0" smtClean="0">
                <a:solidFill>
                  <a:srgbClr val="006600"/>
                </a:solidFill>
                <a:latin typeface="仿宋" panose="02010609060101010101" pitchFamily="49" charset="-122"/>
                <a:ea typeface="仿宋" panose="02010609060101010101" pitchFamily="49" charset="-122"/>
              </a:rPr>
              <a:t>？</a:t>
            </a:r>
            <a:endParaRPr kumimoji="1" lang="en-US" altLang="zh-CN" sz="2000" b="1" dirty="0" smtClean="0">
              <a:solidFill>
                <a:srgbClr val="006600"/>
              </a:solidFill>
              <a:latin typeface="仿宋" panose="02010609060101010101" pitchFamily="49" charset="-122"/>
              <a:ea typeface="仿宋" panose="02010609060101010101" pitchFamily="49" charset="-122"/>
            </a:endParaRPr>
          </a:p>
          <a:p>
            <a:pPr>
              <a:spcBef>
                <a:spcPct val="50000"/>
              </a:spcBef>
            </a:pPr>
            <a:r>
              <a:rPr kumimoji="1" lang="en-US" altLang="zh-CN" sz="2000" b="1" dirty="0">
                <a:solidFill>
                  <a:srgbClr val="006600"/>
                </a:solidFill>
                <a:latin typeface="仿宋" panose="02010609060101010101" pitchFamily="49" charset="-122"/>
                <a:ea typeface="仿宋" panose="02010609060101010101" pitchFamily="49" charset="-122"/>
              </a:rPr>
              <a:t> </a:t>
            </a:r>
            <a:r>
              <a:rPr kumimoji="1" lang="en-US" altLang="zh-CN" sz="2000" b="1" dirty="0" smtClean="0">
                <a:solidFill>
                  <a:srgbClr val="006600"/>
                </a:solidFill>
                <a:latin typeface="仿宋" panose="02010609060101010101" pitchFamily="49" charset="-122"/>
                <a:ea typeface="仿宋" panose="02010609060101010101" pitchFamily="49" charset="-122"/>
              </a:rPr>
              <a:t>  </a:t>
            </a:r>
            <a:r>
              <a:rPr kumimoji="1" lang="zh-CN" altLang="en-US" sz="2000" dirty="0" smtClean="0">
                <a:solidFill>
                  <a:srgbClr val="FF0000"/>
                </a:solidFill>
                <a:latin typeface="仿宋" panose="02010609060101010101" pitchFamily="49" charset="-122"/>
                <a:ea typeface="仿宋" panose="02010609060101010101" pitchFamily="49" charset="-122"/>
              </a:rPr>
              <a:t>答：</a:t>
            </a:r>
            <a:r>
              <a:rPr lang="zh-CN" altLang="en-US" sz="2000" dirty="0">
                <a:solidFill>
                  <a:srgbClr val="FF0000"/>
                </a:solidFill>
                <a:latin typeface="仿宋" panose="02010609060101010101" pitchFamily="49" charset="-122"/>
                <a:ea typeface="仿宋" panose="02010609060101010101" pitchFamily="49" charset="-122"/>
              </a:rPr>
              <a:t>电容电路中，电流与电容器上的电压变化率成正比，在</a:t>
            </a:r>
            <a:r>
              <a:rPr lang="zh-CN" altLang="en-US" sz="2000" dirty="0">
                <a:solidFill>
                  <a:srgbClr val="FF0000"/>
                </a:solidFill>
                <a:latin typeface="仿宋" panose="02010609060101010101" pitchFamily="49" charset="-122"/>
                <a:ea typeface="仿宋" panose="02010609060101010101" pitchFamily="49" charset="-122"/>
                <a:hlinkClick r:id="rId2"/>
              </a:rPr>
              <a:t>直流电路</a:t>
            </a:r>
            <a:r>
              <a:rPr lang="zh-CN" altLang="en-US" sz="2000" dirty="0">
                <a:solidFill>
                  <a:srgbClr val="FF0000"/>
                </a:solidFill>
                <a:latin typeface="仿宋" panose="02010609060101010101" pitchFamily="49" charset="-122"/>
                <a:ea typeface="仿宋" panose="02010609060101010101" pitchFamily="49" charset="-122"/>
              </a:rPr>
              <a:t>中，电压是不变的，故电流为零，相当于开路</a:t>
            </a:r>
            <a:endParaRPr kumimoji="1" lang="zh-CN" altLang="en-US" sz="2000"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78646681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p:cNvSpPr>
          <p:nvPr>
            <p:ph type="title"/>
          </p:nvPr>
        </p:nvSpPr>
        <p:spPr>
          <a:xfrm>
            <a:off x="2411413" y="188913"/>
            <a:ext cx="2376487" cy="474662"/>
          </a:xfrm>
        </p:spPr>
        <p:txBody>
          <a:bodyPr vert="horz" lIns="91440" tIns="45720" rIns="91440" bIns="45720" rtlCol="0" anchor="ctr">
            <a:normAutofit fontScale="90000"/>
          </a:bodyPr>
          <a:lstStyle/>
          <a:p>
            <a:r>
              <a:rPr lang="zh-CN" altLang="en-US" sz="2800"/>
              <a:t>习题练习</a:t>
            </a:r>
          </a:p>
        </p:txBody>
      </p:sp>
      <mc:AlternateContent xmlns:mc="http://schemas.openxmlformats.org/markup-compatibility/2006" xmlns:a14="http://schemas.microsoft.com/office/drawing/2010/main">
        <mc:Choice Requires="a14">
          <p:sp>
            <p:nvSpPr>
              <p:cNvPr id="712707" name="Text Box 3"/>
              <p:cNvSpPr txBox="1">
                <a:spLocks noChangeArrowheads="1"/>
              </p:cNvSpPr>
              <p:nvPr/>
            </p:nvSpPr>
            <p:spPr bwMode="auto">
              <a:xfrm>
                <a:off x="205961" y="710038"/>
                <a:ext cx="8748712" cy="49036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50000"/>
                  </a:spcBef>
                </a:pPr>
                <a:r>
                  <a:rPr kumimoji="1" lang="en-US" altLang="zh-CN" sz="2400" b="1" dirty="0" smtClean="0">
                    <a:solidFill>
                      <a:schemeClr val="tx2"/>
                    </a:solidFill>
                    <a:latin typeface="仿宋" panose="02010609060101010101" pitchFamily="49" charset="-122"/>
                    <a:ea typeface="仿宋" panose="02010609060101010101" pitchFamily="49" charset="-122"/>
                  </a:rPr>
                  <a:t>4</a:t>
                </a:r>
                <a:r>
                  <a:rPr kumimoji="1" lang="zh-CN" altLang="en-US" sz="2400" b="1" dirty="0">
                    <a:solidFill>
                      <a:schemeClr val="tx2"/>
                    </a:solidFill>
                    <a:latin typeface="仿宋" panose="02010609060101010101" pitchFamily="49" charset="-122"/>
                    <a:ea typeface="仿宋" panose="02010609060101010101" pitchFamily="49" charset="-122"/>
                  </a:rPr>
                  <a:t>、用电流表测得一正弦交流电路中的电流为</a:t>
                </a:r>
                <a:r>
                  <a:rPr kumimoji="1" lang="en-US" altLang="zh-CN" sz="2400" b="1" dirty="0">
                    <a:solidFill>
                      <a:schemeClr val="tx2"/>
                    </a:solidFill>
                    <a:latin typeface="仿宋" panose="02010609060101010101" pitchFamily="49" charset="-122"/>
                    <a:ea typeface="仿宋" panose="02010609060101010101" pitchFamily="49" charset="-122"/>
                  </a:rPr>
                  <a:t>10A</a:t>
                </a:r>
                <a:r>
                  <a:rPr kumimoji="1" lang="zh-CN" altLang="en-US" sz="2400" b="1" dirty="0">
                    <a:solidFill>
                      <a:schemeClr val="tx2"/>
                    </a:solidFill>
                    <a:latin typeface="仿宋" panose="02010609060101010101" pitchFamily="49" charset="-122"/>
                    <a:ea typeface="仿宋" panose="02010609060101010101" pitchFamily="49" charset="-122"/>
                  </a:rPr>
                  <a:t>，则</a:t>
                </a:r>
                <a:r>
                  <a:rPr kumimoji="1" lang="zh-CN" altLang="en-US" sz="2400" b="1" dirty="0" smtClean="0">
                    <a:solidFill>
                      <a:schemeClr val="tx2"/>
                    </a:solidFill>
                    <a:latin typeface="仿宋" panose="02010609060101010101" pitchFamily="49" charset="-122"/>
                    <a:ea typeface="仿宋" panose="02010609060101010101" pitchFamily="49" charset="-122"/>
                  </a:rPr>
                  <a:t>其最大</a:t>
                </a:r>
                <a:r>
                  <a:rPr kumimoji="1" lang="zh-CN" altLang="en-US" sz="2400" b="1" dirty="0">
                    <a:solidFill>
                      <a:schemeClr val="tx2"/>
                    </a:solidFill>
                    <a:latin typeface="仿宋" panose="02010609060101010101" pitchFamily="49" charset="-122"/>
                    <a:ea typeface="仿宋" panose="02010609060101010101" pitchFamily="49" charset="-122"/>
                  </a:rPr>
                  <a:t>值</a:t>
                </a:r>
                <a:r>
                  <a:rPr kumimoji="1" lang="en-US" altLang="zh-CN" sz="2400" b="1" i="1" dirty="0" err="1">
                    <a:solidFill>
                      <a:schemeClr val="tx2"/>
                    </a:solidFill>
                    <a:latin typeface="仿宋" panose="02010609060101010101" pitchFamily="49" charset="-122"/>
                    <a:ea typeface="仿宋" panose="02010609060101010101" pitchFamily="49" charset="-122"/>
                  </a:rPr>
                  <a:t>I</a:t>
                </a:r>
                <a:r>
                  <a:rPr kumimoji="1" lang="en-US" altLang="zh-CN" sz="2400" b="1" baseline="-25000" dirty="0" err="1">
                    <a:solidFill>
                      <a:schemeClr val="tx2"/>
                    </a:solidFill>
                    <a:latin typeface="仿宋" panose="02010609060101010101" pitchFamily="49" charset="-122"/>
                    <a:ea typeface="仿宋" panose="02010609060101010101" pitchFamily="49" charset="-122"/>
                  </a:rPr>
                  <a:t>m</a:t>
                </a:r>
                <a:r>
                  <a:rPr kumimoji="1" lang="en-US" altLang="zh-CN" sz="2400" b="1" dirty="0" smtClean="0">
                    <a:solidFill>
                      <a:schemeClr val="tx2"/>
                    </a:solidFill>
                    <a:latin typeface="仿宋" panose="02010609060101010101" pitchFamily="49" charset="-122"/>
                    <a:ea typeface="仿宋" panose="02010609060101010101" pitchFamily="49" charset="-122"/>
                  </a:rPr>
                  <a:t>=_</a:t>
                </a:r>
                <a:r>
                  <a:rPr kumimoji="1" lang="en-US" altLang="zh-CN" sz="2400" b="1" u="sng" dirty="0" smtClean="0">
                    <a:solidFill>
                      <a:srgbClr val="FF0000"/>
                    </a:solidFill>
                    <a:latin typeface="仿宋" panose="02010609060101010101" pitchFamily="49" charset="-122"/>
                    <a:ea typeface="仿宋" panose="02010609060101010101" pitchFamily="49" charset="-122"/>
                  </a:rPr>
                  <a:t>14.14_</a:t>
                </a:r>
                <a:r>
                  <a:rPr kumimoji="1" lang="en-US" altLang="zh-CN" sz="2400" b="1" dirty="0" smtClean="0">
                    <a:solidFill>
                      <a:schemeClr val="tx2"/>
                    </a:solidFill>
                    <a:latin typeface="仿宋" panose="02010609060101010101" pitchFamily="49" charset="-122"/>
                    <a:ea typeface="仿宋" panose="02010609060101010101" pitchFamily="49" charset="-122"/>
                  </a:rPr>
                  <a:t>A</a:t>
                </a:r>
                <a:r>
                  <a:rPr kumimoji="1" lang="zh-CN" altLang="en-US" sz="2400" b="1" dirty="0">
                    <a:solidFill>
                      <a:schemeClr val="tx2"/>
                    </a:solidFill>
                    <a:latin typeface="仿宋" panose="02010609060101010101" pitchFamily="49" charset="-122"/>
                    <a:ea typeface="仿宋" panose="02010609060101010101" pitchFamily="49" charset="-122"/>
                  </a:rPr>
                  <a:t>。</a:t>
                </a:r>
              </a:p>
              <a:p>
                <a:pPr>
                  <a:spcBef>
                    <a:spcPts val="600"/>
                  </a:spcBef>
                </a:pPr>
                <a:r>
                  <a:rPr kumimoji="1" lang="en-US" altLang="zh-CN" sz="2400" b="1" dirty="0">
                    <a:solidFill>
                      <a:schemeClr val="tx2"/>
                    </a:solidFill>
                    <a:latin typeface="仿宋" panose="02010609060101010101" pitchFamily="49" charset="-122"/>
                    <a:ea typeface="仿宋" panose="02010609060101010101" pitchFamily="49" charset="-122"/>
                  </a:rPr>
                  <a:t>5</a:t>
                </a:r>
                <a:r>
                  <a:rPr kumimoji="1" lang="zh-CN" altLang="en-US" sz="2400" b="1" dirty="0">
                    <a:solidFill>
                      <a:schemeClr val="tx2"/>
                    </a:solidFill>
                    <a:latin typeface="仿宋" panose="02010609060101010101" pitchFamily="49" charset="-122"/>
                    <a:ea typeface="仿宋" panose="02010609060101010101" pitchFamily="49" charset="-122"/>
                  </a:rPr>
                  <a:t>、一正弦电压的初相为</a:t>
                </a:r>
                <a:r>
                  <a:rPr kumimoji="1" lang="en-US" altLang="zh-CN" sz="2400" b="1" dirty="0" smtClean="0">
                    <a:solidFill>
                      <a:schemeClr val="tx2"/>
                    </a:solidFill>
                    <a:latin typeface="仿宋" panose="02010609060101010101" pitchFamily="49" charset="-122"/>
                    <a:ea typeface="仿宋" panose="02010609060101010101" pitchFamily="49" charset="-122"/>
                  </a:rPr>
                  <a:t>60°</a:t>
                </a:r>
                <a:r>
                  <a:rPr kumimoji="1" lang="zh-CN" altLang="en-US" sz="2400" b="1" dirty="0">
                    <a:solidFill>
                      <a:schemeClr val="tx2"/>
                    </a:solidFill>
                    <a:latin typeface="仿宋" panose="02010609060101010101" pitchFamily="49" charset="-122"/>
                    <a:ea typeface="仿宋" panose="02010609060101010101" pitchFamily="49" charset="-122"/>
                  </a:rPr>
                  <a:t>，在</a:t>
                </a:r>
                <a:r>
                  <a:rPr kumimoji="1" lang="en-US" altLang="zh-CN" sz="2400" b="1" i="1" dirty="0">
                    <a:solidFill>
                      <a:schemeClr val="tx2"/>
                    </a:solidFill>
                    <a:latin typeface="仿宋" panose="02010609060101010101" pitchFamily="49" charset="-122"/>
                    <a:ea typeface="仿宋" panose="02010609060101010101" pitchFamily="49" charset="-122"/>
                  </a:rPr>
                  <a:t>t</a:t>
                </a:r>
                <a:r>
                  <a:rPr kumimoji="1" lang="en-US" altLang="zh-CN" sz="2400" b="1" dirty="0">
                    <a:solidFill>
                      <a:schemeClr val="tx2"/>
                    </a:solidFill>
                    <a:latin typeface="仿宋" panose="02010609060101010101" pitchFamily="49" charset="-122"/>
                    <a:ea typeface="仿宋" panose="02010609060101010101" pitchFamily="49" charset="-122"/>
                  </a:rPr>
                  <a:t>=</a:t>
                </a:r>
                <a:r>
                  <a:rPr kumimoji="1" lang="en-US" altLang="zh-CN" sz="2400" b="1" i="1" dirty="0">
                    <a:solidFill>
                      <a:schemeClr val="tx2"/>
                    </a:solidFill>
                    <a:latin typeface="仿宋" panose="02010609060101010101" pitchFamily="49" charset="-122"/>
                    <a:ea typeface="仿宋" panose="02010609060101010101" pitchFamily="49" charset="-122"/>
                  </a:rPr>
                  <a:t>T</a:t>
                </a:r>
                <a:r>
                  <a:rPr kumimoji="1" lang="en-US" altLang="zh-CN" sz="2400" b="1" dirty="0">
                    <a:solidFill>
                      <a:schemeClr val="tx2"/>
                    </a:solidFill>
                    <a:latin typeface="仿宋" panose="02010609060101010101" pitchFamily="49" charset="-122"/>
                    <a:ea typeface="仿宋" panose="02010609060101010101" pitchFamily="49" charset="-122"/>
                  </a:rPr>
                  <a:t>/2</a:t>
                </a:r>
                <a:r>
                  <a:rPr kumimoji="1" lang="zh-CN" altLang="en-US" sz="2400" b="1" dirty="0">
                    <a:solidFill>
                      <a:schemeClr val="tx2"/>
                    </a:solidFill>
                    <a:latin typeface="仿宋" panose="02010609060101010101" pitchFamily="49" charset="-122"/>
                    <a:ea typeface="仿宋" panose="02010609060101010101" pitchFamily="49" charset="-122"/>
                  </a:rPr>
                  <a:t>时的值</a:t>
                </a:r>
                <a:r>
                  <a:rPr kumimoji="1" lang="zh-CN" altLang="en-US" sz="2400" b="1" dirty="0" smtClean="0">
                    <a:solidFill>
                      <a:schemeClr val="tx2"/>
                    </a:solidFill>
                    <a:latin typeface="仿宋" panose="02010609060101010101" pitchFamily="49" charset="-122"/>
                    <a:ea typeface="仿宋" panose="02010609060101010101" pitchFamily="49" charset="-122"/>
                  </a:rPr>
                  <a:t>为－</a:t>
                </a:r>
                <a:r>
                  <a:rPr kumimoji="1" lang="en-US" altLang="zh-CN" sz="2400" b="1" dirty="0">
                    <a:solidFill>
                      <a:schemeClr val="tx2"/>
                    </a:solidFill>
                    <a:latin typeface="仿宋" panose="02010609060101010101" pitchFamily="49" charset="-122"/>
                    <a:ea typeface="仿宋" panose="02010609060101010101" pitchFamily="49" charset="-122"/>
                  </a:rPr>
                  <a:t>465.4V</a:t>
                </a:r>
                <a:r>
                  <a:rPr kumimoji="1" lang="zh-CN" altLang="en-US" sz="2400" b="1" dirty="0">
                    <a:solidFill>
                      <a:schemeClr val="tx2"/>
                    </a:solidFill>
                    <a:latin typeface="仿宋" panose="02010609060101010101" pitchFamily="49" charset="-122"/>
                    <a:ea typeface="仿宋" panose="02010609060101010101" pitchFamily="49" charset="-122"/>
                  </a:rPr>
                  <a:t>，试求它的有效值和解析式</a:t>
                </a:r>
                <a:r>
                  <a:rPr kumimoji="1" lang="zh-CN" altLang="en-US" sz="2400" b="1" dirty="0" smtClean="0">
                    <a:solidFill>
                      <a:schemeClr val="tx2"/>
                    </a:solidFill>
                    <a:latin typeface="仿宋" panose="02010609060101010101" pitchFamily="49" charset="-122"/>
                    <a:ea typeface="仿宋" panose="02010609060101010101" pitchFamily="49" charset="-122"/>
                  </a:rPr>
                  <a:t>。</a:t>
                </a:r>
                <a:endParaRPr kumimoji="1" lang="en-US" altLang="zh-CN" sz="2400" b="1" dirty="0" smtClean="0">
                  <a:solidFill>
                    <a:schemeClr val="tx2"/>
                  </a:solidFill>
                  <a:latin typeface="仿宋" panose="02010609060101010101" pitchFamily="49" charset="-122"/>
                  <a:ea typeface="仿宋" panose="02010609060101010101" pitchFamily="49" charset="-122"/>
                </a:endParaRPr>
              </a:p>
              <a:p>
                <a:pPr>
                  <a:spcBef>
                    <a:spcPts val="600"/>
                  </a:spcBef>
                </a:pPr>
                <a:r>
                  <a:rPr kumimoji="1" lang="en-US" altLang="zh-CN" sz="2400" b="1" dirty="0">
                    <a:solidFill>
                      <a:schemeClr val="tx2"/>
                    </a:solidFill>
                    <a:latin typeface="仿宋" panose="02010609060101010101" pitchFamily="49" charset="-122"/>
                    <a:ea typeface="仿宋" panose="02010609060101010101" pitchFamily="49" charset="-122"/>
                  </a:rPr>
                  <a:t> </a:t>
                </a:r>
                <a:r>
                  <a:rPr kumimoji="1" lang="en-US" altLang="zh-CN" sz="2400" b="1" dirty="0" smtClean="0">
                    <a:solidFill>
                      <a:schemeClr val="tx2"/>
                    </a:solidFill>
                    <a:latin typeface="仿宋" panose="02010609060101010101" pitchFamily="49" charset="-122"/>
                    <a:ea typeface="仿宋" panose="02010609060101010101" pitchFamily="49" charset="-122"/>
                  </a:rPr>
                  <a:t>  </a:t>
                </a:r>
                <a:r>
                  <a:rPr kumimoji="1" lang="zh-CN" altLang="en-US" sz="2400" b="1" dirty="0" smtClean="0">
                    <a:solidFill>
                      <a:srgbClr val="FF0000"/>
                    </a:solidFill>
                    <a:latin typeface="仿宋" panose="02010609060101010101" pitchFamily="49" charset="-122"/>
                    <a:ea typeface="仿宋" panose="02010609060101010101" pitchFamily="49" charset="-122"/>
                  </a:rPr>
                  <a:t>解：</a:t>
                </a:r>
                <a14:m>
                  <m:oMath xmlns:m="http://schemas.openxmlformats.org/officeDocument/2006/math">
                    <m:sSub>
                      <m:sSubPr>
                        <m:ctrlPr>
                          <a:rPr kumimoji="1" lang="en-US" altLang="zh-CN" sz="2400" b="1" i="1" dirty="0" smtClean="0">
                            <a:solidFill>
                              <a:srgbClr val="FF0000"/>
                            </a:solidFill>
                            <a:latin typeface="Cambria Math"/>
                            <a:ea typeface="仿宋" panose="02010609060101010101" pitchFamily="49" charset="-122"/>
                          </a:rPr>
                        </m:ctrlPr>
                      </m:sSubPr>
                      <m:e>
                        <m:r>
                          <a:rPr kumimoji="1" lang="en-US" altLang="zh-CN" sz="2400" b="1" i="1" dirty="0" smtClean="0">
                            <a:solidFill>
                              <a:srgbClr val="FF0000"/>
                            </a:solidFill>
                            <a:latin typeface="Cambria Math"/>
                            <a:ea typeface="仿宋" panose="02010609060101010101" pitchFamily="49" charset="-122"/>
                          </a:rPr>
                          <m:t>𝒖</m:t>
                        </m:r>
                      </m:e>
                      <m:sub>
                        <m:r>
                          <a:rPr kumimoji="1" lang="en-US" altLang="zh-CN" sz="2400" b="1" i="1" dirty="0" smtClean="0">
                            <a:solidFill>
                              <a:srgbClr val="FF0000"/>
                            </a:solidFill>
                            <a:latin typeface="Cambria Math"/>
                            <a:ea typeface="仿宋" panose="02010609060101010101" pitchFamily="49" charset="-122"/>
                          </a:rPr>
                          <m:t>(</m:t>
                        </m:r>
                        <m:r>
                          <a:rPr kumimoji="1" lang="en-US" altLang="zh-CN" sz="2400" b="1" i="1" dirty="0" smtClean="0">
                            <a:solidFill>
                              <a:srgbClr val="FF0000"/>
                            </a:solidFill>
                            <a:latin typeface="Cambria Math"/>
                            <a:ea typeface="仿宋" panose="02010609060101010101" pitchFamily="49" charset="-122"/>
                          </a:rPr>
                          <m:t>𝒕</m:t>
                        </m:r>
                        <m:r>
                          <a:rPr kumimoji="1" lang="en-US" altLang="zh-CN" sz="2400" b="1" i="1" dirty="0" smtClean="0">
                            <a:solidFill>
                              <a:srgbClr val="FF0000"/>
                            </a:solidFill>
                            <a:latin typeface="Cambria Math"/>
                            <a:ea typeface="仿宋" panose="02010609060101010101" pitchFamily="49" charset="-122"/>
                          </a:rPr>
                          <m:t>)</m:t>
                        </m:r>
                      </m:sub>
                    </m:sSub>
                    <m:r>
                      <a:rPr kumimoji="1" lang="en-US" altLang="zh-CN" sz="2400" b="1" i="1" dirty="0" smtClean="0">
                        <a:solidFill>
                          <a:srgbClr val="FF0000"/>
                        </a:solidFill>
                        <a:latin typeface="Cambria Math"/>
                        <a:ea typeface="仿宋" panose="02010609060101010101" pitchFamily="49" charset="-122"/>
                      </a:rPr>
                      <m:t>=</m:t>
                    </m:r>
                    <m:sSub>
                      <m:sSubPr>
                        <m:ctrlPr>
                          <a:rPr kumimoji="1" lang="en-US" altLang="zh-CN" sz="2400" b="1" i="1" dirty="0" smtClean="0">
                            <a:solidFill>
                              <a:srgbClr val="FF0000"/>
                            </a:solidFill>
                            <a:latin typeface="Cambria Math"/>
                            <a:ea typeface="仿宋" panose="02010609060101010101" pitchFamily="49" charset="-122"/>
                          </a:rPr>
                        </m:ctrlPr>
                      </m:sSubPr>
                      <m:e>
                        <m:r>
                          <a:rPr kumimoji="1" lang="en-US" altLang="zh-CN" sz="2400" b="1" i="1" dirty="0" smtClean="0">
                            <a:solidFill>
                              <a:srgbClr val="FF0000"/>
                            </a:solidFill>
                            <a:latin typeface="Cambria Math"/>
                            <a:ea typeface="仿宋" panose="02010609060101010101" pitchFamily="49" charset="-122"/>
                          </a:rPr>
                          <m:t>𝑼</m:t>
                        </m:r>
                      </m:e>
                      <m:sub>
                        <m:r>
                          <a:rPr kumimoji="1" lang="en-US" altLang="zh-CN" sz="2400" b="1" i="1" dirty="0" smtClean="0">
                            <a:solidFill>
                              <a:srgbClr val="FF0000"/>
                            </a:solidFill>
                            <a:latin typeface="Cambria Math"/>
                            <a:ea typeface="仿宋" panose="02010609060101010101" pitchFamily="49" charset="-122"/>
                          </a:rPr>
                          <m:t>𝒎</m:t>
                        </m:r>
                      </m:sub>
                    </m:sSub>
                    <m:r>
                      <a:rPr kumimoji="1" lang="en-US" altLang="zh-CN" sz="2400" b="1" i="1" dirty="0" smtClean="0">
                        <a:solidFill>
                          <a:srgbClr val="FF0000"/>
                        </a:solidFill>
                        <a:latin typeface="Cambria Math"/>
                        <a:ea typeface="仿宋" panose="02010609060101010101" pitchFamily="49" charset="-122"/>
                      </a:rPr>
                      <m:t>𝒔𝒊𝒏</m:t>
                    </m:r>
                    <m:d>
                      <m:dPr>
                        <m:ctrlPr>
                          <a:rPr kumimoji="1" lang="en-US" altLang="zh-CN" sz="2400" b="1" i="1" dirty="0" smtClean="0">
                            <a:solidFill>
                              <a:srgbClr val="FF0000"/>
                            </a:solidFill>
                            <a:latin typeface="Cambria Math"/>
                            <a:ea typeface="仿宋" panose="02010609060101010101" pitchFamily="49" charset="-122"/>
                          </a:rPr>
                        </m:ctrlPr>
                      </m:dPr>
                      <m:e>
                        <m:r>
                          <a:rPr kumimoji="1" lang="zh-CN" altLang="en-US" sz="2400" b="1" i="1" dirty="0" smtClean="0">
                            <a:solidFill>
                              <a:srgbClr val="FF0000"/>
                            </a:solidFill>
                            <a:latin typeface="Cambria Math"/>
                            <a:ea typeface="仿宋" panose="02010609060101010101" pitchFamily="49" charset="-122"/>
                          </a:rPr>
                          <m:t>𝝎</m:t>
                        </m:r>
                        <m:r>
                          <a:rPr kumimoji="1" lang="en-US" altLang="zh-CN" sz="2400" b="1" i="1" dirty="0" smtClean="0">
                            <a:solidFill>
                              <a:srgbClr val="FF0000"/>
                            </a:solidFill>
                            <a:latin typeface="Cambria Math"/>
                            <a:ea typeface="仿宋" panose="02010609060101010101" pitchFamily="49" charset="-122"/>
                          </a:rPr>
                          <m:t>𝒕</m:t>
                        </m:r>
                        <m:r>
                          <a:rPr kumimoji="1" lang="en-US" altLang="zh-CN" sz="2400" b="1" i="1" dirty="0" smtClean="0">
                            <a:solidFill>
                              <a:srgbClr val="FF0000"/>
                            </a:solidFill>
                            <a:latin typeface="Cambria Math"/>
                            <a:ea typeface="仿宋" panose="02010609060101010101" pitchFamily="49" charset="-122"/>
                          </a:rPr>
                          <m:t>+</m:t>
                        </m:r>
                        <m:sSup>
                          <m:sSupPr>
                            <m:ctrlPr>
                              <a:rPr kumimoji="1" lang="en-US" altLang="zh-CN" sz="2400" b="1" i="1" dirty="0" smtClean="0">
                                <a:solidFill>
                                  <a:srgbClr val="FF0000"/>
                                </a:solidFill>
                                <a:latin typeface="Cambria Math"/>
                                <a:ea typeface="仿宋" panose="02010609060101010101" pitchFamily="49" charset="-122"/>
                              </a:rPr>
                            </m:ctrlPr>
                          </m:sSupPr>
                          <m:e>
                            <m:r>
                              <a:rPr kumimoji="1" lang="en-US" altLang="zh-CN" sz="2400" b="1" i="1" dirty="0" smtClean="0">
                                <a:solidFill>
                                  <a:srgbClr val="FF0000"/>
                                </a:solidFill>
                                <a:latin typeface="Cambria Math"/>
                                <a:ea typeface="仿宋" panose="02010609060101010101" pitchFamily="49" charset="-122"/>
                              </a:rPr>
                              <m:t>𝟔𝟎</m:t>
                            </m:r>
                          </m:e>
                          <m:sup>
                            <m:r>
                              <a:rPr kumimoji="1" lang="en-US" altLang="zh-CN" sz="2400" b="1" i="1" dirty="0" smtClean="0">
                                <a:solidFill>
                                  <a:srgbClr val="FF0000"/>
                                </a:solidFill>
                                <a:latin typeface="Cambria Math"/>
                                <a:ea typeface="Cambria Math"/>
                              </a:rPr>
                              <m:t>°</m:t>
                            </m:r>
                          </m:sup>
                        </m:sSup>
                      </m:e>
                    </m:d>
                    <m:r>
                      <a:rPr kumimoji="1" lang="en-US" altLang="zh-CN" sz="2400" b="1" i="1" dirty="0" smtClean="0">
                        <a:solidFill>
                          <a:srgbClr val="FF0000"/>
                        </a:solidFill>
                        <a:latin typeface="Cambria Math"/>
                        <a:ea typeface="仿宋" panose="02010609060101010101" pitchFamily="49" charset="-122"/>
                      </a:rPr>
                      <m:t>𝑽</m:t>
                    </m:r>
                  </m:oMath>
                </a14:m>
                <a:endParaRPr kumimoji="1" lang="en-US" altLang="zh-CN" sz="2400" b="1" dirty="0" smtClean="0">
                  <a:solidFill>
                    <a:srgbClr val="FF0000"/>
                  </a:solidFill>
                  <a:latin typeface="仿宋" panose="02010609060101010101" pitchFamily="49" charset="-122"/>
                  <a:ea typeface="仿宋" panose="02010609060101010101" pitchFamily="49" charset="-122"/>
                </a:endParaRPr>
              </a:p>
              <a:p>
                <a:pPr>
                  <a:spcBef>
                    <a:spcPts val="600"/>
                  </a:spcBef>
                </a:pPr>
                <a:r>
                  <a:rPr kumimoji="1" lang="en-US" altLang="zh-CN" sz="2400" b="1" dirty="0">
                    <a:solidFill>
                      <a:srgbClr val="FF0000"/>
                    </a:solidFill>
                    <a:latin typeface="仿宋" panose="02010609060101010101" pitchFamily="49" charset="-122"/>
                    <a:ea typeface="仿宋" panose="02010609060101010101" pitchFamily="49" charset="-122"/>
                  </a:rPr>
                  <a:t> </a:t>
                </a:r>
                <a:r>
                  <a:rPr kumimoji="1" lang="en-US" altLang="zh-CN" sz="2400" b="1" dirty="0" smtClean="0">
                    <a:solidFill>
                      <a:srgbClr val="FF0000"/>
                    </a:solidFill>
                    <a:latin typeface="仿宋" panose="02010609060101010101" pitchFamily="49" charset="-122"/>
                    <a:ea typeface="仿宋" panose="02010609060101010101" pitchFamily="49" charset="-122"/>
                  </a:rPr>
                  <a:t>      </a:t>
                </a:r>
                <a14:m>
                  <m:oMath xmlns:m="http://schemas.openxmlformats.org/officeDocument/2006/math">
                    <m:sSub>
                      <m:sSubPr>
                        <m:ctrlPr>
                          <a:rPr kumimoji="1" lang="en-US" altLang="zh-CN" sz="2400" b="1" i="1" dirty="0">
                            <a:solidFill>
                              <a:srgbClr val="FF0000"/>
                            </a:solidFill>
                            <a:latin typeface="Cambria Math"/>
                            <a:ea typeface="仿宋" panose="02010609060101010101" pitchFamily="49" charset="-122"/>
                          </a:rPr>
                        </m:ctrlPr>
                      </m:sSubPr>
                      <m:e>
                        <m:r>
                          <a:rPr kumimoji="1" lang="en-US" altLang="zh-CN" sz="2400" b="1" i="1" dirty="0">
                            <a:solidFill>
                              <a:srgbClr val="FF0000"/>
                            </a:solidFill>
                            <a:latin typeface="Cambria Math"/>
                            <a:ea typeface="仿宋" panose="02010609060101010101" pitchFamily="49" charset="-122"/>
                          </a:rPr>
                          <m:t>𝒖</m:t>
                        </m:r>
                      </m:e>
                      <m:sub>
                        <m:r>
                          <a:rPr kumimoji="1" lang="en-US" altLang="zh-CN" sz="2400" b="1" i="1" dirty="0">
                            <a:solidFill>
                              <a:srgbClr val="FF0000"/>
                            </a:solidFill>
                            <a:latin typeface="Cambria Math"/>
                            <a:ea typeface="仿宋" panose="02010609060101010101" pitchFamily="49" charset="-122"/>
                          </a:rPr>
                          <m:t>(</m:t>
                        </m:r>
                        <m:f>
                          <m:fPr>
                            <m:ctrlPr>
                              <a:rPr kumimoji="1" lang="en-US" altLang="zh-CN" sz="2400" b="1" i="1" dirty="0" smtClean="0">
                                <a:solidFill>
                                  <a:srgbClr val="FF0000"/>
                                </a:solidFill>
                                <a:latin typeface="Cambria Math"/>
                                <a:ea typeface="仿宋" panose="02010609060101010101" pitchFamily="49" charset="-122"/>
                              </a:rPr>
                            </m:ctrlPr>
                          </m:fPr>
                          <m:num>
                            <m:r>
                              <a:rPr kumimoji="1" lang="en-US" altLang="zh-CN" sz="2400" b="1" i="1" dirty="0" smtClean="0">
                                <a:solidFill>
                                  <a:srgbClr val="FF0000"/>
                                </a:solidFill>
                                <a:latin typeface="Cambria Math"/>
                                <a:ea typeface="仿宋" panose="02010609060101010101" pitchFamily="49" charset="-122"/>
                              </a:rPr>
                              <m:t>𝑻</m:t>
                            </m:r>
                          </m:num>
                          <m:den>
                            <m:r>
                              <a:rPr kumimoji="1" lang="en-US" altLang="zh-CN" sz="2400" b="1" i="1" dirty="0" smtClean="0">
                                <a:solidFill>
                                  <a:srgbClr val="FF0000"/>
                                </a:solidFill>
                                <a:latin typeface="Cambria Math"/>
                                <a:ea typeface="仿宋" panose="02010609060101010101" pitchFamily="49" charset="-122"/>
                              </a:rPr>
                              <m:t>𝟐</m:t>
                            </m:r>
                          </m:den>
                        </m:f>
                        <m:r>
                          <a:rPr kumimoji="1" lang="en-US" altLang="zh-CN" sz="2400" b="1" i="1" dirty="0">
                            <a:solidFill>
                              <a:srgbClr val="FF0000"/>
                            </a:solidFill>
                            <a:latin typeface="Cambria Math"/>
                            <a:ea typeface="仿宋" panose="02010609060101010101" pitchFamily="49" charset="-122"/>
                          </a:rPr>
                          <m:t>)</m:t>
                        </m:r>
                      </m:sub>
                    </m:sSub>
                    <m:r>
                      <a:rPr kumimoji="1" lang="en-US" altLang="zh-CN" sz="2400" b="1" i="1" dirty="0">
                        <a:solidFill>
                          <a:srgbClr val="FF0000"/>
                        </a:solidFill>
                        <a:latin typeface="Cambria Math"/>
                        <a:ea typeface="仿宋" panose="02010609060101010101" pitchFamily="49" charset="-122"/>
                      </a:rPr>
                      <m:t>=</m:t>
                    </m:r>
                    <m:sSub>
                      <m:sSubPr>
                        <m:ctrlPr>
                          <a:rPr kumimoji="1" lang="en-US" altLang="zh-CN" sz="2400" b="1" i="1" dirty="0">
                            <a:solidFill>
                              <a:srgbClr val="FF0000"/>
                            </a:solidFill>
                            <a:latin typeface="Cambria Math"/>
                            <a:ea typeface="仿宋" panose="02010609060101010101" pitchFamily="49" charset="-122"/>
                          </a:rPr>
                        </m:ctrlPr>
                      </m:sSubPr>
                      <m:e>
                        <m:r>
                          <a:rPr kumimoji="1" lang="en-US" altLang="zh-CN" sz="2400" b="1" i="1" dirty="0">
                            <a:solidFill>
                              <a:srgbClr val="FF0000"/>
                            </a:solidFill>
                            <a:latin typeface="Cambria Math"/>
                            <a:ea typeface="仿宋" panose="02010609060101010101" pitchFamily="49" charset="-122"/>
                          </a:rPr>
                          <m:t>𝑼</m:t>
                        </m:r>
                      </m:e>
                      <m:sub>
                        <m:r>
                          <a:rPr kumimoji="1" lang="en-US" altLang="zh-CN" sz="2400" b="1" i="1" dirty="0">
                            <a:solidFill>
                              <a:srgbClr val="FF0000"/>
                            </a:solidFill>
                            <a:latin typeface="Cambria Math"/>
                            <a:ea typeface="仿宋" panose="02010609060101010101" pitchFamily="49" charset="-122"/>
                          </a:rPr>
                          <m:t>𝒎</m:t>
                        </m:r>
                      </m:sub>
                    </m:sSub>
                    <m:r>
                      <a:rPr kumimoji="1" lang="en-US" altLang="zh-CN" sz="2400" b="1" i="1" dirty="0">
                        <a:solidFill>
                          <a:srgbClr val="FF0000"/>
                        </a:solidFill>
                        <a:latin typeface="Cambria Math"/>
                        <a:ea typeface="仿宋" panose="02010609060101010101" pitchFamily="49" charset="-122"/>
                      </a:rPr>
                      <m:t>𝒔𝒊𝒏</m:t>
                    </m:r>
                    <m:d>
                      <m:dPr>
                        <m:ctrlPr>
                          <a:rPr kumimoji="1" lang="en-US" altLang="zh-CN" sz="2400" b="1" i="1" dirty="0">
                            <a:solidFill>
                              <a:srgbClr val="FF0000"/>
                            </a:solidFill>
                            <a:latin typeface="Cambria Math"/>
                            <a:ea typeface="仿宋" panose="02010609060101010101" pitchFamily="49" charset="-122"/>
                          </a:rPr>
                        </m:ctrlPr>
                      </m:dPr>
                      <m:e>
                        <m:f>
                          <m:fPr>
                            <m:ctrlPr>
                              <a:rPr kumimoji="1" lang="en-US" altLang="zh-CN" sz="2400" b="1" i="1" dirty="0" smtClean="0">
                                <a:solidFill>
                                  <a:srgbClr val="FF0000"/>
                                </a:solidFill>
                                <a:latin typeface="Cambria Math"/>
                                <a:ea typeface="仿宋" panose="02010609060101010101" pitchFamily="49" charset="-122"/>
                              </a:rPr>
                            </m:ctrlPr>
                          </m:fPr>
                          <m:num>
                            <m:r>
                              <a:rPr kumimoji="1" lang="en-US" altLang="zh-CN" sz="2400" b="1" i="1" dirty="0" smtClean="0">
                                <a:solidFill>
                                  <a:srgbClr val="FF0000"/>
                                </a:solidFill>
                                <a:latin typeface="Cambria Math"/>
                                <a:ea typeface="仿宋" panose="02010609060101010101" pitchFamily="49" charset="-122"/>
                              </a:rPr>
                              <m:t>𝟐</m:t>
                            </m:r>
                            <m:r>
                              <a:rPr kumimoji="1" lang="el-GR" altLang="zh-CN" sz="2400" b="1" i="1" dirty="0">
                                <a:solidFill>
                                  <a:srgbClr val="FF0000"/>
                                </a:solidFill>
                                <a:latin typeface="Cambria Math"/>
                                <a:ea typeface="仿宋" panose="02010609060101010101" pitchFamily="49" charset="-122"/>
                              </a:rPr>
                              <m:t>𝝅</m:t>
                            </m:r>
                          </m:num>
                          <m:den>
                            <m:r>
                              <a:rPr kumimoji="1" lang="en-US" altLang="zh-CN" sz="2400" b="1" i="1" dirty="0" smtClean="0">
                                <a:solidFill>
                                  <a:srgbClr val="FF0000"/>
                                </a:solidFill>
                                <a:latin typeface="Cambria Math"/>
                                <a:ea typeface="仿宋" panose="02010609060101010101" pitchFamily="49" charset="-122"/>
                              </a:rPr>
                              <m:t>𝑻</m:t>
                            </m:r>
                          </m:den>
                        </m:f>
                        <m:f>
                          <m:fPr>
                            <m:ctrlPr>
                              <a:rPr kumimoji="1" lang="en-US" altLang="zh-CN" sz="2400" b="1" i="1" dirty="0" smtClean="0">
                                <a:solidFill>
                                  <a:srgbClr val="FF0000"/>
                                </a:solidFill>
                                <a:latin typeface="Cambria Math"/>
                                <a:ea typeface="仿宋" panose="02010609060101010101" pitchFamily="49" charset="-122"/>
                              </a:rPr>
                            </m:ctrlPr>
                          </m:fPr>
                          <m:num>
                            <m:r>
                              <a:rPr kumimoji="1" lang="en-US" altLang="zh-CN" sz="2400" b="1" i="1" dirty="0" smtClean="0">
                                <a:solidFill>
                                  <a:srgbClr val="FF0000"/>
                                </a:solidFill>
                                <a:latin typeface="Cambria Math"/>
                                <a:ea typeface="仿宋" panose="02010609060101010101" pitchFamily="49" charset="-122"/>
                              </a:rPr>
                              <m:t>𝑻</m:t>
                            </m:r>
                          </m:num>
                          <m:den>
                            <m:r>
                              <a:rPr kumimoji="1" lang="en-US" altLang="zh-CN" sz="2400" b="1" i="1" dirty="0" smtClean="0">
                                <a:solidFill>
                                  <a:srgbClr val="FF0000"/>
                                </a:solidFill>
                                <a:latin typeface="Cambria Math"/>
                                <a:ea typeface="仿宋" panose="02010609060101010101" pitchFamily="49" charset="-122"/>
                              </a:rPr>
                              <m:t>𝟐</m:t>
                            </m:r>
                          </m:den>
                        </m:f>
                        <m:r>
                          <a:rPr kumimoji="1" lang="en-US" altLang="zh-CN" sz="2400" b="1" i="1" dirty="0">
                            <a:solidFill>
                              <a:srgbClr val="FF0000"/>
                            </a:solidFill>
                            <a:latin typeface="Cambria Math"/>
                            <a:ea typeface="仿宋" panose="02010609060101010101" pitchFamily="49" charset="-122"/>
                          </a:rPr>
                          <m:t>+</m:t>
                        </m:r>
                        <m:sSup>
                          <m:sSupPr>
                            <m:ctrlPr>
                              <a:rPr kumimoji="1" lang="en-US" altLang="zh-CN" sz="2400" b="1" i="1" dirty="0">
                                <a:solidFill>
                                  <a:srgbClr val="FF0000"/>
                                </a:solidFill>
                                <a:latin typeface="Cambria Math"/>
                                <a:ea typeface="仿宋" panose="02010609060101010101" pitchFamily="49" charset="-122"/>
                              </a:rPr>
                            </m:ctrlPr>
                          </m:sSupPr>
                          <m:e>
                            <m:r>
                              <a:rPr kumimoji="1" lang="en-US" altLang="zh-CN" sz="2400" b="1" i="1" dirty="0">
                                <a:solidFill>
                                  <a:srgbClr val="FF0000"/>
                                </a:solidFill>
                                <a:latin typeface="Cambria Math"/>
                                <a:ea typeface="仿宋" panose="02010609060101010101" pitchFamily="49" charset="-122"/>
                              </a:rPr>
                              <m:t>𝟔𝟎</m:t>
                            </m:r>
                          </m:e>
                          <m:sup>
                            <m:r>
                              <a:rPr kumimoji="1" lang="en-US" altLang="zh-CN" sz="2400" b="1" i="1" dirty="0">
                                <a:solidFill>
                                  <a:srgbClr val="FF0000"/>
                                </a:solidFill>
                                <a:latin typeface="Cambria Math"/>
                                <a:ea typeface="Cambria Math"/>
                              </a:rPr>
                              <m:t>°</m:t>
                            </m:r>
                          </m:sup>
                        </m:sSup>
                      </m:e>
                    </m:d>
                    <m:r>
                      <a:rPr kumimoji="1" lang="en-US" altLang="zh-CN" sz="2400" b="1" i="1" dirty="0" smtClean="0">
                        <a:solidFill>
                          <a:srgbClr val="FF0000"/>
                        </a:solidFill>
                        <a:latin typeface="Cambria Math"/>
                        <a:ea typeface="Cambria Math"/>
                      </a:rPr>
                      <m:t>=−</m:t>
                    </m:r>
                    <m:r>
                      <a:rPr kumimoji="1" lang="en-US" altLang="zh-CN" sz="2400" b="1" i="1" dirty="0" smtClean="0">
                        <a:solidFill>
                          <a:srgbClr val="FF0000"/>
                        </a:solidFill>
                        <a:latin typeface="Cambria Math"/>
                        <a:ea typeface="Cambria Math"/>
                      </a:rPr>
                      <m:t>𝟒𝟔𝟓</m:t>
                    </m:r>
                    <m:r>
                      <a:rPr kumimoji="1" lang="en-US" altLang="zh-CN" sz="2400" b="1" i="1" dirty="0" smtClean="0">
                        <a:solidFill>
                          <a:srgbClr val="FF0000"/>
                        </a:solidFill>
                        <a:latin typeface="Cambria Math"/>
                        <a:ea typeface="Cambria Math"/>
                      </a:rPr>
                      <m:t>.</m:t>
                    </m:r>
                    <m:r>
                      <a:rPr kumimoji="1" lang="en-US" altLang="zh-CN" sz="2400" b="1" i="1" dirty="0" smtClean="0">
                        <a:solidFill>
                          <a:srgbClr val="FF0000"/>
                        </a:solidFill>
                        <a:latin typeface="Cambria Math"/>
                        <a:ea typeface="Cambria Math"/>
                      </a:rPr>
                      <m:t>𝟒</m:t>
                    </m:r>
                    <m:d>
                      <m:dPr>
                        <m:ctrlPr>
                          <a:rPr kumimoji="1" lang="en-US" altLang="zh-CN" sz="2400" b="1" i="1" dirty="0" smtClean="0">
                            <a:solidFill>
                              <a:srgbClr val="FF0000"/>
                            </a:solidFill>
                            <a:latin typeface="Cambria Math"/>
                            <a:ea typeface="Cambria Math"/>
                          </a:rPr>
                        </m:ctrlPr>
                      </m:dPr>
                      <m:e>
                        <m:r>
                          <a:rPr kumimoji="1" lang="en-US" altLang="zh-CN" sz="2400" b="1" i="1" dirty="0" smtClean="0">
                            <a:solidFill>
                              <a:srgbClr val="FF0000"/>
                            </a:solidFill>
                            <a:latin typeface="Cambria Math"/>
                            <a:ea typeface="Cambria Math"/>
                          </a:rPr>
                          <m:t>𝑽</m:t>
                        </m:r>
                      </m:e>
                    </m:d>
                  </m:oMath>
                </a14:m>
                <a:endParaRPr kumimoji="1" lang="en-US" altLang="zh-CN" sz="2400" b="1" dirty="0" smtClean="0">
                  <a:solidFill>
                    <a:srgbClr val="FF0000"/>
                  </a:solidFill>
                  <a:latin typeface="仿宋" panose="02010609060101010101" pitchFamily="49" charset="-122"/>
                  <a:ea typeface="Cambria Math"/>
                </a:endParaRPr>
              </a:p>
              <a:p>
                <a:pPr>
                  <a:spcBef>
                    <a:spcPts val="600"/>
                  </a:spcBef>
                </a:pPr>
                <a:r>
                  <a:rPr kumimoji="1" lang="en-US" altLang="zh-CN" sz="2400" b="1" dirty="0" smtClean="0">
                    <a:solidFill>
                      <a:srgbClr val="FF0000"/>
                    </a:solidFill>
                    <a:latin typeface="仿宋" panose="02010609060101010101" pitchFamily="49" charset="-122"/>
                    <a:ea typeface="仿宋" panose="02010609060101010101" pitchFamily="49" charset="-122"/>
                  </a:rPr>
                  <a:t>  </a:t>
                </a:r>
                <a:r>
                  <a:rPr kumimoji="1" lang="zh-CN" altLang="en-US" sz="2400" b="1" dirty="0" smtClean="0">
                    <a:solidFill>
                      <a:srgbClr val="FF0000"/>
                    </a:solidFill>
                    <a:latin typeface="仿宋" panose="02010609060101010101" pitchFamily="49" charset="-122"/>
                    <a:ea typeface="仿宋" panose="02010609060101010101" pitchFamily="49" charset="-122"/>
                  </a:rPr>
                  <a:t>求得：</a:t>
                </a:r>
                <a14:m>
                  <m:oMath xmlns:m="http://schemas.openxmlformats.org/officeDocument/2006/math">
                    <m:sSub>
                      <m:sSubPr>
                        <m:ctrlPr>
                          <a:rPr kumimoji="1" lang="en-US" altLang="zh-CN" sz="2400" b="1" i="1" smtClean="0">
                            <a:solidFill>
                              <a:srgbClr val="FF0000"/>
                            </a:solidFill>
                            <a:latin typeface="Cambria Math"/>
                            <a:ea typeface="仿宋" panose="02010609060101010101" pitchFamily="49" charset="-122"/>
                          </a:rPr>
                        </m:ctrlPr>
                      </m:sSubPr>
                      <m:e>
                        <m:r>
                          <a:rPr kumimoji="1" lang="en-US" altLang="zh-CN" sz="2400" b="1" i="1" smtClean="0">
                            <a:solidFill>
                              <a:srgbClr val="FF0000"/>
                            </a:solidFill>
                            <a:latin typeface="Cambria Math"/>
                            <a:ea typeface="仿宋" panose="02010609060101010101" pitchFamily="49" charset="-122"/>
                          </a:rPr>
                          <m:t>𝑼</m:t>
                        </m:r>
                      </m:e>
                      <m:sub>
                        <m:r>
                          <a:rPr kumimoji="1" lang="en-US" altLang="zh-CN" sz="2400" b="1" i="1" smtClean="0">
                            <a:solidFill>
                              <a:srgbClr val="FF0000"/>
                            </a:solidFill>
                            <a:latin typeface="Cambria Math"/>
                            <a:ea typeface="仿宋" panose="02010609060101010101" pitchFamily="49" charset="-122"/>
                          </a:rPr>
                          <m:t>𝒎</m:t>
                        </m:r>
                      </m:sub>
                    </m:sSub>
                    <m:r>
                      <a:rPr kumimoji="1" lang="en-US" altLang="zh-CN" sz="2400" b="1" i="1" smtClean="0">
                        <a:solidFill>
                          <a:srgbClr val="FF0000"/>
                        </a:solidFill>
                        <a:latin typeface="Cambria Math"/>
                        <a:ea typeface="仿宋" panose="02010609060101010101" pitchFamily="49" charset="-122"/>
                      </a:rPr>
                      <m:t>=</m:t>
                    </m:r>
                    <m:r>
                      <a:rPr kumimoji="1" lang="en-US" altLang="zh-CN" sz="2400" b="1" i="1" smtClean="0">
                        <a:solidFill>
                          <a:srgbClr val="FF0000"/>
                        </a:solidFill>
                        <a:latin typeface="Cambria Math"/>
                        <a:ea typeface="仿宋" panose="02010609060101010101" pitchFamily="49" charset="-122"/>
                      </a:rPr>
                      <m:t>𝟓𝟑𝟕</m:t>
                    </m:r>
                    <m:r>
                      <a:rPr kumimoji="1" lang="en-US" altLang="zh-CN" sz="2400" b="1" i="1" smtClean="0">
                        <a:solidFill>
                          <a:srgbClr val="FF0000"/>
                        </a:solidFill>
                        <a:latin typeface="Cambria Math"/>
                        <a:ea typeface="仿宋" panose="02010609060101010101" pitchFamily="49" charset="-122"/>
                      </a:rPr>
                      <m:t>.</m:t>
                    </m:r>
                    <m:r>
                      <a:rPr kumimoji="1" lang="en-US" altLang="zh-CN" sz="2400" b="1" i="1" smtClean="0">
                        <a:solidFill>
                          <a:srgbClr val="FF0000"/>
                        </a:solidFill>
                        <a:latin typeface="Cambria Math"/>
                        <a:ea typeface="仿宋" panose="02010609060101010101" pitchFamily="49" charset="-122"/>
                      </a:rPr>
                      <m:t>𝟒</m:t>
                    </m:r>
                    <m:r>
                      <a:rPr kumimoji="1" lang="en-US" altLang="zh-CN" sz="2400" b="1" i="1" smtClean="0">
                        <a:solidFill>
                          <a:srgbClr val="FF0000"/>
                        </a:solidFill>
                        <a:latin typeface="Cambria Math"/>
                        <a:ea typeface="仿宋" panose="02010609060101010101" pitchFamily="49" charset="-122"/>
                      </a:rPr>
                      <m:t>𝑽</m:t>
                    </m:r>
                  </m:oMath>
                </a14:m>
                <a:endParaRPr kumimoji="1" lang="en-US" altLang="zh-CN" sz="2400" b="1" dirty="0" smtClean="0">
                  <a:solidFill>
                    <a:srgbClr val="FF0000"/>
                  </a:solidFill>
                  <a:latin typeface="仿宋" panose="02010609060101010101" pitchFamily="49" charset="-122"/>
                  <a:ea typeface="仿宋" panose="02010609060101010101" pitchFamily="49" charset="-122"/>
                </a:endParaRPr>
              </a:p>
              <a:p>
                <a:pPr>
                  <a:spcBef>
                    <a:spcPts val="600"/>
                  </a:spcBef>
                </a:pPr>
                <a:r>
                  <a:rPr kumimoji="1" lang="en-US" altLang="zh-CN" sz="2400" b="1" dirty="0" smtClean="0">
                    <a:solidFill>
                      <a:srgbClr val="FF0000"/>
                    </a:solidFill>
                    <a:latin typeface="仿宋" panose="02010609060101010101" pitchFamily="49" charset="-122"/>
                    <a:ea typeface="仿宋" panose="02010609060101010101" pitchFamily="49" charset="-122"/>
                  </a:rPr>
                  <a:t>    </a:t>
                </a:r>
                <a:r>
                  <a:rPr kumimoji="1" lang="zh-CN" altLang="en-US" sz="2400" b="1" dirty="0" smtClean="0">
                    <a:solidFill>
                      <a:srgbClr val="FF0000"/>
                    </a:solidFill>
                    <a:latin typeface="仿宋" panose="02010609060101010101" pitchFamily="49" charset="-122"/>
                    <a:ea typeface="仿宋" panose="02010609060101010101" pitchFamily="49" charset="-122"/>
                  </a:rPr>
                  <a:t>有效值： </a:t>
                </a:r>
                <a:r>
                  <a:rPr kumimoji="1" lang="en-US" altLang="zh-CN" sz="2400" b="1" i="1" dirty="0" smtClean="0">
                    <a:solidFill>
                      <a:srgbClr val="FF0000"/>
                    </a:solidFill>
                    <a:latin typeface="仿宋" panose="02010609060101010101" pitchFamily="49" charset="-122"/>
                    <a:ea typeface="仿宋" panose="02010609060101010101" pitchFamily="49" charset="-122"/>
                  </a:rPr>
                  <a:t>U </a:t>
                </a:r>
                <a:r>
                  <a:rPr kumimoji="1" lang="en-US" altLang="zh-CN" sz="2400" b="1" dirty="0" smtClean="0">
                    <a:solidFill>
                      <a:srgbClr val="FF0000"/>
                    </a:solidFill>
                    <a:latin typeface="仿宋" panose="02010609060101010101" pitchFamily="49" charset="-122"/>
                    <a:ea typeface="仿宋" panose="02010609060101010101" pitchFamily="49" charset="-122"/>
                  </a:rPr>
                  <a:t>=380V</a:t>
                </a:r>
              </a:p>
              <a:p>
                <a:pPr>
                  <a:spcBef>
                    <a:spcPts val="600"/>
                  </a:spcBef>
                </a:pPr>
                <a:r>
                  <a:rPr kumimoji="1" lang="en-US" altLang="zh-CN" sz="2400" b="1" dirty="0">
                    <a:solidFill>
                      <a:srgbClr val="FF0000"/>
                    </a:solidFill>
                    <a:latin typeface="仿宋" panose="02010609060101010101" pitchFamily="49" charset="-122"/>
                    <a:ea typeface="仿宋" panose="02010609060101010101" pitchFamily="49" charset="-122"/>
                  </a:rPr>
                  <a:t> </a:t>
                </a:r>
                <a:r>
                  <a:rPr kumimoji="1" lang="en-US" altLang="zh-CN" sz="2400" b="1" dirty="0" smtClean="0">
                    <a:solidFill>
                      <a:srgbClr val="FF0000"/>
                    </a:solidFill>
                    <a:latin typeface="仿宋" panose="02010609060101010101" pitchFamily="49" charset="-122"/>
                    <a:ea typeface="仿宋" panose="02010609060101010101" pitchFamily="49" charset="-122"/>
                  </a:rPr>
                  <a:t>   </a:t>
                </a:r>
                <a:r>
                  <a:rPr kumimoji="1" lang="zh-CN" altLang="en-US" sz="2400" b="1" dirty="0" smtClean="0">
                    <a:solidFill>
                      <a:srgbClr val="FF0000"/>
                    </a:solidFill>
                    <a:latin typeface="仿宋" panose="02010609060101010101" pitchFamily="49" charset="-122"/>
                    <a:ea typeface="仿宋" panose="02010609060101010101" pitchFamily="49" charset="-122"/>
                  </a:rPr>
                  <a:t>解析式</a:t>
                </a:r>
                <a:r>
                  <a:rPr kumimoji="1" lang="en-US" altLang="zh-CN" sz="2400" b="1" dirty="0" smtClean="0">
                    <a:solidFill>
                      <a:srgbClr val="FF0000"/>
                    </a:solidFill>
                    <a:latin typeface="仿宋" panose="02010609060101010101" pitchFamily="49" charset="-122"/>
                    <a:ea typeface="仿宋" panose="02010609060101010101" pitchFamily="49" charset="-122"/>
                  </a:rPr>
                  <a:t> </a:t>
                </a:r>
                <a14:m>
                  <m:oMath xmlns:m="http://schemas.openxmlformats.org/officeDocument/2006/math">
                    <m:sSub>
                      <m:sSubPr>
                        <m:ctrlPr>
                          <a:rPr kumimoji="1" lang="en-US" altLang="zh-CN" sz="2400" b="1" i="1" dirty="0">
                            <a:solidFill>
                              <a:srgbClr val="FF0000"/>
                            </a:solidFill>
                            <a:latin typeface="Cambria Math"/>
                            <a:ea typeface="仿宋" panose="02010609060101010101" pitchFamily="49" charset="-122"/>
                          </a:rPr>
                        </m:ctrlPr>
                      </m:sSubPr>
                      <m:e>
                        <m:r>
                          <a:rPr kumimoji="1" lang="en-US" altLang="zh-CN" sz="2400" b="1" i="1" dirty="0">
                            <a:solidFill>
                              <a:srgbClr val="FF0000"/>
                            </a:solidFill>
                            <a:latin typeface="Cambria Math"/>
                            <a:ea typeface="仿宋" panose="02010609060101010101" pitchFamily="49" charset="-122"/>
                          </a:rPr>
                          <m:t>𝒖</m:t>
                        </m:r>
                      </m:e>
                      <m:sub>
                        <m:r>
                          <a:rPr kumimoji="1" lang="en-US" altLang="zh-CN" sz="2400" b="1" i="1" dirty="0">
                            <a:solidFill>
                              <a:srgbClr val="FF0000"/>
                            </a:solidFill>
                            <a:latin typeface="Cambria Math"/>
                            <a:ea typeface="仿宋" panose="02010609060101010101" pitchFamily="49" charset="-122"/>
                          </a:rPr>
                          <m:t>(</m:t>
                        </m:r>
                        <m:r>
                          <a:rPr kumimoji="1" lang="en-US" altLang="zh-CN" sz="2400" b="1" i="1" dirty="0">
                            <a:solidFill>
                              <a:srgbClr val="FF0000"/>
                            </a:solidFill>
                            <a:latin typeface="Cambria Math"/>
                            <a:ea typeface="仿宋" panose="02010609060101010101" pitchFamily="49" charset="-122"/>
                          </a:rPr>
                          <m:t>𝒕</m:t>
                        </m:r>
                        <m:r>
                          <a:rPr kumimoji="1" lang="en-US" altLang="zh-CN" sz="2400" b="1" i="1" dirty="0">
                            <a:solidFill>
                              <a:srgbClr val="FF0000"/>
                            </a:solidFill>
                            <a:latin typeface="Cambria Math"/>
                            <a:ea typeface="仿宋" panose="02010609060101010101" pitchFamily="49" charset="-122"/>
                          </a:rPr>
                          <m:t>)</m:t>
                        </m:r>
                      </m:sub>
                    </m:sSub>
                    <m:r>
                      <a:rPr kumimoji="1" lang="en-US" altLang="zh-CN" sz="2400" b="1" i="1" dirty="0">
                        <a:solidFill>
                          <a:srgbClr val="FF0000"/>
                        </a:solidFill>
                        <a:latin typeface="Cambria Math"/>
                        <a:ea typeface="仿宋" panose="02010609060101010101" pitchFamily="49" charset="-122"/>
                      </a:rPr>
                      <m:t>=</m:t>
                    </m:r>
                    <m:r>
                      <a:rPr kumimoji="1" lang="en-US" altLang="zh-CN" sz="2400" b="1" i="1" dirty="0" smtClean="0">
                        <a:solidFill>
                          <a:srgbClr val="FF0000"/>
                        </a:solidFill>
                        <a:latin typeface="Cambria Math"/>
                        <a:ea typeface="仿宋" panose="02010609060101010101" pitchFamily="49" charset="-122"/>
                      </a:rPr>
                      <m:t>𝟓𝟑𝟕</m:t>
                    </m:r>
                    <m:r>
                      <a:rPr kumimoji="1" lang="en-US" altLang="zh-CN" sz="2400" b="1" i="1" dirty="0" smtClean="0">
                        <a:solidFill>
                          <a:srgbClr val="FF0000"/>
                        </a:solidFill>
                        <a:latin typeface="Cambria Math"/>
                        <a:ea typeface="仿宋" panose="02010609060101010101" pitchFamily="49" charset="-122"/>
                      </a:rPr>
                      <m:t>.</m:t>
                    </m:r>
                    <m:r>
                      <a:rPr kumimoji="1" lang="en-US" altLang="zh-CN" sz="2400" b="1" i="1" dirty="0" smtClean="0">
                        <a:solidFill>
                          <a:srgbClr val="FF0000"/>
                        </a:solidFill>
                        <a:latin typeface="Cambria Math"/>
                        <a:ea typeface="仿宋" panose="02010609060101010101" pitchFamily="49" charset="-122"/>
                      </a:rPr>
                      <m:t>𝟒</m:t>
                    </m:r>
                    <m:r>
                      <a:rPr kumimoji="1" lang="en-US" altLang="zh-CN" sz="2400" b="1" i="1" dirty="0">
                        <a:solidFill>
                          <a:srgbClr val="FF0000"/>
                        </a:solidFill>
                        <a:latin typeface="Cambria Math"/>
                        <a:ea typeface="仿宋" panose="02010609060101010101" pitchFamily="49" charset="-122"/>
                      </a:rPr>
                      <m:t>𝒔𝒊𝒏</m:t>
                    </m:r>
                    <m:d>
                      <m:dPr>
                        <m:ctrlPr>
                          <a:rPr kumimoji="1" lang="en-US" altLang="zh-CN" sz="2400" b="1" i="1" dirty="0">
                            <a:solidFill>
                              <a:srgbClr val="FF0000"/>
                            </a:solidFill>
                            <a:latin typeface="Cambria Math"/>
                            <a:ea typeface="仿宋" panose="02010609060101010101" pitchFamily="49" charset="-122"/>
                          </a:rPr>
                        </m:ctrlPr>
                      </m:dPr>
                      <m:e>
                        <m:r>
                          <a:rPr kumimoji="1" lang="zh-CN" altLang="en-US" sz="2400" b="1" i="1" dirty="0">
                            <a:solidFill>
                              <a:srgbClr val="FF0000"/>
                            </a:solidFill>
                            <a:latin typeface="Cambria Math"/>
                            <a:ea typeface="仿宋" panose="02010609060101010101" pitchFamily="49" charset="-122"/>
                          </a:rPr>
                          <m:t>𝝎</m:t>
                        </m:r>
                        <m:r>
                          <a:rPr kumimoji="1" lang="en-US" altLang="zh-CN" sz="2400" b="1" i="1" dirty="0">
                            <a:solidFill>
                              <a:srgbClr val="FF0000"/>
                            </a:solidFill>
                            <a:latin typeface="Cambria Math"/>
                            <a:ea typeface="仿宋" panose="02010609060101010101" pitchFamily="49" charset="-122"/>
                          </a:rPr>
                          <m:t>𝒕</m:t>
                        </m:r>
                        <m:r>
                          <a:rPr kumimoji="1" lang="en-US" altLang="zh-CN" sz="2400" b="1" i="1" dirty="0">
                            <a:solidFill>
                              <a:srgbClr val="FF0000"/>
                            </a:solidFill>
                            <a:latin typeface="Cambria Math"/>
                            <a:ea typeface="仿宋" panose="02010609060101010101" pitchFamily="49" charset="-122"/>
                          </a:rPr>
                          <m:t>+</m:t>
                        </m:r>
                        <m:sSup>
                          <m:sSupPr>
                            <m:ctrlPr>
                              <a:rPr kumimoji="1" lang="en-US" altLang="zh-CN" sz="2400" b="1" i="1" dirty="0">
                                <a:solidFill>
                                  <a:srgbClr val="FF0000"/>
                                </a:solidFill>
                                <a:latin typeface="Cambria Math"/>
                                <a:ea typeface="仿宋" panose="02010609060101010101" pitchFamily="49" charset="-122"/>
                              </a:rPr>
                            </m:ctrlPr>
                          </m:sSupPr>
                          <m:e>
                            <m:r>
                              <a:rPr kumimoji="1" lang="en-US" altLang="zh-CN" sz="2400" b="1" i="1" dirty="0">
                                <a:solidFill>
                                  <a:srgbClr val="FF0000"/>
                                </a:solidFill>
                                <a:latin typeface="Cambria Math"/>
                                <a:ea typeface="仿宋" panose="02010609060101010101" pitchFamily="49" charset="-122"/>
                              </a:rPr>
                              <m:t>𝟔𝟎</m:t>
                            </m:r>
                          </m:e>
                          <m:sup>
                            <m:r>
                              <a:rPr kumimoji="1" lang="en-US" altLang="zh-CN" sz="2400" b="1" i="1" dirty="0">
                                <a:solidFill>
                                  <a:srgbClr val="FF0000"/>
                                </a:solidFill>
                                <a:latin typeface="Cambria Math"/>
                                <a:ea typeface="Cambria Math"/>
                              </a:rPr>
                              <m:t>°</m:t>
                            </m:r>
                          </m:sup>
                        </m:sSup>
                      </m:e>
                    </m:d>
                    <m:r>
                      <a:rPr kumimoji="1" lang="en-US" altLang="zh-CN" sz="2400" b="1" i="1" dirty="0">
                        <a:solidFill>
                          <a:srgbClr val="FF0000"/>
                        </a:solidFill>
                        <a:latin typeface="Cambria Math"/>
                        <a:ea typeface="仿宋" panose="02010609060101010101" pitchFamily="49" charset="-122"/>
                      </a:rPr>
                      <m:t>𝑽</m:t>
                    </m:r>
                  </m:oMath>
                </a14:m>
                <a:endParaRPr kumimoji="1" lang="en-US" altLang="zh-CN" sz="2400" b="1" dirty="0">
                  <a:solidFill>
                    <a:srgbClr val="FF0000"/>
                  </a:solidFill>
                  <a:latin typeface="仿宋" panose="02010609060101010101" pitchFamily="49" charset="-122"/>
                  <a:ea typeface="仿宋" panose="02010609060101010101" pitchFamily="49" charset="-122"/>
                </a:endParaRPr>
              </a:p>
              <a:p>
                <a:pPr>
                  <a:spcBef>
                    <a:spcPts val="600"/>
                  </a:spcBef>
                </a:pPr>
                <a:endParaRPr kumimoji="1" lang="zh-CN" altLang="en-US" sz="2400" b="1" dirty="0">
                  <a:solidFill>
                    <a:schemeClr val="tx2"/>
                  </a:solidFill>
                  <a:latin typeface="仿宋" panose="02010609060101010101" pitchFamily="49" charset="-122"/>
                  <a:ea typeface="仿宋" panose="02010609060101010101" pitchFamily="49" charset="-122"/>
                </a:endParaRPr>
              </a:p>
            </p:txBody>
          </p:sp>
        </mc:Choice>
        <mc:Fallback xmlns="">
          <p:sp>
            <p:nvSpPr>
              <p:cNvPr id="712707" name="Text Box 3"/>
              <p:cNvSpPr txBox="1">
                <a:spLocks noRot="1" noChangeAspect="1" noMove="1" noResize="1" noEditPoints="1" noAdjustHandles="1" noChangeArrowheads="1" noChangeShapeType="1" noTextEdit="1"/>
              </p:cNvSpPr>
              <p:nvPr/>
            </p:nvSpPr>
            <p:spPr bwMode="auto">
              <a:xfrm>
                <a:off x="205961" y="710038"/>
                <a:ext cx="8748712" cy="4903650"/>
              </a:xfrm>
              <a:prstGeom prst="rect">
                <a:avLst/>
              </a:prstGeom>
              <a:blipFill rotWithShape="1">
                <a:blip r:embed="rId2"/>
                <a:stretch>
                  <a:fillRect l="-1115" t="-4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232550703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p:cNvSpPr>
          <p:nvPr>
            <p:ph type="title"/>
          </p:nvPr>
        </p:nvSpPr>
        <p:spPr>
          <a:xfrm>
            <a:off x="457200" y="274638"/>
            <a:ext cx="1666528" cy="562074"/>
          </a:xfrm>
        </p:spPr>
        <p:txBody>
          <a:bodyPr vert="horz" lIns="91440" tIns="45720" rIns="91440" bIns="45720" rtlCol="0" anchor="ctr">
            <a:normAutofit/>
          </a:bodyPr>
          <a:lstStyle/>
          <a:p>
            <a:r>
              <a:rPr lang="zh-CN" altLang="en-US" sz="2800" dirty="0"/>
              <a:t>习题</a:t>
            </a:r>
          </a:p>
        </p:txBody>
      </p:sp>
      <p:sp>
        <p:nvSpPr>
          <p:cNvPr id="750595" name="Rectangle 3"/>
          <p:cNvSpPr>
            <a:spLocks noGrp="1"/>
          </p:cNvSpPr>
          <p:nvPr>
            <p:ph type="body" idx="1"/>
          </p:nvPr>
        </p:nvSpPr>
        <p:spPr>
          <a:xfrm>
            <a:off x="179389" y="908720"/>
            <a:ext cx="7056908" cy="504403"/>
          </a:xfrm>
        </p:spPr>
        <p:txBody>
          <a:bodyPr>
            <a:normAutofit/>
          </a:bodyPr>
          <a:lstStyle/>
          <a:p>
            <a:pPr>
              <a:lnSpc>
                <a:spcPct val="100000"/>
              </a:lnSpc>
              <a:spcBef>
                <a:spcPct val="20000"/>
              </a:spcBef>
              <a:buFont typeface="Arial" pitchFamily="34" charset="0"/>
              <a:buNone/>
            </a:pPr>
            <a:r>
              <a:rPr lang="en-US" altLang="zh-CN" sz="2400" dirty="0" smtClean="0">
                <a:latin typeface="仿宋" panose="02010609060101010101" pitchFamily="49" charset="-122"/>
                <a:ea typeface="仿宋" panose="02010609060101010101" pitchFamily="49" charset="-122"/>
              </a:rPr>
              <a:t>1</a:t>
            </a:r>
            <a:r>
              <a:rPr lang="zh-CN" altLang="en-US" sz="2400" dirty="0" smtClean="0">
                <a:latin typeface="仿宋" panose="02010609060101010101" pitchFamily="49" charset="-122"/>
                <a:ea typeface="仿宋" panose="02010609060101010101" pitchFamily="49" charset="-122"/>
              </a:rPr>
              <a:t>、写出下列各正弦量对应的相量，并绘出相量图。</a:t>
            </a:r>
          </a:p>
        </p:txBody>
      </p:sp>
      <p:graphicFrame>
        <p:nvGraphicFramePr>
          <p:cNvPr id="750597" name="Object 5"/>
          <p:cNvGraphicFramePr>
            <a:graphicFrameLocks noChangeAspect="1"/>
          </p:cNvGraphicFramePr>
          <p:nvPr>
            <p:extLst>
              <p:ext uri="{D42A27DB-BD31-4B8C-83A1-F6EECF244321}">
                <p14:modId xmlns:p14="http://schemas.microsoft.com/office/powerpoint/2010/main" val="3153884071"/>
              </p:ext>
            </p:extLst>
          </p:nvPr>
        </p:nvGraphicFramePr>
        <p:xfrm>
          <a:off x="755576" y="1629147"/>
          <a:ext cx="4485605" cy="2437594"/>
        </p:xfrm>
        <a:graphic>
          <a:graphicData uri="http://schemas.openxmlformats.org/presentationml/2006/ole">
            <mc:AlternateContent xmlns:mc="http://schemas.openxmlformats.org/markup-compatibility/2006">
              <mc:Choice xmlns:v="urn:schemas-microsoft-com:vml" Requires="v">
                <p:oleObj spid="_x0000_s9255" name="公式" r:id="rId3" imgW="2057400" imgH="1117440" progId="Equation.3">
                  <p:embed/>
                </p:oleObj>
              </mc:Choice>
              <mc:Fallback>
                <p:oleObj name="公式" r:id="rId3" imgW="2057400" imgH="1117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629147"/>
                        <a:ext cx="4485605" cy="24375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0288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50597"/>
                                        </p:tgtEl>
                                        <p:attrNameLst>
                                          <p:attrName>style.visibility</p:attrName>
                                        </p:attrNameLst>
                                      </p:cBhvr>
                                      <p:to>
                                        <p:strVal val="visible"/>
                                      </p:to>
                                    </p:set>
                                    <p:anim calcmode="lin" valueType="num">
                                      <p:cBhvr>
                                        <p:cTn id="7" dur="500" fill="hold"/>
                                        <p:tgtEl>
                                          <p:spTgt spid="750597"/>
                                        </p:tgtEl>
                                        <p:attrNameLst>
                                          <p:attrName>ppt_w</p:attrName>
                                        </p:attrNameLst>
                                      </p:cBhvr>
                                      <p:tavLst>
                                        <p:tav tm="0">
                                          <p:val>
                                            <p:fltVal val="0"/>
                                          </p:val>
                                        </p:tav>
                                        <p:tav tm="100000">
                                          <p:val>
                                            <p:strVal val="#ppt_w"/>
                                          </p:val>
                                        </p:tav>
                                      </p:tavLst>
                                    </p:anim>
                                    <p:anim calcmode="lin" valueType="num">
                                      <p:cBhvr>
                                        <p:cTn id="8" dur="500" fill="hold"/>
                                        <p:tgtEl>
                                          <p:spTgt spid="750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p:cNvSpPr>
          <p:nvPr>
            <p:ph type="title"/>
          </p:nvPr>
        </p:nvSpPr>
        <p:spPr>
          <a:xfrm>
            <a:off x="179512" y="116632"/>
            <a:ext cx="1080120" cy="490066"/>
          </a:xfrm>
        </p:spPr>
        <p:txBody>
          <a:bodyPr vert="horz" lIns="91440" tIns="45720" rIns="91440" bIns="45720" rtlCol="0" anchor="ctr">
            <a:normAutofit fontScale="90000"/>
          </a:bodyPr>
          <a:lstStyle/>
          <a:p>
            <a:r>
              <a:rPr lang="zh-CN" altLang="en-US" sz="2800" dirty="0"/>
              <a:t>习题</a:t>
            </a:r>
          </a:p>
        </p:txBody>
      </p:sp>
      <p:sp>
        <p:nvSpPr>
          <p:cNvPr id="751619" name="Rectangle 3"/>
          <p:cNvSpPr>
            <a:spLocks noGrp="1"/>
          </p:cNvSpPr>
          <p:nvPr>
            <p:ph type="body" idx="1"/>
          </p:nvPr>
        </p:nvSpPr>
        <p:spPr>
          <a:xfrm>
            <a:off x="251520" y="836712"/>
            <a:ext cx="7345362" cy="576262"/>
          </a:xfrm>
        </p:spPr>
        <p:txBody>
          <a:bodyPr>
            <a:normAutofit/>
          </a:bodyPr>
          <a:lstStyle/>
          <a:p>
            <a:pPr>
              <a:lnSpc>
                <a:spcPct val="100000"/>
              </a:lnSpc>
              <a:spcBef>
                <a:spcPct val="20000"/>
              </a:spcBef>
              <a:buFont typeface="Arial" pitchFamily="34" charset="0"/>
              <a:buNone/>
            </a:pPr>
            <a:r>
              <a:rPr lang="en-US" altLang="zh-CN" sz="2400" b="1" smtClean="0">
                <a:solidFill>
                  <a:srgbClr val="000066"/>
                </a:solidFill>
                <a:latin typeface="仿宋" panose="02010609060101010101" pitchFamily="49" charset="-122"/>
                <a:ea typeface="仿宋" panose="02010609060101010101" pitchFamily="49" charset="-122"/>
              </a:rPr>
              <a:t>2</a:t>
            </a:r>
            <a:r>
              <a:rPr lang="zh-CN" altLang="en-US" sz="2400" b="1" smtClean="0">
                <a:solidFill>
                  <a:srgbClr val="000066"/>
                </a:solidFill>
                <a:latin typeface="仿宋" panose="02010609060101010101" pitchFamily="49" charset="-122"/>
                <a:ea typeface="仿宋" panose="02010609060101010101" pitchFamily="49" charset="-122"/>
              </a:rPr>
              <a:t>、写出下列向量对应的解析式（</a:t>
            </a:r>
            <a:r>
              <a:rPr lang="en-US" altLang="zh-CN" sz="2400" b="1" i="1" smtClean="0">
                <a:solidFill>
                  <a:srgbClr val="000066"/>
                </a:solidFill>
                <a:latin typeface="仿宋" panose="02010609060101010101" pitchFamily="49" charset="-122"/>
                <a:ea typeface="仿宋" panose="02010609060101010101" pitchFamily="49" charset="-122"/>
              </a:rPr>
              <a:t>f</a:t>
            </a:r>
            <a:r>
              <a:rPr lang="en-US" altLang="zh-CN" sz="2400" b="1" smtClean="0">
                <a:solidFill>
                  <a:srgbClr val="000066"/>
                </a:solidFill>
                <a:latin typeface="仿宋" panose="02010609060101010101" pitchFamily="49" charset="-122"/>
                <a:ea typeface="仿宋" panose="02010609060101010101" pitchFamily="49" charset="-122"/>
              </a:rPr>
              <a:t>=50Hz)</a:t>
            </a:r>
            <a:r>
              <a:rPr lang="zh-CN" altLang="en-US" sz="2400" b="1" smtClean="0">
                <a:solidFill>
                  <a:srgbClr val="000066"/>
                </a:solidFill>
                <a:latin typeface="仿宋" panose="02010609060101010101" pitchFamily="49" charset="-122"/>
                <a:ea typeface="仿宋" panose="02010609060101010101" pitchFamily="49" charset="-122"/>
              </a:rPr>
              <a:t>。</a:t>
            </a:r>
          </a:p>
        </p:txBody>
      </p:sp>
      <p:graphicFrame>
        <p:nvGraphicFramePr>
          <p:cNvPr id="751622" name="Object 6"/>
          <p:cNvGraphicFramePr>
            <a:graphicFrameLocks noChangeAspect="1"/>
          </p:cNvGraphicFramePr>
          <p:nvPr>
            <p:extLst>
              <p:ext uri="{D42A27DB-BD31-4B8C-83A1-F6EECF244321}">
                <p14:modId xmlns:p14="http://schemas.microsoft.com/office/powerpoint/2010/main" val="3080477253"/>
              </p:ext>
            </p:extLst>
          </p:nvPr>
        </p:nvGraphicFramePr>
        <p:xfrm>
          <a:off x="251521" y="1484785"/>
          <a:ext cx="2792478" cy="3528392"/>
        </p:xfrm>
        <a:graphic>
          <a:graphicData uri="http://schemas.openxmlformats.org/presentationml/2006/ole">
            <mc:AlternateContent xmlns:mc="http://schemas.openxmlformats.org/markup-compatibility/2006">
              <mc:Choice xmlns:v="urn:schemas-microsoft-com:vml" Requires="v">
                <p:oleObj spid="_x0000_s10279" name="公式" r:id="rId3" imgW="1536480" imgH="1942920" progId="Equation.3">
                  <p:embed/>
                </p:oleObj>
              </mc:Choice>
              <mc:Fallback>
                <p:oleObj name="公式" r:id="rId3" imgW="1536480" imgH="1942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484785"/>
                        <a:ext cx="2792478" cy="35283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84093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51622"/>
                                        </p:tgtEl>
                                        <p:attrNameLst>
                                          <p:attrName>style.visibility</p:attrName>
                                        </p:attrNameLst>
                                      </p:cBhvr>
                                      <p:to>
                                        <p:strVal val="visible"/>
                                      </p:to>
                                    </p:set>
                                    <p:anim calcmode="lin" valueType="num">
                                      <p:cBhvr>
                                        <p:cTn id="7" dur="500" fill="hold"/>
                                        <p:tgtEl>
                                          <p:spTgt spid="751622"/>
                                        </p:tgtEl>
                                        <p:attrNameLst>
                                          <p:attrName>ppt_w</p:attrName>
                                        </p:attrNameLst>
                                      </p:cBhvr>
                                      <p:tavLst>
                                        <p:tav tm="0">
                                          <p:val>
                                            <p:fltVal val="0"/>
                                          </p:val>
                                        </p:tav>
                                        <p:tav tm="100000">
                                          <p:val>
                                            <p:strVal val="#ppt_w"/>
                                          </p:val>
                                        </p:tav>
                                      </p:tavLst>
                                    </p:anim>
                                    <p:anim calcmode="lin" valueType="num">
                                      <p:cBhvr>
                                        <p:cTn id="8" dur="500" fill="hold"/>
                                        <p:tgtEl>
                                          <p:spTgt spid="7516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p:cNvSpPr>
          <p:nvPr>
            <p:ph type="title" idx="4294967295"/>
          </p:nvPr>
        </p:nvSpPr>
        <p:spPr>
          <a:xfrm>
            <a:off x="179388" y="0"/>
            <a:ext cx="2738437" cy="762000"/>
          </a:xfrm>
        </p:spPr>
        <p:txBody>
          <a:bodyPr vert="horz" lIns="91440" tIns="45720" rIns="91440" bIns="45720" rtlCol="0" anchor="ctr">
            <a:normAutofit/>
          </a:bodyPr>
          <a:lstStyle/>
          <a:p>
            <a:r>
              <a:rPr lang="zh-CN" altLang="en-US" sz="2800"/>
              <a:t>习题</a:t>
            </a:r>
          </a:p>
        </p:txBody>
      </p:sp>
      <p:sp>
        <p:nvSpPr>
          <p:cNvPr id="844804" name="Text Box 4"/>
          <p:cNvSpPr txBox="1">
            <a:spLocks noChangeArrowheads="1"/>
          </p:cNvSpPr>
          <p:nvPr/>
        </p:nvSpPr>
        <p:spPr bwMode="auto">
          <a:xfrm>
            <a:off x="0" y="981075"/>
            <a:ext cx="914400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lnSpc>
                <a:spcPct val="125000"/>
              </a:lnSpc>
              <a:spcBef>
                <a:spcPct val="20000"/>
              </a:spcBef>
            </a:pPr>
            <a:r>
              <a:rPr lang="en-US" altLang="zh-CN" sz="2400" dirty="0">
                <a:solidFill>
                  <a:srgbClr val="000099"/>
                </a:solidFill>
                <a:latin typeface="方正姚体" pitchFamily="2" charset="-122"/>
                <a:ea typeface="方正姚体" pitchFamily="2" charset="-122"/>
              </a:rPr>
              <a:t>1</a:t>
            </a:r>
            <a:r>
              <a:rPr lang="zh-CN" altLang="en-US" sz="2400" dirty="0">
                <a:solidFill>
                  <a:srgbClr val="000099"/>
                </a:solidFill>
                <a:latin typeface="方正姚体" pitchFamily="2" charset="-122"/>
                <a:ea typeface="方正姚体" pitchFamily="2" charset="-122"/>
              </a:rPr>
              <a:t>、已知电阻</a:t>
            </a:r>
            <a:r>
              <a:rPr lang="en-US" altLang="zh-CN" sz="2400" i="1" dirty="0">
                <a:solidFill>
                  <a:srgbClr val="000099"/>
                </a:solidFill>
                <a:latin typeface="方正姚体" pitchFamily="2" charset="-122"/>
                <a:ea typeface="方正姚体" pitchFamily="2" charset="-122"/>
              </a:rPr>
              <a:t>R</a:t>
            </a:r>
            <a:r>
              <a:rPr lang="en-US" altLang="zh-CN" sz="2400" dirty="0">
                <a:solidFill>
                  <a:srgbClr val="000099"/>
                </a:solidFill>
                <a:latin typeface="方正姚体" pitchFamily="2" charset="-122"/>
                <a:ea typeface="方正姚体" pitchFamily="2" charset="-122"/>
              </a:rPr>
              <a:t>=10</a:t>
            </a:r>
            <a:r>
              <a:rPr lang="en-US" altLang="zh-CN" sz="2400" dirty="0">
                <a:solidFill>
                  <a:srgbClr val="000099"/>
                </a:solidFill>
                <a:latin typeface="方正姚体" pitchFamily="2" charset="-122"/>
                <a:ea typeface="方正姚体" pitchFamily="2" charset="-122"/>
                <a:cs typeface="Times New Roman" pitchFamily="18" charset="0"/>
              </a:rPr>
              <a:t>Ω</a:t>
            </a:r>
            <a:r>
              <a:rPr lang="zh-CN" altLang="en-US" sz="2400" dirty="0">
                <a:solidFill>
                  <a:srgbClr val="000099"/>
                </a:solidFill>
                <a:latin typeface="方正姚体" pitchFamily="2" charset="-122"/>
                <a:ea typeface="方正姚体" pitchFamily="2" charset="-122"/>
              </a:rPr>
              <a:t>，关联参考方向下，通过电阻的电流</a:t>
            </a:r>
            <a:r>
              <a:rPr lang="en-US" altLang="zh-CN" sz="2400" i="1" dirty="0" err="1">
                <a:solidFill>
                  <a:srgbClr val="000099"/>
                </a:solidFill>
                <a:latin typeface="方正姚体" pitchFamily="2" charset="-122"/>
                <a:ea typeface="方正姚体" pitchFamily="2" charset="-122"/>
              </a:rPr>
              <a:t>i</a:t>
            </a:r>
            <a:r>
              <a:rPr lang="en-US" altLang="zh-CN" sz="2400" dirty="0">
                <a:solidFill>
                  <a:srgbClr val="000099"/>
                </a:solidFill>
                <a:latin typeface="方正姚体" pitchFamily="2" charset="-122"/>
                <a:ea typeface="方正姚体" pitchFamily="2" charset="-122"/>
              </a:rPr>
              <a:t>=1.41sin(t+60)A</a:t>
            </a:r>
            <a:r>
              <a:rPr lang="zh-CN" altLang="en-US" sz="2400" dirty="0">
                <a:solidFill>
                  <a:srgbClr val="000099"/>
                </a:solidFill>
                <a:latin typeface="方正姚体" pitchFamily="2" charset="-122"/>
                <a:ea typeface="方正姚体" pitchFamily="2" charset="-122"/>
              </a:rPr>
              <a:t>。求</a:t>
            </a:r>
          </a:p>
          <a:p>
            <a:pPr eaLnBrk="0" hangingPunct="0">
              <a:lnSpc>
                <a:spcPct val="125000"/>
              </a:lnSpc>
              <a:spcBef>
                <a:spcPct val="20000"/>
              </a:spcBef>
            </a:pPr>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1</a:t>
            </a:r>
            <a:r>
              <a:rPr lang="zh-CN" altLang="en-US" sz="2400" dirty="0">
                <a:solidFill>
                  <a:srgbClr val="000099"/>
                </a:solidFill>
                <a:latin typeface="方正姚体" pitchFamily="2" charset="-122"/>
                <a:ea typeface="方正姚体" pitchFamily="2" charset="-122"/>
              </a:rPr>
              <a:t>）</a:t>
            </a:r>
            <a:r>
              <a:rPr lang="en-US" altLang="zh-CN" sz="2400" i="1" dirty="0" err="1">
                <a:solidFill>
                  <a:srgbClr val="000099"/>
                </a:solidFill>
                <a:latin typeface="Times New Roman" pitchFamily="18" charset="0"/>
                <a:ea typeface="方正姚体" pitchFamily="2" charset="-122"/>
              </a:rPr>
              <a:t>u</a:t>
            </a:r>
            <a:r>
              <a:rPr lang="en-US" altLang="zh-CN" sz="2400" baseline="-25000" dirty="0" err="1">
                <a:solidFill>
                  <a:srgbClr val="000099"/>
                </a:solidFill>
                <a:latin typeface="方正姚体" pitchFamily="2" charset="-122"/>
                <a:ea typeface="方正姚体" pitchFamily="2" charset="-122"/>
              </a:rPr>
              <a:t>R</a:t>
            </a:r>
            <a:r>
              <a:rPr lang="zh-CN" altLang="en-US" sz="2400" dirty="0">
                <a:solidFill>
                  <a:srgbClr val="000099"/>
                </a:solidFill>
                <a:latin typeface="方正姚体" pitchFamily="2" charset="-122"/>
                <a:ea typeface="方正姚体" pitchFamily="2" charset="-122"/>
              </a:rPr>
              <a:t>及</a:t>
            </a:r>
            <a:r>
              <a:rPr lang="en-US" altLang="zh-CN" sz="2400" i="1" dirty="0">
                <a:solidFill>
                  <a:srgbClr val="000099"/>
                </a:solidFill>
                <a:latin typeface="Times New Roman" pitchFamily="18" charset="0"/>
                <a:ea typeface="方正姚体" pitchFamily="2" charset="-122"/>
              </a:rPr>
              <a:t>U</a:t>
            </a:r>
            <a:r>
              <a:rPr lang="en-US" altLang="zh-CN" sz="2400" baseline="-25000" dirty="0">
                <a:solidFill>
                  <a:srgbClr val="000099"/>
                </a:solidFill>
                <a:latin typeface="方正姚体" pitchFamily="2" charset="-122"/>
                <a:ea typeface="方正姚体" pitchFamily="2" charset="-122"/>
              </a:rPr>
              <a:t>R</a:t>
            </a:r>
            <a:r>
              <a:rPr lang="zh-CN" altLang="en-US" sz="2400" dirty="0">
                <a:solidFill>
                  <a:srgbClr val="000099"/>
                </a:solidFill>
                <a:latin typeface="方正姚体" pitchFamily="2" charset="-122"/>
                <a:ea typeface="方正姚体" pitchFamily="2" charset="-122"/>
              </a:rPr>
              <a:t>。</a:t>
            </a:r>
          </a:p>
          <a:p>
            <a:pPr eaLnBrk="0" hangingPunct="0">
              <a:lnSpc>
                <a:spcPct val="125000"/>
              </a:lnSpc>
              <a:spcBef>
                <a:spcPct val="20000"/>
              </a:spcBef>
            </a:pPr>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2</a:t>
            </a:r>
            <a:r>
              <a:rPr lang="zh-CN" altLang="en-US" sz="2400" dirty="0">
                <a:solidFill>
                  <a:srgbClr val="000099"/>
                </a:solidFill>
                <a:latin typeface="方正姚体" pitchFamily="2" charset="-122"/>
                <a:ea typeface="方正姚体" pitchFamily="2" charset="-122"/>
              </a:rPr>
              <a:t>）电阻接受的功率</a:t>
            </a:r>
            <a:r>
              <a:rPr lang="en-US" altLang="zh-CN" sz="2400" i="1" dirty="0">
                <a:solidFill>
                  <a:srgbClr val="000099"/>
                </a:solidFill>
                <a:latin typeface="方正姚体" pitchFamily="2" charset="-122"/>
                <a:ea typeface="方正姚体" pitchFamily="2" charset="-122"/>
              </a:rPr>
              <a:t>P</a:t>
            </a:r>
            <a:r>
              <a:rPr lang="zh-CN" altLang="en-US" sz="2400" dirty="0" smtClean="0">
                <a:solidFill>
                  <a:srgbClr val="000099"/>
                </a:solidFill>
                <a:latin typeface="方正姚体" pitchFamily="2" charset="-122"/>
                <a:ea typeface="方正姚体" pitchFamily="2" charset="-122"/>
              </a:rPr>
              <a:t>。</a:t>
            </a:r>
            <a:endParaRPr lang="zh-CN" altLang="en-US" sz="2400" dirty="0">
              <a:solidFill>
                <a:srgbClr val="000099"/>
              </a:solidFill>
              <a:latin typeface="方正姚体" pitchFamily="2" charset="-122"/>
              <a:ea typeface="方正姚体" pitchFamily="2" charset="-122"/>
            </a:endParaRPr>
          </a:p>
        </p:txBody>
      </p:sp>
    </p:spTree>
    <p:extLst>
      <p:ext uri="{BB962C8B-B14F-4D97-AF65-F5344CB8AC3E}">
        <p14:creationId xmlns:p14="http://schemas.microsoft.com/office/powerpoint/2010/main" val="10579721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p:cNvSpPr>
          <p:nvPr>
            <p:ph type="title" idx="4294967295"/>
          </p:nvPr>
        </p:nvSpPr>
        <p:spPr>
          <a:xfrm>
            <a:off x="179388" y="0"/>
            <a:ext cx="2738437" cy="762000"/>
          </a:xfrm>
        </p:spPr>
        <p:txBody>
          <a:bodyPr vert="horz" lIns="91440" tIns="45720" rIns="91440" bIns="45720" rtlCol="0" anchor="ctr">
            <a:normAutofit/>
          </a:bodyPr>
          <a:lstStyle/>
          <a:p>
            <a:r>
              <a:rPr lang="zh-CN" altLang="en-US" sz="2800"/>
              <a:t>习题</a:t>
            </a:r>
          </a:p>
        </p:txBody>
      </p:sp>
      <p:sp>
        <p:nvSpPr>
          <p:cNvPr id="844804" name="Text Box 4"/>
          <p:cNvSpPr txBox="1">
            <a:spLocks noChangeArrowheads="1"/>
          </p:cNvSpPr>
          <p:nvPr/>
        </p:nvSpPr>
        <p:spPr bwMode="auto">
          <a:xfrm>
            <a:off x="0" y="981075"/>
            <a:ext cx="9144000" cy="262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lnSpc>
                <a:spcPct val="125000"/>
              </a:lnSpc>
              <a:spcBef>
                <a:spcPct val="20000"/>
              </a:spcBef>
            </a:pPr>
            <a:r>
              <a:rPr lang="en-US" altLang="zh-CN" sz="2400" dirty="0" smtClean="0">
                <a:solidFill>
                  <a:srgbClr val="000099"/>
                </a:solidFill>
                <a:latin typeface="方正姚体" pitchFamily="2" charset="-122"/>
                <a:ea typeface="方正姚体" pitchFamily="2" charset="-122"/>
              </a:rPr>
              <a:t>2</a:t>
            </a:r>
            <a:r>
              <a:rPr lang="zh-CN" altLang="en-US" sz="2400" dirty="0">
                <a:solidFill>
                  <a:srgbClr val="000099"/>
                </a:solidFill>
                <a:latin typeface="方正姚体" pitchFamily="2" charset="-122"/>
                <a:ea typeface="方正姚体" pitchFamily="2" charset="-122"/>
              </a:rPr>
              <a:t>、一电阻</a:t>
            </a:r>
            <a:r>
              <a:rPr lang="en-US" altLang="zh-CN" sz="2400" i="1" dirty="0">
                <a:solidFill>
                  <a:srgbClr val="000099"/>
                </a:solidFill>
                <a:latin typeface="方正姚体" pitchFamily="2" charset="-122"/>
                <a:ea typeface="方正姚体" pitchFamily="2" charset="-122"/>
              </a:rPr>
              <a:t>R</a:t>
            </a:r>
            <a:r>
              <a:rPr lang="zh-CN" altLang="en-US" sz="2400" dirty="0">
                <a:solidFill>
                  <a:srgbClr val="000099"/>
                </a:solidFill>
                <a:latin typeface="方正姚体" pitchFamily="2" charset="-122"/>
                <a:ea typeface="方正姚体" pitchFamily="2" charset="-122"/>
              </a:rPr>
              <a:t>接到</a:t>
            </a:r>
            <a:r>
              <a:rPr lang="en-US" altLang="zh-CN" sz="2400" i="1" dirty="0">
                <a:solidFill>
                  <a:srgbClr val="000099"/>
                </a:solidFill>
                <a:latin typeface="Times New Roman" pitchFamily="18" charset="0"/>
                <a:ea typeface="方正姚体" pitchFamily="2" charset="-122"/>
              </a:rPr>
              <a:t>f</a:t>
            </a:r>
            <a:r>
              <a:rPr lang="en-US" altLang="zh-CN" sz="2400" dirty="0">
                <a:solidFill>
                  <a:srgbClr val="000099"/>
                </a:solidFill>
                <a:latin typeface="方正姚体" pitchFamily="2" charset="-122"/>
                <a:ea typeface="方正姚体" pitchFamily="2" charset="-122"/>
              </a:rPr>
              <a:t>=50Hz</a:t>
            </a:r>
            <a:r>
              <a:rPr lang="zh-CN" altLang="en-US" sz="2400" dirty="0">
                <a:solidFill>
                  <a:srgbClr val="000099"/>
                </a:solidFill>
                <a:latin typeface="方正姚体" pitchFamily="2" charset="-122"/>
                <a:ea typeface="方正姚体" pitchFamily="2" charset="-122"/>
              </a:rPr>
              <a:t>，                             的电源上，接受的功率为</a:t>
            </a:r>
            <a:r>
              <a:rPr lang="en-US" altLang="zh-CN" sz="2400" dirty="0">
                <a:solidFill>
                  <a:srgbClr val="000099"/>
                </a:solidFill>
                <a:latin typeface="方正姚体" pitchFamily="2" charset="-122"/>
                <a:ea typeface="方正姚体" pitchFamily="2" charset="-122"/>
              </a:rPr>
              <a:t>200W</a:t>
            </a:r>
            <a:r>
              <a:rPr lang="zh-CN" altLang="en-US" sz="2400" dirty="0">
                <a:solidFill>
                  <a:srgbClr val="000099"/>
                </a:solidFill>
                <a:latin typeface="方正姚体" pitchFamily="2" charset="-122"/>
                <a:ea typeface="方正姚体" pitchFamily="2" charset="-122"/>
              </a:rPr>
              <a:t>。求</a:t>
            </a:r>
          </a:p>
          <a:p>
            <a:pPr eaLnBrk="0" hangingPunct="0">
              <a:lnSpc>
                <a:spcPct val="125000"/>
              </a:lnSpc>
              <a:spcBef>
                <a:spcPct val="20000"/>
              </a:spcBef>
            </a:pPr>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1</a:t>
            </a:r>
            <a:r>
              <a:rPr lang="zh-CN" altLang="en-US" sz="2400" dirty="0">
                <a:solidFill>
                  <a:srgbClr val="000099"/>
                </a:solidFill>
                <a:latin typeface="方正姚体" pitchFamily="2" charset="-122"/>
                <a:ea typeface="方正姚体" pitchFamily="2" charset="-122"/>
              </a:rPr>
              <a:t>）电阻值</a:t>
            </a:r>
            <a:r>
              <a:rPr lang="en-US" altLang="zh-CN" sz="2400" i="1" dirty="0">
                <a:solidFill>
                  <a:srgbClr val="000099"/>
                </a:solidFill>
                <a:latin typeface="方正姚体" pitchFamily="2" charset="-122"/>
                <a:ea typeface="方正姚体" pitchFamily="2" charset="-122"/>
              </a:rPr>
              <a:t>R</a:t>
            </a:r>
            <a:r>
              <a:rPr lang="zh-CN" altLang="en-US" sz="2400" dirty="0">
                <a:solidFill>
                  <a:srgbClr val="000099"/>
                </a:solidFill>
                <a:latin typeface="方正姚体" pitchFamily="2" charset="-122"/>
                <a:ea typeface="方正姚体" pitchFamily="2" charset="-122"/>
              </a:rPr>
              <a:t>。</a:t>
            </a:r>
          </a:p>
          <a:p>
            <a:pPr eaLnBrk="0" hangingPunct="0">
              <a:lnSpc>
                <a:spcPct val="125000"/>
              </a:lnSpc>
              <a:spcBef>
                <a:spcPct val="20000"/>
              </a:spcBef>
            </a:pPr>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2</a:t>
            </a:r>
            <a:r>
              <a:rPr lang="zh-CN" altLang="en-US" sz="2400" dirty="0">
                <a:solidFill>
                  <a:srgbClr val="000099"/>
                </a:solidFill>
                <a:latin typeface="方正姚体" pitchFamily="2" charset="-122"/>
                <a:ea typeface="方正姚体" pitchFamily="2" charset="-122"/>
              </a:rPr>
              <a:t>）电流          。</a:t>
            </a:r>
          </a:p>
          <a:p>
            <a:pPr eaLnBrk="0" hangingPunct="0">
              <a:lnSpc>
                <a:spcPct val="125000"/>
              </a:lnSpc>
              <a:spcBef>
                <a:spcPct val="20000"/>
              </a:spcBef>
            </a:pPr>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3</a:t>
            </a:r>
            <a:r>
              <a:rPr lang="zh-CN" altLang="en-US" sz="2400" dirty="0">
                <a:solidFill>
                  <a:srgbClr val="000099"/>
                </a:solidFill>
                <a:latin typeface="方正姚体" pitchFamily="2" charset="-122"/>
                <a:ea typeface="方正姚体" pitchFamily="2" charset="-122"/>
              </a:rPr>
              <a:t>）作电流、电压向量图。                             </a:t>
            </a:r>
          </a:p>
        </p:txBody>
      </p:sp>
      <p:graphicFrame>
        <p:nvGraphicFramePr>
          <p:cNvPr id="844805" name="Object 5"/>
          <p:cNvGraphicFramePr>
            <a:graphicFrameLocks noChangeAspect="1"/>
          </p:cNvGraphicFramePr>
          <p:nvPr>
            <p:extLst>
              <p:ext uri="{D42A27DB-BD31-4B8C-83A1-F6EECF244321}">
                <p14:modId xmlns:p14="http://schemas.microsoft.com/office/powerpoint/2010/main" val="2500965291"/>
              </p:ext>
            </p:extLst>
          </p:nvPr>
        </p:nvGraphicFramePr>
        <p:xfrm>
          <a:off x="3347864" y="908720"/>
          <a:ext cx="2273300" cy="722312"/>
        </p:xfrm>
        <a:graphic>
          <a:graphicData uri="http://schemas.openxmlformats.org/presentationml/2006/ole">
            <mc:AlternateContent xmlns:mc="http://schemas.openxmlformats.org/markup-compatibility/2006">
              <mc:Choice xmlns:v="urn:schemas-microsoft-com:vml" Requires="v">
                <p:oleObj spid="_x0000_s30736" name="Equation" r:id="rId3" imgW="1041120" imgH="330120" progId="Equation.3">
                  <p:embed/>
                </p:oleObj>
              </mc:Choice>
              <mc:Fallback>
                <p:oleObj name="Equation" r:id="rId3" imgW="104112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908720"/>
                        <a:ext cx="2273300" cy="72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4806" name="Object 6"/>
          <p:cNvGraphicFramePr>
            <a:graphicFrameLocks noChangeAspect="1"/>
          </p:cNvGraphicFramePr>
          <p:nvPr>
            <p:extLst>
              <p:ext uri="{D42A27DB-BD31-4B8C-83A1-F6EECF244321}">
                <p14:modId xmlns:p14="http://schemas.microsoft.com/office/powerpoint/2010/main" val="3030090906"/>
              </p:ext>
            </p:extLst>
          </p:nvPr>
        </p:nvGraphicFramePr>
        <p:xfrm>
          <a:off x="2249161" y="2492895"/>
          <a:ext cx="398442" cy="637507"/>
        </p:xfrm>
        <a:graphic>
          <a:graphicData uri="http://schemas.openxmlformats.org/presentationml/2006/ole">
            <mc:AlternateContent xmlns:mc="http://schemas.openxmlformats.org/markup-compatibility/2006">
              <mc:Choice xmlns:v="urn:schemas-microsoft-com:vml" Requires="v">
                <p:oleObj spid="_x0000_s30737" name="Equation" r:id="rId5" imgW="190440" imgH="304560" progId="Equation.3">
                  <p:embed/>
                </p:oleObj>
              </mc:Choice>
              <mc:Fallback>
                <p:oleObj name="Equation" r:id="rId5" imgW="190440" imgH="304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161" y="2492895"/>
                        <a:ext cx="398442" cy="63750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0724620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Text Box 2"/>
          <p:cNvSpPr txBox="1">
            <a:spLocks noChangeArrowheads="1"/>
          </p:cNvSpPr>
          <p:nvPr/>
        </p:nvSpPr>
        <p:spPr bwMode="auto">
          <a:xfrm>
            <a:off x="130175" y="1052513"/>
            <a:ext cx="876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a:solidFill>
                  <a:schemeClr val="tx1"/>
                </a:solidFill>
                <a:latin typeface="Arial" pitchFamily="34" charset="0"/>
                <a:ea typeface="宋体" pitchFamily="2" charset="-122"/>
              </a:defRPr>
            </a:lvl1pPr>
            <a:lvl2pPr marL="7159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pPr>
            <a:r>
              <a:rPr kumimoji="1" lang="zh-CN" altLang="en-US" sz="2400" b="1" dirty="0">
                <a:solidFill>
                  <a:srgbClr val="000099"/>
                </a:solidFill>
                <a:latin typeface="仿宋" panose="02010609060101010101" pitchFamily="49" charset="-122"/>
                <a:ea typeface="仿宋" panose="02010609060101010101" pitchFamily="49" charset="-122"/>
              </a:rPr>
              <a:t> </a:t>
            </a:r>
            <a:r>
              <a:rPr kumimoji="1" lang="en-US" altLang="zh-CN" sz="2400" b="1" dirty="0">
                <a:solidFill>
                  <a:srgbClr val="000099"/>
                </a:solidFill>
                <a:latin typeface="仿宋" panose="02010609060101010101" pitchFamily="49" charset="-122"/>
                <a:ea typeface="仿宋" panose="02010609060101010101" pitchFamily="49" charset="-122"/>
              </a:rPr>
              <a:t>3</a:t>
            </a:r>
            <a:r>
              <a:rPr kumimoji="1" lang="zh-CN" altLang="en-US" sz="2400" b="1" dirty="0">
                <a:solidFill>
                  <a:srgbClr val="000099"/>
                </a:solidFill>
                <a:latin typeface="仿宋" panose="02010609060101010101" pitchFamily="49" charset="-122"/>
                <a:ea typeface="仿宋" panose="02010609060101010101" pitchFamily="49" charset="-122"/>
              </a:rPr>
              <a:t>、在如图所示电路中，将</a:t>
            </a:r>
            <a:r>
              <a:rPr kumimoji="1" lang="en-US" altLang="zh-CN" sz="2400" b="1" dirty="0">
                <a:solidFill>
                  <a:srgbClr val="000099"/>
                </a:solidFill>
                <a:latin typeface="仿宋" panose="02010609060101010101" pitchFamily="49" charset="-122"/>
                <a:ea typeface="仿宋" panose="02010609060101010101" pitchFamily="49" charset="-122"/>
              </a:rPr>
              <a:t>R=100</a:t>
            </a:r>
            <a:r>
              <a:rPr kumimoji="1" lang="en-US" altLang="zh-CN" sz="2400" b="1" dirty="0">
                <a:solidFill>
                  <a:srgbClr val="000099"/>
                </a:solidFill>
                <a:latin typeface="仿宋" panose="02010609060101010101" pitchFamily="49" charset="-122"/>
                <a:ea typeface="仿宋" panose="02010609060101010101" pitchFamily="49" charset="-122"/>
                <a:cs typeface="Times New Roman" pitchFamily="18" charset="0"/>
              </a:rPr>
              <a:t>Ω</a:t>
            </a:r>
            <a:r>
              <a:rPr kumimoji="1" lang="zh-CN" altLang="en-US" sz="2400" b="1" dirty="0">
                <a:solidFill>
                  <a:srgbClr val="000099"/>
                </a:solidFill>
                <a:latin typeface="仿宋" panose="02010609060101010101" pitchFamily="49" charset="-122"/>
                <a:ea typeface="仿宋" panose="02010609060101010101" pitchFamily="49" charset="-122"/>
              </a:rPr>
              <a:t>的电阻接到一正弦电源上，若端电压的最大值为</a:t>
            </a:r>
            <a:r>
              <a:rPr kumimoji="1" lang="en-US" altLang="zh-CN" sz="2400" b="1" dirty="0">
                <a:solidFill>
                  <a:srgbClr val="000099"/>
                </a:solidFill>
                <a:latin typeface="仿宋" panose="02010609060101010101" pitchFamily="49" charset="-122"/>
                <a:ea typeface="仿宋" panose="02010609060101010101" pitchFamily="49" charset="-122"/>
              </a:rPr>
              <a:t>311V</a:t>
            </a:r>
            <a:r>
              <a:rPr kumimoji="1" lang="zh-CN" altLang="en-US" sz="2400" b="1" dirty="0">
                <a:solidFill>
                  <a:srgbClr val="000099"/>
                </a:solidFill>
                <a:latin typeface="仿宋" panose="02010609060101010101" pitchFamily="49" charset="-122"/>
                <a:ea typeface="仿宋" panose="02010609060101010101" pitchFamily="49" charset="-122"/>
              </a:rPr>
              <a:t>。试求电流表和电压表的读数</a:t>
            </a:r>
            <a:r>
              <a:rPr kumimoji="1" lang="zh-CN" altLang="en-US" sz="2400" b="1" dirty="0" smtClean="0">
                <a:solidFill>
                  <a:srgbClr val="000099"/>
                </a:solidFill>
                <a:latin typeface="仿宋" panose="02010609060101010101" pitchFamily="49" charset="-122"/>
                <a:ea typeface="仿宋" panose="02010609060101010101" pitchFamily="49" charset="-122"/>
              </a:rPr>
              <a:t>。</a:t>
            </a:r>
            <a:endParaRPr kumimoji="1" lang="en-US" altLang="zh-CN" sz="2400" b="1" dirty="0" smtClean="0">
              <a:solidFill>
                <a:srgbClr val="000099"/>
              </a:solidFill>
              <a:latin typeface="仿宋" panose="02010609060101010101" pitchFamily="49" charset="-122"/>
              <a:ea typeface="仿宋" panose="02010609060101010101" pitchFamily="49" charset="-122"/>
            </a:endParaRPr>
          </a:p>
          <a:p>
            <a:pPr>
              <a:spcBef>
                <a:spcPct val="50000"/>
              </a:spcBef>
            </a:pPr>
            <a:r>
              <a:rPr kumimoji="1" lang="en-US" altLang="zh-CN" sz="2400" b="1" dirty="0">
                <a:solidFill>
                  <a:srgbClr val="000099"/>
                </a:solidFill>
                <a:latin typeface="仿宋" panose="02010609060101010101" pitchFamily="49" charset="-122"/>
                <a:ea typeface="仿宋" panose="02010609060101010101" pitchFamily="49" charset="-122"/>
              </a:rPr>
              <a:t> </a:t>
            </a:r>
            <a:r>
              <a:rPr kumimoji="1" lang="en-US" altLang="zh-CN" sz="2400" b="1" dirty="0" smtClean="0">
                <a:solidFill>
                  <a:srgbClr val="000099"/>
                </a:solidFill>
                <a:latin typeface="仿宋" panose="02010609060101010101" pitchFamily="49" charset="-122"/>
                <a:ea typeface="仿宋" panose="02010609060101010101" pitchFamily="49" charset="-122"/>
              </a:rPr>
              <a:t>  </a:t>
            </a:r>
            <a:r>
              <a:rPr kumimoji="1" lang="zh-CN" altLang="en-US" sz="2400" b="1" dirty="0" smtClean="0">
                <a:solidFill>
                  <a:srgbClr val="FF0000"/>
                </a:solidFill>
                <a:latin typeface="仿宋" panose="02010609060101010101" pitchFamily="49" charset="-122"/>
                <a:ea typeface="仿宋" panose="02010609060101010101" pitchFamily="49" charset="-122"/>
              </a:rPr>
              <a:t>解：电流表的读数：</a:t>
            </a:r>
            <a:r>
              <a:rPr kumimoji="1" lang="en-US" altLang="zh-CN" sz="2400" b="1" dirty="0" smtClean="0">
                <a:solidFill>
                  <a:srgbClr val="FF0000"/>
                </a:solidFill>
                <a:latin typeface="仿宋" panose="02010609060101010101" pitchFamily="49" charset="-122"/>
                <a:ea typeface="仿宋" panose="02010609060101010101" pitchFamily="49" charset="-122"/>
              </a:rPr>
              <a:t>2.2A</a:t>
            </a:r>
          </a:p>
          <a:p>
            <a:pPr>
              <a:spcBef>
                <a:spcPct val="50000"/>
              </a:spcBef>
            </a:pPr>
            <a:r>
              <a:rPr kumimoji="1" lang="en-US" altLang="zh-CN" sz="2400" b="1" dirty="0">
                <a:solidFill>
                  <a:srgbClr val="FF0000"/>
                </a:solidFill>
                <a:latin typeface="仿宋" panose="02010609060101010101" pitchFamily="49" charset="-122"/>
                <a:ea typeface="仿宋" panose="02010609060101010101" pitchFamily="49" charset="-122"/>
              </a:rPr>
              <a:t> </a:t>
            </a:r>
            <a:r>
              <a:rPr kumimoji="1" lang="en-US" altLang="zh-CN" sz="2400" b="1" dirty="0" smtClean="0">
                <a:solidFill>
                  <a:srgbClr val="FF0000"/>
                </a:solidFill>
                <a:latin typeface="仿宋" panose="02010609060101010101" pitchFamily="49" charset="-122"/>
                <a:ea typeface="仿宋" panose="02010609060101010101" pitchFamily="49" charset="-122"/>
              </a:rPr>
              <a:t>      </a:t>
            </a:r>
            <a:r>
              <a:rPr kumimoji="1" lang="zh-CN" altLang="en-US" sz="2400" b="1" dirty="0" smtClean="0">
                <a:solidFill>
                  <a:srgbClr val="FF0000"/>
                </a:solidFill>
                <a:latin typeface="仿宋" panose="02010609060101010101" pitchFamily="49" charset="-122"/>
                <a:ea typeface="仿宋" panose="02010609060101010101" pitchFamily="49" charset="-122"/>
              </a:rPr>
              <a:t>电压表的读数：</a:t>
            </a:r>
            <a:r>
              <a:rPr kumimoji="1" lang="en-US" altLang="zh-CN" sz="2400" b="1" dirty="0" smtClean="0">
                <a:solidFill>
                  <a:srgbClr val="FF0000"/>
                </a:solidFill>
                <a:latin typeface="仿宋" panose="02010609060101010101" pitchFamily="49" charset="-122"/>
                <a:ea typeface="仿宋" panose="02010609060101010101" pitchFamily="49" charset="-122"/>
              </a:rPr>
              <a:t>220V</a:t>
            </a:r>
            <a:endParaRPr kumimoji="1" lang="zh-CN" altLang="en-US" sz="2400" b="1" dirty="0">
              <a:solidFill>
                <a:srgbClr val="FF0000"/>
              </a:solidFill>
              <a:latin typeface="仿宋" panose="02010609060101010101" pitchFamily="49" charset="-122"/>
              <a:ea typeface="仿宋" panose="02010609060101010101" pitchFamily="49" charset="-122"/>
            </a:endParaRPr>
          </a:p>
        </p:txBody>
      </p:sp>
      <p:graphicFrame>
        <p:nvGraphicFramePr>
          <p:cNvPr id="845827" name="Object 3"/>
          <p:cNvGraphicFramePr>
            <a:graphicFrameLocks noChangeAspect="1"/>
          </p:cNvGraphicFramePr>
          <p:nvPr>
            <p:extLst>
              <p:ext uri="{D42A27DB-BD31-4B8C-83A1-F6EECF244321}">
                <p14:modId xmlns:p14="http://schemas.microsoft.com/office/powerpoint/2010/main" val="1212372412"/>
              </p:ext>
            </p:extLst>
          </p:nvPr>
        </p:nvGraphicFramePr>
        <p:xfrm>
          <a:off x="5148064" y="2132856"/>
          <a:ext cx="3474442" cy="2561884"/>
        </p:xfrm>
        <a:graphic>
          <a:graphicData uri="http://schemas.openxmlformats.org/presentationml/2006/ole">
            <mc:AlternateContent xmlns:mc="http://schemas.openxmlformats.org/markup-compatibility/2006">
              <mc:Choice xmlns:v="urn:schemas-microsoft-com:vml" Requires="v">
                <p:oleObj spid="_x0000_s12327" name="VISIO" r:id="rId3" imgW="1333440" imgH="983160" progId="Visio.Drawing.4">
                  <p:embed/>
                </p:oleObj>
              </mc:Choice>
              <mc:Fallback>
                <p:oleObj name="VISIO" r:id="rId3" imgW="1333440" imgH="983160"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132856"/>
                        <a:ext cx="3474442" cy="2561884"/>
                      </a:xfrm>
                      <a:prstGeom prst="rect">
                        <a:avLst/>
                      </a:prstGeom>
                      <a:noFill/>
                      <a:ln>
                        <a:noFill/>
                      </a:ln>
                      <a:effectLst/>
                    </p:spPr>
                  </p:pic>
                </p:oleObj>
              </mc:Fallback>
            </mc:AlternateContent>
          </a:graphicData>
        </a:graphic>
      </p:graphicFrame>
      <p:sp>
        <p:nvSpPr>
          <p:cNvPr id="845829" name="Rectangle 5"/>
          <p:cNvSpPr>
            <a:spLocks noGrp="1"/>
          </p:cNvSpPr>
          <p:nvPr>
            <p:ph type="title" idx="4294967295"/>
          </p:nvPr>
        </p:nvSpPr>
        <p:spPr>
          <a:xfrm>
            <a:off x="179388" y="0"/>
            <a:ext cx="1728787" cy="560388"/>
          </a:xfrm>
        </p:spPr>
        <p:txBody>
          <a:bodyPr vert="horz" lIns="91440" tIns="45720" rIns="91440" bIns="45720" rtlCol="0" anchor="ctr">
            <a:normAutofit/>
          </a:bodyPr>
          <a:lstStyle/>
          <a:p>
            <a:r>
              <a:rPr lang="zh-CN" altLang="en-US" sz="2800"/>
              <a:t>习题</a:t>
            </a:r>
          </a:p>
        </p:txBody>
      </p:sp>
    </p:spTree>
    <p:extLst>
      <p:ext uri="{BB962C8B-B14F-4D97-AF65-F5344CB8AC3E}">
        <p14:creationId xmlns:p14="http://schemas.microsoft.com/office/powerpoint/2010/main" val="78100921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9" name="Text Box 3"/>
          <p:cNvSpPr txBox="1">
            <a:spLocks noChangeArrowheads="1"/>
          </p:cNvSpPr>
          <p:nvPr/>
        </p:nvSpPr>
        <p:spPr bwMode="auto">
          <a:xfrm>
            <a:off x="194094" y="560388"/>
            <a:ext cx="8676456"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36575" indent="-536575">
              <a:defRPr>
                <a:solidFill>
                  <a:schemeClr val="tx1"/>
                </a:solidFill>
                <a:latin typeface="Arial" pitchFamily="34" charset="0"/>
                <a:ea typeface="宋体" pitchFamily="2" charset="-122"/>
              </a:defRPr>
            </a:lvl1pPr>
            <a:lvl2pPr marL="7159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r>
              <a:rPr lang="en-US" altLang="zh-CN" sz="2400" dirty="0">
                <a:solidFill>
                  <a:srgbClr val="000099"/>
                </a:solidFill>
                <a:latin typeface="方正姚体" pitchFamily="2" charset="-122"/>
                <a:ea typeface="方正姚体" pitchFamily="2" charset="-122"/>
              </a:rPr>
              <a:t>4</a:t>
            </a:r>
            <a:r>
              <a:rPr lang="zh-CN" altLang="en-US" sz="2400" dirty="0">
                <a:solidFill>
                  <a:srgbClr val="000099"/>
                </a:solidFill>
                <a:latin typeface="方正姚体" pitchFamily="2" charset="-122"/>
                <a:ea typeface="方正姚体" pitchFamily="2" charset="-122"/>
              </a:rPr>
              <a:t>、判断下列表达式的正（√）误（</a:t>
            </a:r>
            <a:r>
              <a:rPr lang="en-US" altLang="zh-CN" sz="2400" dirty="0">
                <a:solidFill>
                  <a:srgbClr val="000099"/>
                </a:solidFill>
                <a:latin typeface="方正姚体" pitchFamily="2" charset="-122"/>
                <a:ea typeface="方正姚体" pitchFamily="2" charset="-122"/>
              </a:rPr>
              <a:t>×</a:t>
            </a:r>
            <a:r>
              <a:rPr lang="zh-CN" altLang="en-US" sz="2400" dirty="0">
                <a:solidFill>
                  <a:srgbClr val="000099"/>
                </a:solidFill>
                <a:latin typeface="方正姚体" pitchFamily="2" charset="-122"/>
                <a:ea typeface="方正姚体" pitchFamily="2" charset="-122"/>
              </a:rPr>
              <a:t>）：（选定电感元件的电流与电压为关联参考方向）</a:t>
            </a:r>
          </a:p>
          <a:p>
            <a:pPr eaLnBrk="0" hangingPunct="0"/>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1</a:t>
            </a:r>
            <a:r>
              <a:rPr lang="zh-CN" altLang="en-US" sz="2400" dirty="0">
                <a:solidFill>
                  <a:srgbClr val="000099"/>
                </a:solidFill>
                <a:latin typeface="方正姚体" pitchFamily="2" charset="-122"/>
                <a:ea typeface="方正姚体" pitchFamily="2" charset="-122"/>
              </a:rPr>
              <a:t>）</a:t>
            </a:r>
            <a:r>
              <a:rPr lang="en-US" altLang="zh-CN" sz="2400" i="1" dirty="0" err="1">
                <a:solidFill>
                  <a:srgbClr val="000099"/>
                </a:solidFill>
                <a:latin typeface="Times New Roman" pitchFamily="18" charset="0"/>
                <a:ea typeface="方正姚体" pitchFamily="2" charset="-122"/>
              </a:rPr>
              <a:t>u</a:t>
            </a:r>
            <a:r>
              <a:rPr lang="en-US" altLang="zh-CN" sz="2400" baseline="-25000" dirty="0" err="1">
                <a:solidFill>
                  <a:srgbClr val="000099"/>
                </a:solidFill>
                <a:latin typeface="Times New Roman" pitchFamily="18" charset="0"/>
                <a:ea typeface="方正姚体" pitchFamily="2" charset="-122"/>
              </a:rPr>
              <a:t>L</a:t>
            </a:r>
            <a:r>
              <a:rPr lang="en-US" altLang="zh-CN" sz="2400" dirty="0">
                <a:solidFill>
                  <a:srgbClr val="000099"/>
                </a:solidFill>
                <a:latin typeface="Times New Roman" pitchFamily="18" charset="0"/>
                <a:ea typeface="方正姚体" pitchFamily="2" charset="-122"/>
              </a:rPr>
              <a:t>=</a:t>
            </a:r>
            <a:r>
              <a:rPr lang="en-US" altLang="zh-CN" sz="2400" i="1" dirty="0" err="1">
                <a:solidFill>
                  <a:srgbClr val="000099"/>
                </a:solidFill>
                <a:latin typeface="Times New Roman" pitchFamily="18" charset="0"/>
                <a:ea typeface="方正姚体" pitchFamily="2" charset="-122"/>
                <a:cs typeface="Times New Roman" pitchFamily="18" charset="0"/>
              </a:rPr>
              <a:t>ω</a:t>
            </a:r>
            <a:r>
              <a:rPr lang="en-US" altLang="zh-CN" sz="2400" i="1" dirty="0" err="1">
                <a:solidFill>
                  <a:srgbClr val="000099"/>
                </a:solidFill>
                <a:latin typeface="Times New Roman" pitchFamily="18" charset="0"/>
                <a:ea typeface="方正姚体" pitchFamily="2" charset="-122"/>
              </a:rPr>
              <a:t>LI</a:t>
            </a:r>
            <a:r>
              <a:rPr lang="en-US" altLang="zh-CN" sz="2400" baseline="-25000" dirty="0" err="1">
                <a:solidFill>
                  <a:srgbClr val="000099"/>
                </a:solidFill>
                <a:latin typeface="Times New Roman" pitchFamily="18" charset="0"/>
                <a:ea typeface="方正姚体" pitchFamily="2" charset="-122"/>
              </a:rPr>
              <a:t>L</a:t>
            </a:r>
            <a:r>
              <a:rPr lang="en-US" altLang="zh-CN" sz="2400" baseline="-25000" dirty="0">
                <a:solidFill>
                  <a:srgbClr val="000099"/>
                </a:solidFill>
                <a:latin typeface="Times New Roman" pitchFamily="18" charset="0"/>
                <a:ea typeface="方正姚体" pitchFamily="2" charset="-122"/>
              </a:rPr>
              <a:t>  </a:t>
            </a:r>
            <a:r>
              <a:rPr lang="en-US" altLang="zh-CN" sz="2400" baseline="-25000" dirty="0">
                <a:solidFill>
                  <a:srgbClr val="000099"/>
                </a:solidFill>
                <a:latin typeface="方正姚体" pitchFamily="2" charset="-122"/>
                <a:ea typeface="方正姚体" pitchFamily="2" charset="-122"/>
              </a:rPr>
              <a:t>                                       </a:t>
            </a:r>
            <a:r>
              <a:rPr lang="zh-CN" altLang="en-US" sz="2400" dirty="0" smtClean="0">
                <a:solidFill>
                  <a:srgbClr val="000099"/>
                </a:solidFill>
                <a:latin typeface="方正姚体" pitchFamily="2" charset="-122"/>
                <a:ea typeface="方正姚体" pitchFamily="2" charset="-122"/>
              </a:rPr>
              <a:t>（  </a:t>
            </a:r>
            <a:r>
              <a:rPr lang="en-US" altLang="zh-CN" sz="2400" dirty="0">
                <a:solidFill>
                  <a:srgbClr val="FF0000"/>
                </a:solidFill>
                <a:latin typeface="方正姚体" pitchFamily="2" charset="-122"/>
                <a:ea typeface="方正姚体" pitchFamily="2" charset="-122"/>
              </a:rPr>
              <a:t>×</a:t>
            </a:r>
            <a:r>
              <a:rPr lang="zh-CN" altLang="en-US" sz="2400" dirty="0" smtClean="0">
                <a:solidFill>
                  <a:srgbClr val="000099"/>
                </a:solidFill>
                <a:latin typeface="方正姚体" pitchFamily="2" charset="-122"/>
                <a:ea typeface="方正姚体" pitchFamily="2" charset="-122"/>
              </a:rPr>
              <a:t>  </a:t>
            </a:r>
            <a:r>
              <a:rPr lang="zh-CN" altLang="en-US" sz="2400" dirty="0">
                <a:solidFill>
                  <a:srgbClr val="000099"/>
                </a:solidFill>
                <a:latin typeface="方正姚体" pitchFamily="2" charset="-122"/>
                <a:ea typeface="方正姚体" pitchFamily="2" charset="-122"/>
              </a:rPr>
              <a:t>）</a:t>
            </a:r>
          </a:p>
          <a:p>
            <a:pPr eaLnBrk="0" hangingPunct="0"/>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2</a:t>
            </a:r>
            <a:r>
              <a:rPr lang="zh-CN" altLang="en-US" sz="2400" dirty="0">
                <a:solidFill>
                  <a:srgbClr val="000099"/>
                </a:solidFill>
                <a:latin typeface="方正姚体" pitchFamily="2" charset="-122"/>
                <a:ea typeface="方正姚体" pitchFamily="2" charset="-122"/>
              </a:rPr>
              <a:t>）</a:t>
            </a:r>
            <a:r>
              <a:rPr lang="en-US" altLang="zh-CN" sz="2400" i="1" dirty="0">
                <a:solidFill>
                  <a:srgbClr val="000099"/>
                </a:solidFill>
                <a:latin typeface="Times New Roman" pitchFamily="18" charset="0"/>
                <a:ea typeface="方正姚体" pitchFamily="2" charset="-122"/>
              </a:rPr>
              <a:t>U</a:t>
            </a:r>
            <a:r>
              <a:rPr lang="en-US" altLang="zh-CN" sz="2400" baseline="-25000" dirty="0">
                <a:solidFill>
                  <a:srgbClr val="000099"/>
                </a:solidFill>
                <a:latin typeface="方正姚体" pitchFamily="2" charset="-122"/>
                <a:ea typeface="方正姚体" pitchFamily="2" charset="-122"/>
              </a:rPr>
              <a:t>L</a:t>
            </a:r>
            <a:r>
              <a:rPr lang="en-US" altLang="zh-CN" sz="2400" dirty="0">
                <a:solidFill>
                  <a:srgbClr val="000099"/>
                </a:solidFill>
                <a:latin typeface="方正姚体" pitchFamily="2" charset="-122"/>
                <a:ea typeface="方正姚体" pitchFamily="2" charset="-122"/>
              </a:rPr>
              <a:t>=</a:t>
            </a:r>
            <a:r>
              <a:rPr lang="en-US" altLang="zh-CN" sz="2400" i="1" dirty="0" err="1">
                <a:solidFill>
                  <a:srgbClr val="000099"/>
                </a:solidFill>
                <a:latin typeface="Times New Roman" pitchFamily="18" charset="0"/>
                <a:ea typeface="方正姚体" pitchFamily="2" charset="-122"/>
              </a:rPr>
              <a:t>ωLI</a:t>
            </a:r>
            <a:r>
              <a:rPr lang="en-US" altLang="zh-CN" sz="2400" baseline="-25000" dirty="0" err="1">
                <a:solidFill>
                  <a:srgbClr val="000099"/>
                </a:solidFill>
                <a:latin typeface="方正姚体" pitchFamily="2" charset="-122"/>
                <a:ea typeface="方正姚体" pitchFamily="2" charset="-122"/>
              </a:rPr>
              <a:t>L</a:t>
            </a:r>
            <a:r>
              <a:rPr lang="en-US" altLang="zh-CN" sz="2400" baseline="-25000" dirty="0">
                <a:solidFill>
                  <a:srgbClr val="000099"/>
                </a:solidFill>
                <a:latin typeface="方正姚体" pitchFamily="2" charset="-122"/>
                <a:ea typeface="方正姚体" pitchFamily="2" charset="-122"/>
              </a:rPr>
              <a:t>                                         </a:t>
            </a:r>
            <a:r>
              <a:rPr lang="zh-CN" altLang="en-US" sz="2400" dirty="0">
                <a:solidFill>
                  <a:srgbClr val="000099"/>
                </a:solidFill>
                <a:latin typeface="方正姚体" pitchFamily="2" charset="-122"/>
                <a:ea typeface="方正姚体" pitchFamily="2" charset="-122"/>
              </a:rPr>
              <a:t>（ </a:t>
            </a:r>
            <a:r>
              <a:rPr lang="zh-CN" altLang="en-US" sz="2400" dirty="0">
                <a:solidFill>
                  <a:srgbClr val="FF0000"/>
                </a:solidFill>
                <a:latin typeface="方正姚体" pitchFamily="2" charset="-122"/>
                <a:ea typeface="方正姚体" pitchFamily="2" charset="-122"/>
              </a:rPr>
              <a:t>√</a:t>
            </a:r>
            <a:r>
              <a:rPr lang="zh-CN" altLang="en-US" sz="2400" dirty="0" smtClean="0">
                <a:solidFill>
                  <a:srgbClr val="000099"/>
                </a:solidFill>
                <a:latin typeface="方正姚体" pitchFamily="2" charset="-122"/>
                <a:ea typeface="方正姚体" pitchFamily="2" charset="-122"/>
              </a:rPr>
              <a:t> ）</a:t>
            </a:r>
            <a:endParaRPr lang="zh-CN" altLang="en-US" sz="2400" baseline="-25000" dirty="0">
              <a:solidFill>
                <a:srgbClr val="000099"/>
              </a:solidFill>
              <a:latin typeface="方正姚体" pitchFamily="2" charset="-122"/>
              <a:ea typeface="方正姚体" pitchFamily="2" charset="-122"/>
            </a:endParaRPr>
          </a:p>
          <a:p>
            <a:pPr eaLnBrk="0" hangingPunct="0"/>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3</a:t>
            </a:r>
            <a:r>
              <a:rPr lang="zh-CN" altLang="en-US" sz="2400" dirty="0">
                <a:solidFill>
                  <a:srgbClr val="000099"/>
                </a:solidFill>
                <a:latin typeface="方正姚体" pitchFamily="2" charset="-122"/>
                <a:ea typeface="方正姚体" pitchFamily="2" charset="-122"/>
              </a:rPr>
              <a:t>） </a:t>
            </a:r>
            <a:r>
              <a:rPr lang="en-US" altLang="zh-CN" sz="2400" i="1" dirty="0" err="1">
                <a:solidFill>
                  <a:srgbClr val="000099"/>
                </a:solidFill>
                <a:latin typeface="Times New Roman" pitchFamily="18" charset="0"/>
                <a:ea typeface="方正姚体" pitchFamily="2" charset="-122"/>
              </a:rPr>
              <a:t>u</a:t>
            </a:r>
            <a:r>
              <a:rPr lang="en-US" altLang="zh-CN" sz="2400" baseline="-25000" dirty="0" err="1">
                <a:solidFill>
                  <a:srgbClr val="000099"/>
                </a:solidFill>
                <a:latin typeface="方正姚体" pitchFamily="2" charset="-122"/>
                <a:ea typeface="方正姚体" pitchFamily="2" charset="-122"/>
              </a:rPr>
              <a:t>L</a:t>
            </a:r>
            <a:r>
              <a:rPr lang="en-US" altLang="zh-CN" sz="2400" dirty="0">
                <a:solidFill>
                  <a:srgbClr val="000099"/>
                </a:solidFill>
                <a:latin typeface="方正姚体" pitchFamily="2" charset="-122"/>
                <a:ea typeface="方正姚体" pitchFamily="2" charset="-122"/>
              </a:rPr>
              <a:t>= </a:t>
            </a:r>
            <a:r>
              <a:rPr lang="en-US" altLang="zh-CN" sz="2400" i="1" dirty="0">
                <a:solidFill>
                  <a:srgbClr val="000099"/>
                </a:solidFill>
                <a:latin typeface="Times New Roman" pitchFamily="18" charset="0"/>
                <a:ea typeface="方正姚体" pitchFamily="2" charset="-122"/>
              </a:rPr>
              <a:t>ω</a:t>
            </a:r>
            <a:r>
              <a:rPr lang="en-US" altLang="zh-CN" sz="2400" dirty="0">
                <a:solidFill>
                  <a:srgbClr val="000099"/>
                </a:solidFill>
                <a:latin typeface="方正姚体" pitchFamily="2" charset="-122"/>
                <a:ea typeface="方正姚体" pitchFamily="2" charset="-122"/>
              </a:rPr>
              <a:t> </a:t>
            </a:r>
            <a:r>
              <a:rPr lang="en-US" altLang="zh-CN" sz="2400" i="1" dirty="0" err="1">
                <a:solidFill>
                  <a:srgbClr val="000099"/>
                </a:solidFill>
                <a:latin typeface="Times New Roman" pitchFamily="18" charset="0"/>
                <a:ea typeface="方正姚体" pitchFamily="2" charset="-122"/>
              </a:rPr>
              <a:t>Li</a:t>
            </a:r>
            <a:r>
              <a:rPr lang="en-US" altLang="zh-CN" sz="2400" baseline="-25000" dirty="0" err="1">
                <a:solidFill>
                  <a:srgbClr val="000099"/>
                </a:solidFill>
                <a:latin typeface="方正姚体" pitchFamily="2" charset="-122"/>
                <a:ea typeface="方正姚体" pitchFamily="2" charset="-122"/>
              </a:rPr>
              <a:t>L</a:t>
            </a:r>
            <a:r>
              <a:rPr lang="en-US" altLang="zh-CN" sz="2400" baseline="-25000" dirty="0">
                <a:solidFill>
                  <a:srgbClr val="000099"/>
                </a:solidFill>
                <a:latin typeface="方正姚体" pitchFamily="2" charset="-122"/>
                <a:ea typeface="方正姚体" pitchFamily="2" charset="-122"/>
              </a:rPr>
              <a:t>                                      </a:t>
            </a:r>
            <a:r>
              <a:rPr lang="zh-CN" altLang="en-US" sz="2400" dirty="0" smtClean="0">
                <a:solidFill>
                  <a:srgbClr val="000099"/>
                </a:solidFill>
                <a:latin typeface="方正姚体" pitchFamily="2" charset="-122"/>
                <a:ea typeface="方正姚体" pitchFamily="2" charset="-122"/>
              </a:rPr>
              <a:t>（ </a:t>
            </a:r>
            <a:r>
              <a:rPr lang="en-US" altLang="zh-CN" sz="2400" dirty="0">
                <a:solidFill>
                  <a:srgbClr val="FF0000"/>
                </a:solidFill>
                <a:latin typeface="方正姚体" pitchFamily="2" charset="-122"/>
                <a:ea typeface="方正姚体" pitchFamily="2" charset="-122"/>
              </a:rPr>
              <a:t>×</a:t>
            </a:r>
            <a:r>
              <a:rPr lang="zh-CN" altLang="en-US" sz="2400" dirty="0">
                <a:solidFill>
                  <a:srgbClr val="000099"/>
                </a:solidFill>
                <a:latin typeface="方正姚体" pitchFamily="2" charset="-122"/>
                <a:ea typeface="方正姚体" pitchFamily="2" charset="-122"/>
              </a:rPr>
              <a:t> </a:t>
            </a:r>
            <a:r>
              <a:rPr lang="zh-CN" altLang="en-US" sz="2400" dirty="0" smtClean="0">
                <a:solidFill>
                  <a:srgbClr val="000099"/>
                </a:solidFill>
                <a:latin typeface="方正姚体" pitchFamily="2" charset="-122"/>
                <a:ea typeface="方正姚体" pitchFamily="2" charset="-122"/>
              </a:rPr>
              <a:t>  ）</a:t>
            </a:r>
            <a:endParaRPr lang="zh-CN" altLang="en-US" sz="2400" baseline="-25000" dirty="0">
              <a:solidFill>
                <a:srgbClr val="000099"/>
              </a:solidFill>
              <a:latin typeface="方正姚体" pitchFamily="2" charset="-122"/>
              <a:ea typeface="方正姚体" pitchFamily="2" charset="-122"/>
            </a:endParaRPr>
          </a:p>
          <a:p>
            <a:pPr eaLnBrk="0" hangingPunct="0"/>
            <a:endParaRPr lang="zh-CN" altLang="en-US" sz="2400" baseline="-25000" dirty="0">
              <a:solidFill>
                <a:srgbClr val="000099"/>
              </a:solidFill>
              <a:latin typeface="方正姚体" pitchFamily="2" charset="-122"/>
              <a:ea typeface="方正姚体" pitchFamily="2" charset="-122"/>
            </a:endParaRPr>
          </a:p>
          <a:p>
            <a:pPr eaLnBrk="0" hangingPunct="0"/>
            <a:r>
              <a:rPr lang="zh-CN" altLang="en-US" sz="2400" baseline="-25000" dirty="0">
                <a:solidFill>
                  <a:srgbClr val="000099"/>
                </a:solidFill>
                <a:latin typeface="方正姚体" pitchFamily="2" charset="-122"/>
                <a:ea typeface="方正姚体" pitchFamily="2" charset="-122"/>
              </a:rPr>
              <a:t>          </a:t>
            </a:r>
            <a:r>
              <a:rPr lang="zh-CN" altLang="en-US" sz="2400" dirty="0">
                <a:solidFill>
                  <a:srgbClr val="000099"/>
                </a:solidFill>
                <a:latin typeface="方正姚体" pitchFamily="2" charset="-122"/>
                <a:ea typeface="方正姚体" pitchFamily="2" charset="-122"/>
              </a:rPr>
              <a:t>（</a:t>
            </a:r>
            <a:r>
              <a:rPr lang="en-US" altLang="zh-CN" sz="2400" dirty="0">
                <a:solidFill>
                  <a:srgbClr val="000099"/>
                </a:solidFill>
                <a:latin typeface="方正姚体" pitchFamily="2" charset="-122"/>
                <a:ea typeface="方正姚体" pitchFamily="2" charset="-122"/>
              </a:rPr>
              <a:t>4</a:t>
            </a:r>
            <a:r>
              <a:rPr lang="zh-CN" altLang="en-US" sz="2400" dirty="0">
                <a:solidFill>
                  <a:srgbClr val="000099"/>
                </a:solidFill>
                <a:latin typeface="方正姚体" pitchFamily="2" charset="-122"/>
                <a:ea typeface="方正姚体" pitchFamily="2" charset="-122"/>
              </a:rPr>
              <a:t>）                                </a:t>
            </a:r>
            <a:r>
              <a:rPr lang="zh-CN" altLang="en-US" sz="2400" dirty="0" smtClean="0">
                <a:solidFill>
                  <a:srgbClr val="000099"/>
                </a:solidFill>
                <a:latin typeface="方正姚体" pitchFamily="2" charset="-122"/>
                <a:ea typeface="方正姚体" pitchFamily="2" charset="-122"/>
              </a:rPr>
              <a:t>         </a:t>
            </a:r>
            <a:r>
              <a:rPr lang="zh-CN" altLang="en-US" sz="2400" dirty="0">
                <a:solidFill>
                  <a:srgbClr val="000099"/>
                </a:solidFill>
                <a:latin typeface="方正姚体" pitchFamily="2" charset="-122"/>
                <a:ea typeface="方正姚体" pitchFamily="2" charset="-122"/>
              </a:rPr>
              <a:t>（ </a:t>
            </a:r>
            <a:r>
              <a:rPr lang="zh-CN" altLang="en-US" sz="2400" dirty="0" smtClean="0">
                <a:solidFill>
                  <a:srgbClr val="FF0000"/>
                </a:solidFill>
                <a:latin typeface="方正姚体" pitchFamily="2" charset="-122"/>
                <a:ea typeface="方正姚体" pitchFamily="2" charset="-122"/>
              </a:rPr>
              <a:t>√</a:t>
            </a:r>
            <a:r>
              <a:rPr lang="zh-CN" altLang="en-US" sz="2400" dirty="0" smtClean="0">
                <a:solidFill>
                  <a:srgbClr val="000099"/>
                </a:solidFill>
                <a:latin typeface="方正姚体" pitchFamily="2" charset="-122"/>
                <a:ea typeface="方正姚体" pitchFamily="2" charset="-122"/>
              </a:rPr>
              <a:t> </a:t>
            </a:r>
            <a:r>
              <a:rPr lang="zh-CN" altLang="en-US" sz="2400" dirty="0">
                <a:solidFill>
                  <a:srgbClr val="000099"/>
                </a:solidFill>
                <a:latin typeface="方正姚体" pitchFamily="2" charset="-122"/>
                <a:ea typeface="方正姚体" pitchFamily="2" charset="-122"/>
              </a:rPr>
              <a:t>）</a:t>
            </a:r>
          </a:p>
          <a:p>
            <a:pPr eaLnBrk="0" hangingPunct="0"/>
            <a:endParaRPr lang="zh-CN" altLang="en-US" sz="2400" dirty="0">
              <a:solidFill>
                <a:srgbClr val="000099"/>
              </a:solidFill>
              <a:latin typeface="方正姚体" pitchFamily="2" charset="-122"/>
              <a:ea typeface="方正姚体" pitchFamily="2" charset="-122"/>
            </a:endParaRPr>
          </a:p>
          <a:p>
            <a:pPr eaLnBrk="0" hangingPunct="0">
              <a:spcBef>
                <a:spcPct val="50000"/>
              </a:spcBef>
            </a:pPr>
            <a:r>
              <a:rPr lang="zh-CN" altLang="en-US" sz="2400" dirty="0">
                <a:solidFill>
                  <a:srgbClr val="000099"/>
                </a:solidFill>
                <a:latin typeface="方正姚体" pitchFamily="2" charset="-122"/>
                <a:ea typeface="方正姚体" pitchFamily="2" charset="-122"/>
              </a:rPr>
              <a:t> </a:t>
            </a:r>
            <a:r>
              <a:rPr lang="en-US" altLang="zh-CN" sz="2400" dirty="0">
                <a:solidFill>
                  <a:srgbClr val="000099"/>
                </a:solidFill>
                <a:latin typeface="方正姚体" pitchFamily="2" charset="-122"/>
                <a:ea typeface="方正姚体" pitchFamily="2" charset="-122"/>
              </a:rPr>
              <a:t>5</a:t>
            </a:r>
            <a:r>
              <a:rPr lang="zh-CN" altLang="en-US" sz="2400" dirty="0">
                <a:solidFill>
                  <a:srgbClr val="000099"/>
                </a:solidFill>
                <a:latin typeface="方正姚体" pitchFamily="2" charset="-122"/>
                <a:ea typeface="方正姚体" pitchFamily="2" charset="-122"/>
              </a:rPr>
              <a:t>、已知                                                                     </a:t>
            </a:r>
            <a:r>
              <a:rPr lang="en-US" altLang="zh-CN" sz="2400" i="1" dirty="0">
                <a:solidFill>
                  <a:srgbClr val="000099"/>
                </a:solidFill>
                <a:latin typeface="Times New Roman" pitchFamily="18" charset="0"/>
                <a:ea typeface="方正姚体" pitchFamily="2" charset="-122"/>
              </a:rPr>
              <a:t>L</a:t>
            </a:r>
            <a:r>
              <a:rPr lang="en-US" altLang="zh-CN" sz="2400" dirty="0">
                <a:solidFill>
                  <a:srgbClr val="000099"/>
                </a:solidFill>
                <a:latin typeface="方正姚体" pitchFamily="2" charset="-122"/>
                <a:ea typeface="方正姚体" pitchFamily="2" charset="-122"/>
              </a:rPr>
              <a:t>=0.1H</a:t>
            </a:r>
            <a:r>
              <a:rPr lang="zh-CN" altLang="en-US" sz="2400" dirty="0">
                <a:solidFill>
                  <a:srgbClr val="000099"/>
                </a:solidFill>
                <a:latin typeface="方正姚体" pitchFamily="2" charset="-122"/>
                <a:ea typeface="方正姚体" pitchFamily="2" charset="-122"/>
              </a:rPr>
              <a:t>。</a:t>
            </a:r>
          </a:p>
          <a:p>
            <a:pPr eaLnBrk="0" hangingPunct="0"/>
            <a:endParaRPr lang="zh-CN" altLang="en-US" sz="2400" dirty="0">
              <a:solidFill>
                <a:srgbClr val="000099"/>
              </a:solidFill>
              <a:latin typeface="方正姚体" pitchFamily="2" charset="-122"/>
              <a:ea typeface="方正姚体" pitchFamily="2" charset="-122"/>
            </a:endParaRPr>
          </a:p>
          <a:p>
            <a:pPr eaLnBrk="0" hangingPunct="0"/>
            <a:r>
              <a:rPr lang="zh-CN" altLang="en-US" sz="2400" dirty="0">
                <a:solidFill>
                  <a:srgbClr val="000099"/>
                </a:solidFill>
                <a:latin typeface="方正姚体" pitchFamily="2" charset="-122"/>
                <a:ea typeface="方正姚体" pitchFamily="2" charset="-122"/>
              </a:rPr>
              <a:t>       试求</a:t>
            </a:r>
            <a:r>
              <a:rPr lang="en-US" altLang="zh-CN" sz="2400" i="1" dirty="0">
                <a:solidFill>
                  <a:srgbClr val="000099"/>
                </a:solidFill>
                <a:latin typeface="Times New Roman" pitchFamily="18" charset="0"/>
                <a:ea typeface="方正姚体" pitchFamily="2" charset="-122"/>
              </a:rPr>
              <a:t>X</a:t>
            </a:r>
            <a:r>
              <a:rPr lang="en-US" altLang="zh-CN" sz="2400" baseline="-25000" dirty="0">
                <a:solidFill>
                  <a:srgbClr val="000099"/>
                </a:solidFill>
                <a:latin typeface="方正姚体" pitchFamily="2" charset="-122"/>
                <a:ea typeface="方正姚体" pitchFamily="2" charset="-122"/>
              </a:rPr>
              <a:t>L</a:t>
            </a:r>
            <a:r>
              <a:rPr lang="en-US" altLang="zh-CN" sz="2400" dirty="0">
                <a:solidFill>
                  <a:srgbClr val="000099"/>
                </a:solidFill>
                <a:latin typeface="方正姚体" pitchFamily="2" charset="-122"/>
                <a:ea typeface="方正姚体" pitchFamily="2" charset="-122"/>
              </a:rPr>
              <a:t> </a:t>
            </a:r>
            <a:r>
              <a:rPr lang="zh-CN" altLang="en-US" sz="2400" dirty="0">
                <a:solidFill>
                  <a:srgbClr val="000099"/>
                </a:solidFill>
                <a:latin typeface="方正姚体" pitchFamily="2" charset="-122"/>
                <a:ea typeface="方正姚体" pitchFamily="2" charset="-122"/>
              </a:rPr>
              <a:t>和      并绘出电压、电流向量图。                                                        </a:t>
            </a:r>
          </a:p>
          <a:p>
            <a:pPr eaLnBrk="0" hangingPunct="0"/>
            <a:endParaRPr lang="zh-CN" altLang="en-US" sz="2400" dirty="0">
              <a:solidFill>
                <a:srgbClr val="000099"/>
              </a:solidFill>
              <a:latin typeface="方正姚体" pitchFamily="2" charset="-122"/>
              <a:ea typeface="方正姚体" pitchFamily="2" charset="-122"/>
            </a:endParaRPr>
          </a:p>
        </p:txBody>
      </p:sp>
      <p:graphicFrame>
        <p:nvGraphicFramePr>
          <p:cNvPr id="848900" name="Object 4"/>
          <p:cNvGraphicFramePr>
            <a:graphicFrameLocks noChangeAspect="1"/>
          </p:cNvGraphicFramePr>
          <p:nvPr>
            <p:extLst>
              <p:ext uri="{D42A27DB-BD31-4B8C-83A1-F6EECF244321}">
                <p14:modId xmlns:p14="http://schemas.microsoft.com/office/powerpoint/2010/main" val="3851046820"/>
              </p:ext>
            </p:extLst>
          </p:nvPr>
        </p:nvGraphicFramePr>
        <p:xfrm>
          <a:off x="1619672" y="2492896"/>
          <a:ext cx="1040235" cy="832685"/>
        </p:xfrm>
        <a:graphic>
          <a:graphicData uri="http://schemas.openxmlformats.org/presentationml/2006/ole">
            <mc:AlternateContent xmlns:mc="http://schemas.openxmlformats.org/markup-compatibility/2006">
              <mc:Choice xmlns:v="urn:schemas-microsoft-com:vml" Requires="v">
                <p:oleObj spid="_x0000_s13422" name="Equation" r:id="rId3" imgW="634680" imgH="507960" progId="Equation.3">
                  <p:embed/>
                </p:oleObj>
              </mc:Choice>
              <mc:Fallback>
                <p:oleObj name="Equation" r:id="rId3" imgW="63468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92896"/>
                        <a:ext cx="1040235" cy="832685"/>
                      </a:xfrm>
                      <a:prstGeom prst="rect">
                        <a:avLst/>
                      </a:prstGeom>
                      <a:noFill/>
                      <a:ln>
                        <a:noFill/>
                      </a:ln>
                      <a:effectLst/>
                    </p:spPr>
                  </p:pic>
                </p:oleObj>
              </mc:Fallback>
            </mc:AlternateContent>
          </a:graphicData>
        </a:graphic>
      </p:graphicFrame>
      <p:graphicFrame>
        <p:nvGraphicFramePr>
          <p:cNvPr id="848901" name="Object 5"/>
          <p:cNvGraphicFramePr>
            <a:graphicFrameLocks noChangeAspect="1"/>
          </p:cNvGraphicFramePr>
          <p:nvPr>
            <p:extLst>
              <p:ext uri="{D42A27DB-BD31-4B8C-83A1-F6EECF244321}">
                <p14:modId xmlns:p14="http://schemas.microsoft.com/office/powerpoint/2010/main" val="4155084712"/>
              </p:ext>
            </p:extLst>
          </p:nvPr>
        </p:nvGraphicFramePr>
        <p:xfrm>
          <a:off x="1475656" y="3429000"/>
          <a:ext cx="4800600" cy="612775"/>
        </p:xfrm>
        <a:graphic>
          <a:graphicData uri="http://schemas.openxmlformats.org/presentationml/2006/ole">
            <mc:AlternateContent xmlns:mc="http://schemas.openxmlformats.org/markup-compatibility/2006">
              <mc:Choice xmlns:v="urn:schemas-microsoft-com:vml" Requires="v">
                <p:oleObj spid="_x0000_s13423" name="Equation" r:id="rId5" imgW="1892160" imgH="241200" progId="Equation.3">
                  <p:embed/>
                </p:oleObj>
              </mc:Choice>
              <mc:Fallback>
                <p:oleObj name="Equation" r:id="rId5" imgW="18921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429000"/>
                        <a:ext cx="48006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8902" name="Object 6"/>
          <p:cNvGraphicFramePr>
            <a:graphicFrameLocks noChangeAspect="1"/>
          </p:cNvGraphicFramePr>
          <p:nvPr>
            <p:extLst>
              <p:ext uri="{D42A27DB-BD31-4B8C-83A1-F6EECF244321}">
                <p14:modId xmlns:p14="http://schemas.microsoft.com/office/powerpoint/2010/main" val="2635437127"/>
              </p:ext>
            </p:extLst>
          </p:nvPr>
        </p:nvGraphicFramePr>
        <p:xfrm>
          <a:off x="2123728" y="4077072"/>
          <a:ext cx="406400" cy="649288"/>
        </p:xfrm>
        <a:graphic>
          <a:graphicData uri="http://schemas.openxmlformats.org/presentationml/2006/ole">
            <mc:AlternateContent xmlns:mc="http://schemas.openxmlformats.org/markup-compatibility/2006">
              <mc:Choice xmlns:v="urn:schemas-microsoft-com:vml" Requires="v">
                <p:oleObj spid="_x0000_s13424" name="Equation" r:id="rId7" imgW="190440" imgH="304560" progId="Equation.3">
                  <p:embed/>
                </p:oleObj>
              </mc:Choice>
              <mc:Fallback>
                <p:oleObj name="Equation" r:id="rId7" imgW="19044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3728" y="4077072"/>
                        <a:ext cx="406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8903" name="Rectangle 7"/>
          <p:cNvSpPr>
            <a:spLocks/>
          </p:cNvSpPr>
          <p:nvPr/>
        </p:nvSpPr>
        <p:spPr bwMode="auto">
          <a:xfrm>
            <a:off x="179388" y="0"/>
            <a:ext cx="172878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Tree>
    <p:extLst>
      <p:ext uri="{BB962C8B-B14F-4D97-AF65-F5344CB8AC3E}">
        <p14:creationId xmlns:p14="http://schemas.microsoft.com/office/powerpoint/2010/main" val="21796142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250825" y="1365250"/>
            <a:ext cx="8893175"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55000"/>
              </a:lnSpc>
            </a:pPr>
            <a:r>
              <a:rPr lang="en-US" altLang="zh-CN" sz="2400">
                <a:solidFill>
                  <a:srgbClr val="000099"/>
                </a:solidFill>
                <a:latin typeface="方正姚体" pitchFamily="2" charset="-122"/>
              </a:rPr>
              <a:t>6</a:t>
            </a:r>
            <a:r>
              <a:rPr lang="zh-CN" altLang="en-US" sz="2400">
                <a:solidFill>
                  <a:srgbClr val="000099"/>
                </a:solidFill>
                <a:latin typeface="方正姚体" pitchFamily="2" charset="-122"/>
              </a:rPr>
              <a:t>、已知                                                                </a:t>
            </a:r>
            <a:r>
              <a:rPr lang="en-US" altLang="zh-CN" sz="2400" i="1">
                <a:solidFill>
                  <a:srgbClr val="000099"/>
                </a:solidFill>
                <a:latin typeface="Times New Roman" pitchFamily="18" charset="0"/>
              </a:rPr>
              <a:t>f </a:t>
            </a:r>
            <a:r>
              <a:rPr lang="en-US" altLang="zh-CN" sz="2400">
                <a:solidFill>
                  <a:srgbClr val="000099"/>
                </a:solidFill>
                <a:latin typeface="方正姚体" pitchFamily="2" charset="-122"/>
              </a:rPr>
              <a:t>=50Hz</a:t>
            </a:r>
            <a:r>
              <a:rPr lang="zh-CN" altLang="en-US" sz="2400">
                <a:solidFill>
                  <a:srgbClr val="000099"/>
                </a:solidFill>
                <a:latin typeface="方正姚体" pitchFamily="2" charset="-122"/>
              </a:rPr>
              <a:t>，求</a:t>
            </a:r>
            <a:r>
              <a:rPr lang="en-US" altLang="zh-CN" sz="2400" i="1">
                <a:solidFill>
                  <a:srgbClr val="000099"/>
                </a:solidFill>
                <a:latin typeface="Times New Roman" pitchFamily="18" charset="0"/>
              </a:rPr>
              <a:t>X</a:t>
            </a:r>
            <a:r>
              <a:rPr lang="en-US" altLang="zh-CN" sz="2400" baseline="-25000">
                <a:solidFill>
                  <a:srgbClr val="000099"/>
                </a:solidFill>
                <a:latin typeface="方正姚体" pitchFamily="2" charset="-122"/>
              </a:rPr>
              <a:t>L</a:t>
            </a:r>
            <a:r>
              <a:rPr lang="zh-CN" altLang="en-US" sz="2400">
                <a:solidFill>
                  <a:srgbClr val="000099"/>
                </a:solidFill>
                <a:latin typeface="方正姚体" pitchFamily="2" charset="-122"/>
              </a:rPr>
              <a:t>和</a:t>
            </a:r>
            <a:r>
              <a:rPr lang="en-US" altLang="zh-CN" sz="2400" i="1">
                <a:solidFill>
                  <a:srgbClr val="000099"/>
                </a:solidFill>
                <a:latin typeface="Times New Roman" pitchFamily="18" charset="0"/>
              </a:rPr>
              <a:t>L</a:t>
            </a:r>
            <a:r>
              <a:rPr lang="zh-CN" altLang="en-US" sz="2400">
                <a:solidFill>
                  <a:srgbClr val="000099"/>
                </a:solidFill>
                <a:latin typeface="方正姚体" pitchFamily="2" charset="-122"/>
              </a:rPr>
              <a:t>。</a:t>
            </a:r>
          </a:p>
          <a:p>
            <a:pPr eaLnBrk="0" hangingPunct="0">
              <a:lnSpc>
                <a:spcPct val="155000"/>
              </a:lnSpc>
            </a:pPr>
            <a:r>
              <a:rPr lang="en-US" altLang="zh-CN" sz="2400">
                <a:solidFill>
                  <a:srgbClr val="000099"/>
                </a:solidFill>
                <a:latin typeface="方正姚体" pitchFamily="2" charset="-122"/>
              </a:rPr>
              <a:t>7</a:t>
            </a:r>
            <a:r>
              <a:rPr lang="zh-CN" altLang="en-US" sz="2400">
                <a:solidFill>
                  <a:srgbClr val="000099"/>
                </a:solidFill>
                <a:latin typeface="方正姚体" pitchFamily="2" charset="-122"/>
              </a:rPr>
              <a:t>、一电感</a:t>
            </a:r>
            <a:r>
              <a:rPr lang="en-US" altLang="zh-CN" sz="2400" i="1">
                <a:solidFill>
                  <a:srgbClr val="000099"/>
                </a:solidFill>
                <a:latin typeface="Times New Roman" pitchFamily="18" charset="0"/>
              </a:rPr>
              <a:t>L</a:t>
            </a:r>
            <a:r>
              <a:rPr lang="en-US" altLang="zh-CN" sz="2400">
                <a:solidFill>
                  <a:srgbClr val="000099"/>
                </a:solidFill>
                <a:latin typeface="方正姚体" pitchFamily="2" charset="-122"/>
              </a:rPr>
              <a:t>=0.127H</a:t>
            </a:r>
            <a:r>
              <a:rPr lang="zh-CN" altLang="en-US" sz="2400">
                <a:solidFill>
                  <a:srgbClr val="000099"/>
                </a:solidFill>
                <a:latin typeface="方正姚体" pitchFamily="2" charset="-122"/>
              </a:rPr>
              <a:t>，                                                  </a:t>
            </a:r>
          </a:p>
          <a:p>
            <a:pPr eaLnBrk="0" hangingPunct="0">
              <a:lnSpc>
                <a:spcPct val="155000"/>
              </a:lnSpc>
            </a:pPr>
            <a:r>
              <a:rPr lang="zh-CN" altLang="en-US" sz="2400">
                <a:solidFill>
                  <a:srgbClr val="000099"/>
                </a:solidFill>
                <a:latin typeface="方正姚体" pitchFamily="2" charset="-122"/>
              </a:rPr>
              <a:t>      求（</a:t>
            </a:r>
            <a:r>
              <a:rPr lang="en-US" altLang="zh-CN" sz="2400">
                <a:solidFill>
                  <a:srgbClr val="000099"/>
                </a:solidFill>
                <a:latin typeface="方正姚体" pitchFamily="2" charset="-122"/>
              </a:rPr>
              <a:t>1</a:t>
            </a:r>
            <a:r>
              <a:rPr lang="zh-CN" altLang="en-US" sz="2400">
                <a:solidFill>
                  <a:srgbClr val="000099"/>
                </a:solidFill>
                <a:latin typeface="方正姚体" pitchFamily="2" charset="-122"/>
              </a:rPr>
              <a:t>）电流</a:t>
            </a:r>
            <a:r>
              <a:rPr lang="en-US" altLang="zh-CN" sz="2400" i="1">
                <a:solidFill>
                  <a:srgbClr val="000099"/>
                </a:solidFill>
                <a:latin typeface="Times New Roman" pitchFamily="18" charset="0"/>
              </a:rPr>
              <a:t>I</a:t>
            </a:r>
            <a:r>
              <a:rPr lang="en-US" altLang="zh-CN" sz="2400" baseline="-25000">
                <a:solidFill>
                  <a:srgbClr val="000099"/>
                </a:solidFill>
                <a:latin typeface="方正姚体" pitchFamily="2" charset="-122"/>
              </a:rPr>
              <a:t>L</a:t>
            </a:r>
            <a:r>
              <a:rPr lang="zh-CN" altLang="en-US" sz="2400">
                <a:solidFill>
                  <a:srgbClr val="000099"/>
                </a:solidFill>
                <a:latin typeface="方正姚体" pitchFamily="2" charset="-122"/>
              </a:rPr>
              <a:t>。（</a:t>
            </a:r>
            <a:r>
              <a:rPr lang="en-US" altLang="zh-CN" sz="2400">
                <a:solidFill>
                  <a:srgbClr val="000099"/>
                </a:solidFill>
                <a:latin typeface="方正姚体" pitchFamily="2" charset="-122"/>
              </a:rPr>
              <a:t>2</a:t>
            </a:r>
            <a:r>
              <a:rPr lang="zh-CN" altLang="en-US" sz="2400">
                <a:solidFill>
                  <a:srgbClr val="000099"/>
                </a:solidFill>
                <a:latin typeface="方正姚体" pitchFamily="2" charset="-122"/>
              </a:rPr>
              <a:t>）有功功率</a:t>
            </a:r>
            <a:r>
              <a:rPr lang="en-US" altLang="zh-CN" sz="2400" i="1">
                <a:solidFill>
                  <a:srgbClr val="000099"/>
                </a:solidFill>
                <a:latin typeface="Times New Roman" pitchFamily="18" charset="0"/>
              </a:rPr>
              <a:t>P</a:t>
            </a:r>
            <a:r>
              <a:rPr lang="en-US" altLang="zh-CN" sz="2400" baseline="-25000">
                <a:solidFill>
                  <a:srgbClr val="000099"/>
                </a:solidFill>
                <a:latin typeface="方正姚体" pitchFamily="2" charset="-122"/>
              </a:rPr>
              <a:t>L</a:t>
            </a:r>
            <a:r>
              <a:rPr lang="zh-CN" altLang="en-US" sz="2400">
                <a:solidFill>
                  <a:srgbClr val="000099"/>
                </a:solidFill>
                <a:latin typeface="方正姚体" pitchFamily="2" charset="-122"/>
              </a:rPr>
              <a:t>。（</a:t>
            </a:r>
            <a:r>
              <a:rPr lang="en-US" altLang="zh-CN" sz="2400">
                <a:solidFill>
                  <a:srgbClr val="000099"/>
                </a:solidFill>
                <a:latin typeface="方正姚体" pitchFamily="2" charset="-122"/>
              </a:rPr>
              <a:t>3</a:t>
            </a:r>
            <a:r>
              <a:rPr lang="zh-CN" altLang="en-US" sz="2400">
                <a:solidFill>
                  <a:srgbClr val="000099"/>
                </a:solidFill>
                <a:latin typeface="方正姚体" pitchFamily="2" charset="-122"/>
              </a:rPr>
              <a:t>）无功功率</a:t>
            </a:r>
            <a:r>
              <a:rPr lang="en-US" altLang="zh-CN" sz="2400" i="1">
                <a:solidFill>
                  <a:srgbClr val="000099"/>
                </a:solidFill>
                <a:latin typeface="Times New Roman" pitchFamily="18" charset="0"/>
              </a:rPr>
              <a:t>Q</a:t>
            </a:r>
            <a:r>
              <a:rPr lang="en-US" altLang="zh-CN" sz="2400" baseline="-25000">
                <a:solidFill>
                  <a:srgbClr val="000099"/>
                </a:solidFill>
                <a:latin typeface="方正姚体" pitchFamily="2" charset="-122"/>
              </a:rPr>
              <a:t>L</a:t>
            </a:r>
            <a:r>
              <a:rPr lang="zh-CN" altLang="en-US" sz="2400">
                <a:solidFill>
                  <a:srgbClr val="000099"/>
                </a:solidFill>
                <a:latin typeface="方正姚体" pitchFamily="2" charset="-122"/>
              </a:rPr>
              <a:t>。</a:t>
            </a:r>
          </a:p>
        </p:txBody>
      </p:sp>
      <p:grpSp>
        <p:nvGrpSpPr>
          <p:cNvPr id="849923" name="Group 3"/>
          <p:cNvGrpSpPr>
            <a:grpSpLocks/>
          </p:cNvGrpSpPr>
          <p:nvPr/>
        </p:nvGrpSpPr>
        <p:grpSpPr bwMode="auto">
          <a:xfrm>
            <a:off x="1417638" y="1239838"/>
            <a:ext cx="4464050" cy="647700"/>
            <a:chOff x="1273" y="384"/>
            <a:chExt cx="2999" cy="479"/>
          </a:xfrm>
        </p:grpSpPr>
        <p:graphicFrame>
          <p:nvGraphicFramePr>
            <p:cNvPr id="849924" name="Object 4"/>
            <p:cNvGraphicFramePr>
              <a:graphicFrameLocks noChangeAspect="1"/>
            </p:cNvGraphicFramePr>
            <p:nvPr/>
          </p:nvGraphicFramePr>
          <p:xfrm>
            <a:off x="1273" y="384"/>
            <a:ext cx="2999" cy="479"/>
          </p:xfrm>
          <a:graphic>
            <a:graphicData uri="http://schemas.openxmlformats.org/presentationml/2006/ole">
              <mc:AlternateContent xmlns:mc="http://schemas.openxmlformats.org/markup-compatibility/2006">
                <mc:Choice xmlns:v="urn:schemas-microsoft-com:vml" Requires="v">
                  <p:oleObj spid="_x0000_s14408" name="Equation" r:id="rId3" imgW="2070000" imgH="330120" progId="Equation.3">
                    <p:embed/>
                  </p:oleObj>
                </mc:Choice>
                <mc:Fallback>
                  <p:oleObj name="Equation" r:id="rId3" imgW="207000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384"/>
                          <a:ext cx="2999"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49925" name="Group 5"/>
            <p:cNvGrpSpPr>
              <a:grpSpLocks/>
            </p:cNvGrpSpPr>
            <p:nvPr/>
          </p:nvGrpSpPr>
          <p:grpSpPr bwMode="auto">
            <a:xfrm>
              <a:off x="3360" y="480"/>
              <a:ext cx="672" cy="288"/>
              <a:chOff x="3456" y="2400"/>
              <a:chExt cx="336" cy="279"/>
            </a:xfrm>
          </p:grpSpPr>
          <p:sp>
            <p:nvSpPr>
              <p:cNvPr id="849926" name="Line 6"/>
              <p:cNvSpPr>
                <a:spLocks noChangeShapeType="1"/>
              </p:cNvSpPr>
              <p:nvPr/>
            </p:nvSpPr>
            <p:spPr bwMode="auto">
              <a:xfrm flipH="1">
                <a:off x="3456" y="2400"/>
                <a:ext cx="48" cy="2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9927" name="Line 7"/>
              <p:cNvSpPr>
                <a:spLocks noChangeShapeType="1"/>
              </p:cNvSpPr>
              <p:nvPr/>
            </p:nvSpPr>
            <p:spPr bwMode="auto">
              <a:xfrm>
                <a:off x="3456" y="267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49928" name="Group 8"/>
            <p:cNvGrpSpPr>
              <a:grpSpLocks/>
            </p:cNvGrpSpPr>
            <p:nvPr/>
          </p:nvGrpSpPr>
          <p:grpSpPr bwMode="auto">
            <a:xfrm>
              <a:off x="2016" y="528"/>
              <a:ext cx="528" cy="288"/>
              <a:chOff x="3456" y="2400"/>
              <a:chExt cx="336" cy="279"/>
            </a:xfrm>
          </p:grpSpPr>
          <p:sp>
            <p:nvSpPr>
              <p:cNvPr id="849929" name="Line 9"/>
              <p:cNvSpPr>
                <a:spLocks noChangeShapeType="1"/>
              </p:cNvSpPr>
              <p:nvPr/>
            </p:nvSpPr>
            <p:spPr bwMode="auto">
              <a:xfrm flipH="1">
                <a:off x="3456" y="2400"/>
                <a:ext cx="48" cy="2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9930" name="Line 10"/>
              <p:cNvSpPr>
                <a:spLocks noChangeShapeType="1"/>
              </p:cNvSpPr>
              <p:nvPr/>
            </p:nvSpPr>
            <p:spPr bwMode="auto">
              <a:xfrm>
                <a:off x="3456" y="267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aphicFrame>
        <p:nvGraphicFramePr>
          <p:cNvPr id="849931" name="Object 11"/>
          <p:cNvGraphicFramePr>
            <a:graphicFrameLocks noChangeAspect="1"/>
          </p:cNvGraphicFramePr>
          <p:nvPr/>
        </p:nvGraphicFramePr>
        <p:xfrm>
          <a:off x="3348038" y="1989138"/>
          <a:ext cx="4427537" cy="584200"/>
        </p:xfrm>
        <a:graphic>
          <a:graphicData uri="http://schemas.openxmlformats.org/presentationml/2006/ole">
            <mc:AlternateContent xmlns:mc="http://schemas.openxmlformats.org/markup-compatibility/2006">
              <mc:Choice xmlns:v="urn:schemas-microsoft-com:vml" Requires="v">
                <p:oleObj spid="_x0000_s14409" name="Equation" r:id="rId5" imgW="1828800" imgH="241200" progId="Equation.3">
                  <p:embed/>
                </p:oleObj>
              </mc:Choice>
              <mc:Fallback>
                <p:oleObj name="Equation" r:id="rId5" imgW="18288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1989138"/>
                        <a:ext cx="4427537"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549185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p:cNvSpPr>
          <p:nvPr>
            <p:ph type="title" idx="4294967295"/>
          </p:nvPr>
        </p:nvSpPr>
        <p:spPr>
          <a:xfrm>
            <a:off x="314325" y="101600"/>
            <a:ext cx="6440488" cy="458788"/>
          </a:xfrm>
        </p:spPr>
        <p:txBody>
          <a:bodyPr vert="horz" lIns="91440" tIns="45720" rIns="91440" bIns="45720" rtlCol="0" anchor="ctr">
            <a:normAutofit fontScale="90000"/>
          </a:bodyPr>
          <a:lstStyle/>
          <a:p>
            <a:r>
              <a:rPr lang="zh-CN" altLang="en-US" sz="2800"/>
              <a:t>习题</a:t>
            </a:r>
          </a:p>
        </p:txBody>
      </p:sp>
      <p:sp>
        <p:nvSpPr>
          <p:cNvPr id="857091" name="Text Box 3"/>
          <p:cNvSpPr txBox="1">
            <a:spLocks noChangeArrowheads="1"/>
          </p:cNvSpPr>
          <p:nvPr/>
        </p:nvSpPr>
        <p:spPr bwMode="auto">
          <a:xfrm>
            <a:off x="0" y="981075"/>
            <a:ext cx="91440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40000"/>
              </a:lnSpc>
            </a:pPr>
            <a:r>
              <a:rPr lang="en-US" altLang="zh-CN" sz="2400">
                <a:solidFill>
                  <a:srgbClr val="000099"/>
                </a:solidFill>
                <a:latin typeface="方正姚体" pitchFamily="2" charset="-122"/>
              </a:rPr>
              <a:t>8</a:t>
            </a:r>
            <a:r>
              <a:rPr lang="zh-CN" altLang="en-US" sz="2400">
                <a:solidFill>
                  <a:srgbClr val="000099"/>
                </a:solidFill>
                <a:latin typeface="方正姚体" pitchFamily="2" charset="-122"/>
              </a:rPr>
              <a:t>、判断下列表达式的正</a:t>
            </a:r>
            <a:r>
              <a:rPr lang="en-US" altLang="zh-CN" sz="2400">
                <a:solidFill>
                  <a:srgbClr val="000099"/>
                </a:solidFill>
                <a:latin typeface="方正姚体" pitchFamily="2" charset="-122"/>
              </a:rPr>
              <a:t>(√)</a:t>
            </a:r>
            <a:r>
              <a:rPr lang="zh-CN" altLang="en-US" sz="2400">
                <a:solidFill>
                  <a:srgbClr val="000099"/>
                </a:solidFill>
                <a:latin typeface="方正姚体" pitchFamily="2" charset="-122"/>
              </a:rPr>
              <a:t>误</a:t>
            </a:r>
            <a:r>
              <a:rPr lang="en-US" altLang="zh-CN" sz="2400">
                <a:solidFill>
                  <a:srgbClr val="000099"/>
                </a:solidFill>
                <a:latin typeface="方正姚体" pitchFamily="2" charset="-122"/>
              </a:rPr>
              <a:t>(×)</a:t>
            </a:r>
            <a:r>
              <a:rPr lang="zh-CN" altLang="en-US" sz="2400">
                <a:solidFill>
                  <a:srgbClr val="000099"/>
                </a:solidFill>
                <a:latin typeface="方正姚体" pitchFamily="2" charset="-122"/>
              </a:rPr>
              <a:t>： </a:t>
            </a:r>
          </a:p>
          <a:p>
            <a:pPr eaLnBrk="0" hangingPunct="0">
              <a:lnSpc>
                <a:spcPct val="140000"/>
              </a:lnSpc>
            </a:pPr>
            <a:r>
              <a:rPr lang="en-US" altLang="zh-CN" sz="2400">
                <a:solidFill>
                  <a:srgbClr val="000099"/>
                </a:solidFill>
                <a:latin typeface="方正姚体" pitchFamily="2" charset="-122"/>
              </a:rPr>
              <a:t>      (</a:t>
            </a:r>
            <a:r>
              <a:rPr lang="zh-CN" altLang="en-US" sz="2400">
                <a:solidFill>
                  <a:srgbClr val="000099"/>
                </a:solidFill>
                <a:latin typeface="方正姚体" pitchFamily="2" charset="-122"/>
              </a:rPr>
              <a:t>电容元件的电流与电压为关联参考方向）</a:t>
            </a:r>
          </a:p>
        </p:txBody>
      </p:sp>
      <p:graphicFrame>
        <p:nvGraphicFramePr>
          <p:cNvPr id="857092" name="Object 4"/>
          <p:cNvGraphicFramePr>
            <a:graphicFrameLocks noChangeAspect="1"/>
          </p:cNvGraphicFramePr>
          <p:nvPr/>
        </p:nvGraphicFramePr>
        <p:xfrm>
          <a:off x="1547813" y="2205038"/>
          <a:ext cx="2027237" cy="3887787"/>
        </p:xfrm>
        <a:graphic>
          <a:graphicData uri="http://schemas.openxmlformats.org/presentationml/2006/ole">
            <mc:AlternateContent xmlns:mc="http://schemas.openxmlformats.org/markup-compatibility/2006">
              <mc:Choice xmlns:v="urn:schemas-microsoft-com:vml" Requires="v">
                <p:oleObj spid="_x0000_s15398" name="Equation" r:id="rId3" imgW="939600" imgH="1803240" progId="Equation.3">
                  <p:embed/>
                </p:oleObj>
              </mc:Choice>
              <mc:Fallback>
                <p:oleObj name="Equation" r:id="rId3" imgW="939600" imgH="1803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205038"/>
                        <a:ext cx="2027237"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7093" name="Text Box 5"/>
          <p:cNvSpPr txBox="1">
            <a:spLocks noChangeArrowheads="1"/>
          </p:cNvSpPr>
          <p:nvPr/>
        </p:nvSpPr>
        <p:spPr bwMode="auto">
          <a:xfrm>
            <a:off x="3779838" y="2492375"/>
            <a:ext cx="144145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a:latin typeface="Times New Roman" pitchFamily="18" charset="0"/>
                <a:ea typeface="宋体" pitchFamily="2" charset="-122"/>
              </a:rPr>
              <a:t>（    ）</a:t>
            </a:r>
          </a:p>
          <a:p>
            <a:pPr>
              <a:spcBef>
                <a:spcPct val="50000"/>
              </a:spcBef>
            </a:pPr>
            <a:r>
              <a:rPr kumimoji="1" lang="zh-CN" altLang="en-US" sz="3200">
                <a:latin typeface="Times New Roman" pitchFamily="18" charset="0"/>
                <a:ea typeface="宋体" pitchFamily="2" charset="-122"/>
              </a:rPr>
              <a:t>（    ）</a:t>
            </a:r>
          </a:p>
          <a:p>
            <a:pPr>
              <a:spcBef>
                <a:spcPct val="50000"/>
              </a:spcBef>
            </a:pPr>
            <a:r>
              <a:rPr kumimoji="1" lang="zh-CN" altLang="en-US" sz="3200">
                <a:latin typeface="Times New Roman" pitchFamily="18" charset="0"/>
                <a:ea typeface="宋体" pitchFamily="2" charset="-122"/>
              </a:rPr>
              <a:t>（　）</a:t>
            </a:r>
          </a:p>
          <a:p>
            <a:pPr>
              <a:spcBef>
                <a:spcPct val="50000"/>
              </a:spcBef>
            </a:pPr>
            <a:endParaRPr kumimoji="1" lang="zh-CN" altLang="en-US" sz="3200">
              <a:latin typeface="Times New Roman" pitchFamily="18" charset="0"/>
              <a:ea typeface="宋体" pitchFamily="2" charset="-122"/>
            </a:endParaRPr>
          </a:p>
          <a:p>
            <a:pPr>
              <a:spcBef>
                <a:spcPct val="50000"/>
              </a:spcBef>
            </a:pPr>
            <a:r>
              <a:rPr kumimoji="1" lang="zh-CN" altLang="en-US" sz="3200">
                <a:latin typeface="Times New Roman" pitchFamily="18" charset="0"/>
                <a:ea typeface="宋体" pitchFamily="2" charset="-122"/>
              </a:rPr>
              <a:t>（　）　　</a:t>
            </a:r>
          </a:p>
        </p:txBody>
      </p:sp>
    </p:spTree>
    <p:extLst>
      <p:ext uri="{BB962C8B-B14F-4D97-AF65-F5344CB8AC3E}">
        <p14:creationId xmlns:p14="http://schemas.microsoft.com/office/powerpoint/2010/main" val="383115682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p:cNvSpPr>
          <p:nvPr>
            <p:ph type="title" idx="4294967295"/>
          </p:nvPr>
        </p:nvSpPr>
        <p:spPr/>
        <p:txBody>
          <a:bodyPr vert="horz" lIns="91440" tIns="45720" rIns="91440" bIns="45720" rtlCol="0" anchor="ctr">
            <a:normAutofit/>
          </a:bodyPr>
          <a:lstStyle/>
          <a:p>
            <a:r>
              <a:rPr lang="zh-CN" altLang="en-US" sz="2800"/>
              <a:t>习题</a:t>
            </a:r>
          </a:p>
        </p:txBody>
      </p:sp>
      <p:sp>
        <p:nvSpPr>
          <p:cNvPr id="858116" name="Text Box 4"/>
          <p:cNvSpPr txBox="1">
            <a:spLocks noChangeArrowheads="1"/>
          </p:cNvSpPr>
          <p:nvPr/>
        </p:nvSpPr>
        <p:spPr bwMode="auto">
          <a:xfrm>
            <a:off x="0" y="1268413"/>
            <a:ext cx="914400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lnSpc>
                <a:spcPct val="175000"/>
              </a:lnSpc>
            </a:pPr>
            <a:r>
              <a:rPr lang="en-US" altLang="zh-CN" sz="2400">
                <a:solidFill>
                  <a:srgbClr val="000099"/>
                </a:solidFill>
                <a:latin typeface="方正姚体" pitchFamily="2" charset="-122"/>
                <a:ea typeface="方正姚体" pitchFamily="2" charset="-122"/>
              </a:rPr>
              <a:t>9</a:t>
            </a:r>
            <a:r>
              <a:rPr lang="zh-CN" altLang="en-US" sz="2400">
                <a:solidFill>
                  <a:srgbClr val="000099"/>
                </a:solidFill>
                <a:latin typeface="方正姚体" pitchFamily="2" charset="-122"/>
                <a:ea typeface="方正姚体" pitchFamily="2" charset="-122"/>
              </a:rPr>
              <a:t>、一电容</a:t>
            </a:r>
            <a:r>
              <a:rPr lang="en-US" altLang="zh-CN" sz="2400" i="1">
                <a:solidFill>
                  <a:srgbClr val="000099"/>
                </a:solidFill>
                <a:latin typeface="Times New Roman" pitchFamily="18" charset="0"/>
                <a:ea typeface="方正姚体" pitchFamily="2" charset="-122"/>
              </a:rPr>
              <a:t>C</a:t>
            </a:r>
            <a:r>
              <a:rPr lang="en-US" altLang="zh-CN" sz="2400">
                <a:solidFill>
                  <a:srgbClr val="000099"/>
                </a:solidFill>
                <a:latin typeface="方正姚体" pitchFamily="2" charset="-122"/>
                <a:ea typeface="方正姚体" pitchFamily="2" charset="-122"/>
              </a:rPr>
              <a:t>=0.318F</a:t>
            </a:r>
            <a:r>
              <a:rPr lang="zh-CN" altLang="en-US" sz="2400">
                <a:solidFill>
                  <a:srgbClr val="000099"/>
                </a:solidFill>
                <a:latin typeface="方正姚体" pitchFamily="2" charset="-122"/>
                <a:ea typeface="方正姚体" pitchFamily="2" charset="-122"/>
              </a:rPr>
              <a:t>，外加电压为</a:t>
            </a:r>
          </a:p>
          <a:p>
            <a:pPr eaLnBrk="0" hangingPunct="0">
              <a:lnSpc>
                <a:spcPct val="175000"/>
              </a:lnSpc>
            </a:pPr>
            <a:r>
              <a:rPr lang="zh-CN" altLang="en-US" sz="2400">
                <a:solidFill>
                  <a:srgbClr val="000099"/>
                </a:solidFill>
                <a:latin typeface="方正姚体" pitchFamily="2" charset="-122"/>
                <a:ea typeface="方正姚体" pitchFamily="2" charset="-122"/>
              </a:rPr>
              <a:t>    在电压和电流为关联参考方向时，求</a:t>
            </a:r>
            <a:r>
              <a:rPr lang="en-US" altLang="zh-CN" sz="2400" i="1">
                <a:solidFill>
                  <a:srgbClr val="000099"/>
                </a:solidFill>
                <a:latin typeface="Times New Roman" pitchFamily="18" charset="0"/>
                <a:ea typeface="方正姚体" pitchFamily="2" charset="-122"/>
              </a:rPr>
              <a:t>X</a:t>
            </a:r>
            <a:r>
              <a:rPr lang="en-US" altLang="zh-CN" sz="2400" baseline="-25000">
                <a:solidFill>
                  <a:srgbClr val="000099"/>
                </a:solidFill>
                <a:latin typeface="方正姚体" pitchFamily="2" charset="-122"/>
                <a:ea typeface="方正姚体" pitchFamily="2" charset="-122"/>
              </a:rPr>
              <a:t>C</a:t>
            </a:r>
            <a:r>
              <a:rPr lang="zh-CN" altLang="en-US" sz="2400">
                <a:solidFill>
                  <a:srgbClr val="000099"/>
                </a:solidFill>
                <a:latin typeface="方正姚体" pitchFamily="2" charset="-122"/>
                <a:ea typeface="方正姚体" pitchFamily="2" charset="-122"/>
              </a:rPr>
              <a:t>、    </a:t>
            </a:r>
            <a:r>
              <a:rPr lang="zh-CN" altLang="en-US" sz="2400">
                <a:solidFill>
                  <a:srgbClr val="000099"/>
                </a:solidFill>
                <a:latin typeface="Times New Roman" pitchFamily="18" charset="0"/>
                <a:ea typeface="方正姚体" pitchFamily="2" charset="-122"/>
              </a:rPr>
              <a:t>、  </a:t>
            </a:r>
            <a:r>
              <a:rPr lang="en-US" altLang="zh-CN" sz="2400" i="1">
                <a:solidFill>
                  <a:srgbClr val="000099"/>
                </a:solidFill>
                <a:latin typeface="Times New Roman" pitchFamily="18" charset="0"/>
                <a:ea typeface="方正姚体" pitchFamily="2" charset="-122"/>
              </a:rPr>
              <a:t>i</a:t>
            </a:r>
            <a:r>
              <a:rPr lang="en-US" altLang="zh-CN" sz="2400" i="1">
                <a:solidFill>
                  <a:srgbClr val="000099"/>
                </a:solidFill>
                <a:latin typeface="方正姚体" pitchFamily="2" charset="-122"/>
                <a:ea typeface="方正姚体" pitchFamily="2" charset="-122"/>
              </a:rPr>
              <a:t> </a:t>
            </a:r>
            <a:r>
              <a:rPr lang="en-US" altLang="zh-CN" sz="2400" i="1" baseline="-25000">
                <a:solidFill>
                  <a:srgbClr val="000099"/>
                </a:solidFill>
                <a:latin typeface="方正姚体" pitchFamily="2" charset="-122"/>
                <a:ea typeface="方正姚体" pitchFamily="2" charset="-122"/>
              </a:rPr>
              <a:t>C  </a:t>
            </a:r>
            <a:r>
              <a:rPr lang="zh-CN" altLang="en-US" sz="2400">
                <a:solidFill>
                  <a:srgbClr val="000099"/>
                </a:solidFill>
                <a:latin typeface="方正姚体" pitchFamily="2" charset="-122"/>
                <a:ea typeface="方正姚体" pitchFamily="2" charset="-122"/>
              </a:rPr>
              <a:t>、</a:t>
            </a:r>
            <a:r>
              <a:rPr lang="en-US" altLang="zh-CN" sz="2400" i="1">
                <a:solidFill>
                  <a:srgbClr val="000099"/>
                </a:solidFill>
                <a:latin typeface="方正姚体" pitchFamily="2" charset="-122"/>
                <a:ea typeface="方正姚体" pitchFamily="2" charset="-122"/>
              </a:rPr>
              <a:t>Q</a:t>
            </a:r>
            <a:r>
              <a:rPr lang="en-US" altLang="zh-CN" sz="2400" i="1" baseline="-25000">
                <a:solidFill>
                  <a:srgbClr val="000099"/>
                </a:solidFill>
                <a:latin typeface="方正姚体" pitchFamily="2" charset="-122"/>
                <a:ea typeface="方正姚体" pitchFamily="2" charset="-122"/>
              </a:rPr>
              <a:t>C</a:t>
            </a:r>
            <a:r>
              <a:rPr lang="zh-CN" altLang="en-US" sz="2400">
                <a:solidFill>
                  <a:srgbClr val="000099"/>
                </a:solidFill>
                <a:latin typeface="方正姚体" pitchFamily="2" charset="-122"/>
                <a:ea typeface="方正姚体" pitchFamily="2" charset="-122"/>
              </a:rPr>
              <a:t>，并作出相量图。</a:t>
            </a:r>
          </a:p>
        </p:txBody>
      </p:sp>
      <p:graphicFrame>
        <p:nvGraphicFramePr>
          <p:cNvPr id="858117" name="Object 5"/>
          <p:cNvGraphicFramePr>
            <a:graphicFrameLocks noChangeAspect="1"/>
          </p:cNvGraphicFramePr>
          <p:nvPr/>
        </p:nvGraphicFramePr>
        <p:xfrm>
          <a:off x="5795963" y="2060575"/>
          <a:ext cx="298450" cy="627063"/>
        </p:xfrm>
        <a:graphic>
          <a:graphicData uri="http://schemas.openxmlformats.org/presentationml/2006/ole">
            <mc:AlternateContent xmlns:mc="http://schemas.openxmlformats.org/markup-compatibility/2006">
              <mc:Choice xmlns:v="urn:schemas-microsoft-com:vml" Requires="v">
                <p:oleObj spid="_x0000_s16458" name="Equation" r:id="rId3" imgW="126720" imgH="266400" progId="Equation.3">
                  <p:embed/>
                </p:oleObj>
              </mc:Choice>
              <mc:Fallback>
                <p:oleObj name="Equation" r:id="rId3" imgW="12672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060575"/>
                        <a:ext cx="298450"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8118" name="Object 6"/>
          <p:cNvGraphicFramePr>
            <a:graphicFrameLocks noChangeAspect="1"/>
          </p:cNvGraphicFramePr>
          <p:nvPr/>
        </p:nvGraphicFramePr>
        <p:xfrm>
          <a:off x="4427538" y="1425575"/>
          <a:ext cx="3889375" cy="563563"/>
        </p:xfrm>
        <a:graphic>
          <a:graphicData uri="http://schemas.openxmlformats.org/presentationml/2006/ole">
            <mc:AlternateContent xmlns:mc="http://schemas.openxmlformats.org/markup-compatibility/2006">
              <mc:Choice xmlns:v="urn:schemas-microsoft-com:vml" Requires="v">
                <p:oleObj spid="_x0000_s16459" name="Equation" r:id="rId5" imgW="1663560" imgH="241200" progId="Equation.3">
                  <p:embed/>
                </p:oleObj>
              </mc:Choice>
              <mc:Fallback>
                <p:oleObj name="Equation" r:id="rId5" imgW="16635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425575"/>
                        <a:ext cx="3889375"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885625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p:cNvSpPr>
          <p:nvPr>
            <p:ph type="title" idx="4294967295"/>
          </p:nvPr>
        </p:nvSpPr>
        <p:spPr>
          <a:xfrm>
            <a:off x="468313" y="188913"/>
            <a:ext cx="2087562" cy="576262"/>
          </a:xfrm>
        </p:spPr>
        <p:txBody>
          <a:bodyPr>
            <a:normAutofit fontScale="90000"/>
          </a:bodyPr>
          <a:lstStyle/>
          <a:p>
            <a:r>
              <a:rPr lang="zh-CN" altLang="en-US" sz="3200" b="1" smtClean="0"/>
              <a:t>思考题</a:t>
            </a:r>
            <a:endParaRPr lang="zh-CN" altLang="en-US" sz="3200" smtClean="0"/>
          </a:p>
        </p:txBody>
      </p:sp>
      <p:sp>
        <p:nvSpPr>
          <p:cNvPr id="254979" name="Rectangle 3"/>
          <p:cNvSpPr>
            <a:spLocks noChangeArrowheads="1"/>
          </p:cNvSpPr>
          <p:nvPr/>
        </p:nvSpPr>
        <p:spPr bwMode="auto">
          <a:xfrm>
            <a:off x="395288" y="908720"/>
            <a:ext cx="8064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dirty="0" smtClean="0">
                <a:solidFill>
                  <a:srgbClr val="000066"/>
                </a:solidFill>
                <a:latin typeface="仿宋" panose="02010609060101010101" pitchFamily="49" charset="-122"/>
                <a:ea typeface="仿宋" panose="02010609060101010101" pitchFamily="49" charset="-122"/>
              </a:rPr>
              <a:t>2</a:t>
            </a:r>
            <a:r>
              <a:rPr kumimoji="1" lang="en-US" altLang="zh-CN" sz="2000" b="1" dirty="0">
                <a:solidFill>
                  <a:srgbClr val="000066"/>
                </a:solidFill>
                <a:latin typeface="仿宋" panose="02010609060101010101" pitchFamily="49" charset="-122"/>
                <a:ea typeface="仿宋" panose="02010609060101010101" pitchFamily="49" charset="-122"/>
              </a:rPr>
              <a:t>.</a:t>
            </a:r>
            <a:r>
              <a:rPr kumimoji="1" lang="zh-CN" altLang="en-US" sz="2000" b="1" dirty="0">
                <a:solidFill>
                  <a:srgbClr val="000066"/>
                </a:solidFill>
                <a:latin typeface="仿宋" panose="02010609060101010101" pitchFamily="49" charset="-122"/>
                <a:ea typeface="仿宋" panose="02010609060101010101" pitchFamily="49" charset="-122"/>
              </a:rPr>
              <a:t>电容并联的基本特点是：</a:t>
            </a:r>
            <a:br>
              <a:rPr kumimoji="1" lang="zh-CN" altLang="en-US" sz="2000" b="1" dirty="0">
                <a:solidFill>
                  <a:srgbClr val="000066"/>
                </a:solidFill>
                <a:latin typeface="仿宋" panose="02010609060101010101" pitchFamily="49" charset="-122"/>
                <a:ea typeface="仿宋" panose="02010609060101010101" pitchFamily="49" charset="-122"/>
              </a:rPr>
            </a:br>
            <a:r>
              <a:rPr kumimoji="1" lang="zh-CN" altLang="en-US" sz="2000" b="1" dirty="0">
                <a:solidFill>
                  <a:srgbClr val="000066"/>
                </a:solidFill>
                <a:latin typeface="仿宋" panose="02010609060101010101" pitchFamily="49" charset="-122"/>
                <a:ea typeface="仿宋" panose="02010609060101010101" pitchFamily="49" charset="-122"/>
              </a:rPr>
              <a:t>（</a:t>
            </a:r>
            <a:r>
              <a:rPr kumimoji="1" lang="en-US" altLang="zh-CN" sz="2000" b="1" dirty="0">
                <a:solidFill>
                  <a:srgbClr val="000066"/>
                </a:solidFill>
                <a:latin typeface="仿宋" panose="02010609060101010101" pitchFamily="49" charset="-122"/>
                <a:ea typeface="仿宋" panose="02010609060101010101" pitchFamily="49" charset="-122"/>
              </a:rPr>
              <a:t>1</a:t>
            </a:r>
            <a:r>
              <a:rPr kumimoji="1" lang="zh-CN" altLang="en-US" sz="2000" b="1" dirty="0">
                <a:solidFill>
                  <a:srgbClr val="000066"/>
                </a:solidFill>
                <a:latin typeface="仿宋" panose="02010609060101010101" pitchFamily="49" charset="-122"/>
                <a:ea typeface="仿宋" panose="02010609060101010101" pitchFamily="49" charset="-122"/>
              </a:rPr>
              <a:t>）各电容的</a:t>
            </a:r>
            <a:r>
              <a:rPr kumimoji="1" lang="zh-CN" altLang="en-US" sz="2000" b="1" dirty="0" smtClean="0">
                <a:solidFill>
                  <a:srgbClr val="000066"/>
                </a:solidFill>
                <a:latin typeface="仿宋" panose="02010609060101010101" pitchFamily="49" charset="-122"/>
                <a:ea typeface="仿宋" panose="02010609060101010101" pitchFamily="49" charset="-122"/>
              </a:rPr>
              <a:t>电压</a:t>
            </a:r>
            <a:r>
              <a:rPr kumimoji="1" lang="en-US" altLang="zh-CN" sz="2000" b="1" u="sng" dirty="0">
                <a:solidFill>
                  <a:srgbClr val="000066"/>
                </a:solidFill>
                <a:latin typeface="仿宋" panose="02010609060101010101" pitchFamily="49" charset="-122"/>
                <a:ea typeface="仿宋" panose="02010609060101010101" pitchFamily="49" charset="-122"/>
              </a:rPr>
              <a:t> </a:t>
            </a:r>
            <a:r>
              <a:rPr kumimoji="1" lang="zh-CN" altLang="en-US" sz="2000" b="1" u="sng" dirty="0" smtClean="0">
                <a:solidFill>
                  <a:srgbClr val="FF0000"/>
                </a:solidFill>
                <a:latin typeface="仿宋" panose="02010609060101010101" pitchFamily="49" charset="-122"/>
                <a:ea typeface="仿宋" panose="02010609060101010101" pitchFamily="49" charset="-122"/>
              </a:rPr>
              <a:t>相等</a:t>
            </a:r>
            <a:r>
              <a:rPr kumimoji="1" lang="zh-CN" altLang="en-US" sz="2000" b="1" u="sng" dirty="0" smtClean="0">
                <a:solidFill>
                  <a:srgbClr val="000066"/>
                </a:solidFill>
                <a:latin typeface="仿宋" panose="02010609060101010101" pitchFamily="49" charset="-122"/>
                <a:ea typeface="仿宋" panose="02010609060101010101" pitchFamily="49" charset="-122"/>
              </a:rPr>
              <a:t> </a:t>
            </a:r>
            <a:r>
              <a:rPr kumimoji="1" lang="zh-CN" altLang="en-US" sz="2000" b="1" dirty="0" smtClean="0">
                <a:solidFill>
                  <a:srgbClr val="000066"/>
                </a:solidFill>
                <a:latin typeface="仿宋" panose="02010609060101010101" pitchFamily="49" charset="-122"/>
                <a:ea typeface="仿宋" panose="02010609060101010101" pitchFamily="49" charset="-122"/>
              </a:rPr>
              <a:t>。</a:t>
            </a:r>
            <a:r>
              <a:rPr kumimoji="1" lang="zh-CN" altLang="en-US" sz="2000" b="1" dirty="0">
                <a:solidFill>
                  <a:srgbClr val="000066"/>
                </a:solidFill>
                <a:latin typeface="仿宋" panose="02010609060101010101" pitchFamily="49" charset="-122"/>
                <a:ea typeface="仿宋" panose="02010609060101010101" pitchFamily="49" charset="-122"/>
              </a:rPr>
              <a:t/>
            </a:r>
            <a:br>
              <a:rPr kumimoji="1" lang="zh-CN" altLang="en-US" sz="2000" b="1" dirty="0">
                <a:solidFill>
                  <a:srgbClr val="000066"/>
                </a:solidFill>
                <a:latin typeface="仿宋" panose="02010609060101010101" pitchFamily="49" charset="-122"/>
                <a:ea typeface="仿宋" panose="02010609060101010101" pitchFamily="49" charset="-122"/>
              </a:rPr>
            </a:br>
            <a:r>
              <a:rPr kumimoji="1" lang="zh-CN" altLang="en-US" sz="2000" b="1" dirty="0">
                <a:solidFill>
                  <a:srgbClr val="000066"/>
                </a:solidFill>
                <a:latin typeface="仿宋" panose="02010609060101010101" pitchFamily="49" charset="-122"/>
                <a:ea typeface="仿宋" panose="02010609060101010101" pitchFamily="49" charset="-122"/>
              </a:rPr>
              <a:t>（</a:t>
            </a:r>
            <a:r>
              <a:rPr kumimoji="1" lang="en-US" altLang="zh-CN" sz="2000" b="1" dirty="0">
                <a:solidFill>
                  <a:srgbClr val="000066"/>
                </a:solidFill>
                <a:latin typeface="仿宋" panose="02010609060101010101" pitchFamily="49" charset="-122"/>
                <a:ea typeface="仿宋" panose="02010609060101010101" pitchFamily="49" charset="-122"/>
              </a:rPr>
              <a:t>2</a:t>
            </a:r>
            <a:r>
              <a:rPr kumimoji="1" lang="zh-CN" altLang="en-US" sz="2000" b="1" dirty="0">
                <a:solidFill>
                  <a:srgbClr val="000066"/>
                </a:solidFill>
                <a:latin typeface="仿宋" panose="02010609060101010101" pitchFamily="49" charset="-122"/>
                <a:ea typeface="仿宋" panose="02010609060101010101" pitchFamily="49" charset="-122"/>
              </a:rPr>
              <a:t>）电容所带的总电量</a:t>
            </a:r>
            <a:r>
              <a:rPr kumimoji="1" lang="zh-CN" altLang="en-US" sz="2000" b="1" dirty="0" smtClean="0">
                <a:solidFill>
                  <a:srgbClr val="000066"/>
                </a:solidFill>
                <a:latin typeface="仿宋" panose="02010609060101010101" pitchFamily="49" charset="-122"/>
                <a:ea typeface="仿宋" panose="02010609060101010101" pitchFamily="49" charset="-122"/>
              </a:rPr>
              <a:t>为</a:t>
            </a:r>
            <a:r>
              <a:rPr kumimoji="1" lang="en-US" altLang="zh-CN" sz="2000" b="1" u="sng" dirty="0" smtClean="0">
                <a:solidFill>
                  <a:srgbClr val="000066"/>
                </a:solidFill>
                <a:latin typeface="仿宋" panose="02010609060101010101" pitchFamily="49" charset="-122"/>
                <a:ea typeface="仿宋" panose="02010609060101010101" pitchFamily="49" charset="-122"/>
              </a:rPr>
              <a:t> </a:t>
            </a:r>
            <a:r>
              <a:rPr kumimoji="1" lang="zh-CN" altLang="en-US" sz="2000" b="1" u="sng" dirty="0" smtClean="0">
                <a:solidFill>
                  <a:srgbClr val="FF0000"/>
                </a:solidFill>
                <a:latin typeface="仿宋" panose="02010609060101010101" pitchFamily="49" charset="-122"/>
                <a:ea typeface="仿宋" panose="02010609060101010101" pitchFamily="49" charset="-122"/>
              </a:rPr>
              <a:t>各电容所带电量之和 </a:t>
            </a:r>
            <a:r>
              <a:rPr kumimoji="1" lang="zh-CN" altLang="en-US" sz="2000" b="1" dirty="0" smtClean="0">
                <a:solidFill>
                  <a:srgbClr val="000066"/>
                </a:solidFill>
                <a:latin typeface="仿宋" panose="02010609060101010101" pitchFamily="49" charset="-122"/>
                <a:ea typeface="仿宋" panose="02010609060101010101" pitchFamily="49" charset="-122"/>
              </a:rPr>
              <a:t>。</a:t>
            </a:r>
            <a:endParaRPr kumimoji="1" lang="zh-CN" altLang="en-US" sz="2000" b="1" dirty="0">
              <a:solidFill>
                <a:srgbClr val="000066"/>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96449307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p:cNvSpPr>
          <p:nvPr>
            <p:ph type="title"/>
          </p:nvPr>
        </p:nvSpPr>
        <p:spPr/>
        <p:txBody>
          <a:bodyPr vert="horz" lIns="91440" tIns="45720" rIns="91440" bIns="45720" rtlCol="0" anchor="ctr">
            <a:normAutofit/>
          </a:bodyPr>
          <a:lstStyle/>
          <a:p>
            <a:r>
              <a:rPr lang="zh-CN" altLang="en-US" sz="2800"/>
              <a:t>习题</a:t>
            </a:r>
          </a:p>
        </p:txBody>
      </p:sp>
      <p:sp>
        <p:nvSpPr>
          <p:cNvPr id="859140" name="Rectangle 4"/>
          <p:cNvSpPr>
            <a:spLocks noChangeArrowheads="1"/>
          </p:cNvSpPr>
          <p:nvPr/>
        </p:nvSpPr>
        <p:spPr bwMode="auto">
          <a:xfrm>
            <a:off x="130175" y="1484313"/>
            <a:ext cx="87630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3888" indent="-623888">
              <a:defRPr>
                <a:solidFill>
                  <a:schemeClr val="tx1"/>
                </a:solidFill>
                <a:latin typeface="Arial" pitchFamily="34" charset="0"/>
                <a:ea typeface="宋体" pitchFamily="2" charset="-122"/>
              </a:defRPr>
            </a:lvl1pPr>
            <a:lvl2pPr marL="803275">
              <a:defRPr>
                <a:solidFill>
                  <a:schemeClr val="tx1"/>
                </a:solidFill>
                <a:latin typeface="Arial" pitchFamily="34" charset="0"/>
                <a:ea typeface="宋体" pitchFamily="2" charset="-122"/>
              </a:defRPr>
            </a:lvl2pPr>
            <a:lvl3pPr marL="982663">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lnSpc>
                <a:spcPct val="150000"/>
              </a:lnSpc>
            </a:pPr>
            <a:r>
              <a:rPr lang="en-US" altLang="zh-CN" sz="2800">
                <a:solidFill>
                  <a:srgbClr val="000099"/>
                </a:solidFill>
                <a:latin typeface="方正姚体" pitchFamily="2" charset="-122"/>
                <a:ea typeface="方正姚体" pitchFamily="2" charset="-122"/>
              </a:rPr>
              <a:t>10</a:t>
            </a:r>
            <a:r>
              <a:rPr lang="zh-CN" altLang="en-US" sz="2800">
                <a:solidFill>
                  <a:srgbClr val="000099"/>
                </a:solidFill>
                <a:latin typeface="方正姚体" pitchFamily="2" charset="-122"/>
                <a:ea typeface="方正姚体" pitchFamily="2" charset="-122"/>
              </a:rPr>
              <a:t>、一高压电缆的电容</a:t>
            </a:r>
            <a:r>
              <a:rPr lang="en-US" altLang="zh-CN" sz="2800">
                <a:solidFill>
                  <a:srgbClr val="000099"/>
                </a:solidFill>
                <a:latin typeface="方正姚体" pitchFamily="2" charset="-122"/>
                <a:ea typeface="方正姚体" pitchFamily="2" charset="-122"/>
              </a:rPr>
              <a:t>C=10F</a:t>
            </a:r>
            <a:r>
              <a:rPr lang="zh-CN" altLang="en-US" sz="2800">
                <a:solidFill>
                  <a:srgbClr val="000099"/>
                </a:solidFill>
                <a:latin typeface="方正姚体" pitchFamily="2" charset="-122"/>
                <a:ea typeface="方正姚体" pitchFamily="2" charset="-122"/>
              </a:rPr>
              <a:t>，外加电压为</a:t>
            </a:r>
          </a:p>
          <a:p>
            <a:pPr eaLnBrk="0" hangingPunct="0">
              <a:lnSpc>
                <a:spcPct val="150000"/>
              </a:lnSpc>
            </a:pPr>
            <a:r>
              <a:rPr lang="zh-CN" altLang="en-US" sz="2800">
                <a:solidFill>
                  <a:srgbClr val="000099"/>
                </a:solidFill>
                <a:latin typeface="方正姚体" pitchFamily="2" charset="-122"/>
                <a:ea typeface="方正姚体" pitchFamily="2" charset="-122"/>
              </a:rPr>
              <a:t>                                                 求在关联参考方向下的电 流及储存的最大电场能量。</a:t>
            </a:r>
          </a:p>
        </p:txBody>
      </p:sp>
      <p:graphicFrame>
        <p:nvGraphicFramePr>
          <p:cNvPr id="859141" name="Object 5"/>
          <p:cNvGraphicFramePr>
            <a:graphicFrameLocks noChangeAspect="1"/>
          </p:cNvGraphicFramePr>
          <p:nvPr/>
        </p:nvGraphicFramePr>
        <p:xfrm>
          <a:off x="971550" y="2276475"/>
          <a:ext cx="3349625" cy="617538"/>
        </p:xfrm>
        <a:graphic>
          <a:graphicData uri="http://schemas.openxmlformats.org/presentationml/2006/ole">
            <mc:AlternateContent xmlns:mc="http://schemas.openxmlformats.org/markup-compatibility/2006">
              <mc:Choice xmlns:v="urn:schemas-microsoft-com:vml" Requires="v">
                <p:oleObj spid="_x0000_s17446" name="Equation" r:id="rId3" imgW="1307880" imgH="241200" progId="Equation.3">
                  <p:embed/>
                </p:oleObj>
              </mc:Choice>
              <mc:Fallback>
                <p:oleObj name="Equation" r:id="rId3" imgW="13078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276475"/>
                        <a:ext cx="3349625"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03713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4133" name="Group 5"/>
          <p:cNvGrpSpPr>
            <a:grpSpLocks/>
          </p:cNvGrpSpPr>
          <p:nvPr/>
        </p:nvGrpSpPr>
        <p:grpSpPr bwMode="auto">
          <a:xfrm>
            <a:off x="762000" y="1905000"/>
            <a:ext cx="1633538" cy="2989263"/>
            <a:chOff x="720" y="1152"/>
            <a:chExt cx="1029" cy="1883"/>
          </a:xfrm>
        </p:grpSpPr>
        <p:sp>
          <p:nvSpPr>
            <p:cNvPr id="944134" name="Line 6"/>
            <p:cNvSpPr>
              <a:spLocks noChangeShapeType="1"/>
            </p:cNvSpPr>
            <p:nvPr/>
          </p:nvSpPr>
          <p:spPr bwMode="auto">
            <a:xfrm>
              <a:off x="960" y="1377"/>
              <a:ext cx="26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4135" name="Line 7"/>
            <p:cNvSpPr>
              <a:spLocks noChangeShapeType="1"/>
            </p:cNvSpPr>
            <p:nvPr/>
          </p:nvSpPr>
          <p:spPr bwMode="auto">
            <a:xfrm>
              <a:off x="1392" y="2433"/>
              <a:ext cx="0" cy="20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36" name="Line 8"/>
            <p:cNvSpPr>
              <a:spLocks noChangeShapeType="1"/>
            </p:cNvSpPr>
            <p:nvPr/>
          </p:nvSpPr>
          <p:spPr bwMode="auto">
            <a:xfrm>
              <a:off x="1392" y="2712"/>
              <a:ext cx="0" cy="2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37" name="Line 9"/>
            <p:cNvSpPr>
              <a:spLocks noChangeShapeType="1"/>
            </p:cNvSpPr>
            <p:nvPr/>
          </p:nvSpPr>
          <p:spPr bwMode="auto">
            <a:xfrm>
              <a:off x="1296" y="2635"/>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38" name="Line 10"/>
            <p:cNvSpPr>
              <a:spLocks noChangeShapeType="1"/>
            </p:cNvSpPr>
            <p:nvPr/>
          </p:nvSpPr>
          <p:spPr bwMode="auto">
            <a:xfrm>
              <a:off x="1296" y="271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39" name="Rectangle 11"/>
            <p:cNvSpPr>
              <a:spLocks noChangeArrowheads="1"/>
            </p:cNvSpPr>
            <p:nvPr/>
          </p:nvSpPr>
          <p:spPr bwMode="auto">
            <a:xfrm>
              <a:off x="1344" y="1665"/>
              <a:ext cx="96" cy="20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40" name="Line 12"/>
            <p:cNvSpPr>
              <a:spLocks noChangeShapeType="1"/>
            </p:cNvSpPr>
            <p:nvPr/>
          </p:nvSpPr>
          <p:spPr bwMode="auto">
            <a:xfrm flipH="1">
              <a:off x="864" y="1473"/>
              <a:ext cx="53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41" name="Text Box 13"/>
            <p:cNvSpPr txBox="1">
              <a:spLocks noChangeArrowheads="1"/>
            </p:cNvSpPr>
            <p:nvPr/>
          </p:nvSpPr>
          <p:spPr bwMode="auto">
            <a:xfrm>
              <a:off x="1104" y="1617"/>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itchFamily="34" charset="0"/>
                  <a:ea typeface="宋体" pitchFamily="2" charset="-122"/>
                </a:defRPr>
              </a:lvl1pPr>
              <a:lvl2pPr marL="571500" defTabSz="762000">
                <a:defRPr>
                  <a:solidFill>
                    <a:schemeClr val="tx1"/>
                  </a:solidFill>
                  <a:latin typeface="Arial" pitchFamily="34" charset="0"/>
                  <a:ea typeface="宋体" pitchFamily="2" charset="-122"/>
                </a:defRPr>
              </a:lvl2pPr>
              <a:lvl3pPr marL="1143000" defTabSz="762000">
                <a:defRPr>
                  <a:solidFill>
                    <a:schemeClr val="tx1"/>
                  </a:solidFill>
                  <a:latin typeface="Arial" pitchFamily="34" charset="0"/>
                  <a:ea typeface="宋体" pitchFamily="2" charset="-122"/>
                </a:defRPr>
              </a:lvl3pPr>
              <a:lvl4pPr marL="1714500" defTabSz="762000">
                <a:defRPr>
                  <a:solidFill>
                    <a:schemeClr val="tx1"/>
                  </a:solidFill>
                  <a:latin typeface="Arial" pitchFamily="34" charset="0"/>
                  <a:ea typeface="宋体" pitchFamily="2" charset="-122"/>
                </a:defRPr>
              </a:lvl4pPr>
              <a:lvl5pPr marL="2286000" defTabSz="762000">
                <a:defRPr>
                  <a:solidFill>
                    <a:schemeClr val="tx1"/>
                  </a:solidFill>
                  <a:latin typeface="Arial" pitchFamily="34" charset="0"/>
                  <a:ea typeface="宋体" pitchFamily="2" charset="-122"/>
                </a:defRPr>
              </a:lvl5pPr>
              <a:lvl6pPr marL="2743200" defTabSz="762000" fontAlgn="base">
                <a:spcBef>
                  <a:spcPct val="0"/>
                </a:spcBef>
                <a:spcAft>
                  <a:spcPct val="0"/>
                </a:spcAft>
                <a:defRPr>
                  <a:solidFill>
                    <a:schemeClr val="tx1"/>
                  </a:solidFill>
                  <a:latin typeface="Arial" pitchFamily="34" charset="0"/>
                  <a:ea typeface="宋体" pitchFamily="2" charset="-122"/>
                </a:defRPr>
              </a:lvl6pPr>
              <a:lvl7pPr marL="3200400" defTabSz="762000" fontAlgn="base">
                <a:spcBef>
                  <a:spcPct val="0"/>
                </a:spcBef>
                <a:spcAft>
                  <a:spcPct val="0"/>
                </a:spcAft>
                <a:defRPr>
                  <a:solidFill>
                    <a:schemeClr val="tx1"/>
                  </a:solidFill>
                  <a:latin typeface="Arial" pitchFamily="34" charset="0"/>
                  <a:ea typeface="宋体" pitchFamily="2" charset="-122"/>
                </a:defRPr>
              </a:lvl7pPr>
              <a:lvl8pPr marL="3657600" defTabSz="762000" fontAlgn="base">
                <a:spcBef>
                  <a:spcPct val="0"/>
                </a:spcBef>
                <a:spcAft>
                  <a:spcPct val="0"/>
                </a:spcAft>
                <a:defRPr>
                  <a:solidFill>
                    <a:schemeClr val="tx1"/>
                  </a:solidFill>
                  <a:latin typeface="Arial" pitchFamily="34" charset="0"/>
                  <a:ea typeface="宋体" pitchFamily="2" charset="-122"/>
                </a:defRPr>
              </a:lvl8pPr>
              <a:lvl9pPr marL="4114800" defTabSz="762000" fontAlgn="base">
                <a:spcBef>
                  <a:spcPct val="0"/>
                </a:spcBef>
                <a:spcAft>
                  <a:spcPct val="0"/>
                </a:spcAft>
                <a:defRPr>
                  <a:solidFill>
                    <a:schemeClr val="tx1"/>
                  </a:solidFill>
                  <a:latin typeface="Arial" pitchFamily="34" charset="0"/>
                  <a:ea typeface="宋体" pitchFamily="2" charset="-122"/>
                </a:defRPr>
              </a:lvl9pPr>
            </a:lstStyle>
            <a:p>
              <a:pPr eaLnBrk="0" hangingPunct="0"/>
              <a:r>
                <a:rPr kumimoji="1" lang="en-US" altLang="zh-CN" sz="2800" b="1" i="1">
                  <a:latin typeface="Times New Roman" pitchFamily="18" charset="0"/>
                </a:rPr>
                <a:t>R</a:t>
              </a:r>
              <a:endParaRPr kumimoji="1" lang="en-US" altLang="zh-CN" sz="2400" b="1">
                <a:latin typeface="Times New Roman" pitchFamily="18" charset="0"/>
              </a:endParaRPr>
            </a:p>
          </p:txBody>
        </p:sp>
        <p:sp>
          <p:nvSpPr>
            <p:cNvPr id="944142" name="Text Box 14"/>
            <p:cNvSpPr txBox="1">
              <a:spLocks noChangeArrowheads="1"/>
            </p:cNvSpPr>
            <p:nvPr/>
          </p:nvSpPr>
          <p:spPr bwMode="auto">
            <a:xfrm>
              <a:off x="1104" y="2049"/>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itchFamily="34" charset="0"/>
                  <a:ea typeface="宋体" pitchFamily="2" charset="-122"/>
                </a:defRPr>
              </a:lvl1pPr>
              <a:lvl2pPr marL="571500" defTabSz="762000">
                <a:defRPr>
                  <a:solidFill>
                    <a:schemeClr val="tx1"/>
                  </a:solidFill>
                  <a:latin typeface="Arial" pitchFamily="34" charset="0"/>
                  <a:ea typeface="宋体" pitchFamily="2" charset="-122"/>
                </a:defRPr>
              </a:lvl2pPr>
              <a:lvl3pPr marL="1143000" defTabSz="762000">
                <a:defRPr>
                  <a:solidFill>
                    <a:schemeClr val="tx1"/>
                  </a:solidFill>
                  <a:latin typeface="Arial" pitchFamily="34" charset="0"/>
                  <a:ea typeface="宋体" pitchFamily="2" charset="-122"/>
                </a:defRPr>
              </a:lvl3pPr>
              <a:lvl4pPr marL="1714500" defTabSz="762000">
                <a:defRPr>
                  <a:solidFill>
                    <a:schemeClr val="tx1"/>
                  </a:solidFill>
                  <a:latin typeface="Arial" pitchFamily="34" charset="0"/>
                  <a:ea typeface="宋体" pitchFamily="2" charset="-122"/>
                </a:defRPr>
              </a:lvl4pPr>
              <a:lvl5pPr marL="2286000" defTabSz="762000">
                <a:defRPr>
                  <a:solidFill>
                    <a:schemeClr val="tx1"/>
                  </a:solidFill>
                  <a:latin typeface="Arial" pitchFamily="34" charset="0"/>
                  <a:ea typeface="宋体" pitchFamily="2" charset="-122"/>
                </a:defRPr>
              </a:lvl5pPr>
              <a:lvl6pPr marL="2743200" defTabSz="762000" fontAlgn="base">
                <a:spcBef>
                  <a:spcPct val="0"/>
                </a:spcBef>
                <a:spcAft>
                  <a:spcPct val="0"/>
                </a:spcAft>
                <a:defRPr>
                  <a:solidFill>
                    <a:schemeClr val="tx1"/>
                  </a:solidFill>
                  <a:latin typeface="Arial" pitchFamily="34" charset="0"/>
                  <a:ea typeface="宋体" pitchFamily="2" charset="-122"/>
                </a:defRPr>
              </a:lvl6pPr>
              <a:lvl7pPr marL="3200400" defTabSz="762000" fontAlgn="base">
                <a:spcBef>
                  <a:spcPct val="0"/>
                </a:spcBef>
                <a:spcAft>
                  <a:spcPct val="0"/>
                </a:spcAft>
                <a:defRPr>
                  <a:solidFill>
                    <a:schemeClr val="tx1"/>
                  </a:solidFill>
                  <a:latin typeface="Arial" pitchFamily="34" charset="0"/>
                  <a:ea typeface="宋体" pitchFamily="2" charset="-122"/>
                </a:defRPr>
              </a:lvl7pPr>
              <a:lvl8pPr marL="3657600" defTabSz="762000" fontAlgn="base">
                <a:spcBef>
                  <a:spcPct val="0"/>
                </a:spcBef>
                <a:spcAft>
                  <a:spcPct val="0"/>
                </a:spcAft>
                <a:defRPr>
                  <a:solidFill>
                    <a:schemeClr val="tx1"/>
                  </a:solidFill>
                  <a:latin typeface="Arial" pitchFamily="34" charset="0"/>
                  <a:ea typeface="宋体" pitchFamily="2" charset="-122"/>
                </a:defRPr>
              </a:lvl8pPr>
              <a:lvl9pPr marL="4114800" defTabSz="762000" fontAlgn="base">
                <a:spcBef>
                  <a:spcPct val="0"/>
                </a:spcBef>
                <a:spcAft>
                  <a:spcPct val="0"/>
                </a:spcAft>
                <a:defRPr>
                  <a:solidFill>
                    <a:schemeClr val="tx1"/>
                  </a:solidFill>
                  <a:latin typeface="Arial" pitchFamily="34" charset="0"/>
                  <a:ea typeface="宋体" pitchFamily="2" charset="-122"/>
                </a:defRPr>
              </a:lvl9pPr>
            </a:lstStyle>
            <a:p>
              <a:pPr eaLnBrk="0" hangingPunct="0"/>
              <a:r>
                <a:rPr kumimoji="1" lang="en-US" altLang="zh-CN" sz="2800" b="1" i="1">
                  <a:latin typeface="Times New Roman" pitchFamily="18" charset="0"/>
                </a:rPr>
                <a:t>L</a:t>
              </a:r>
            </a:p>
          </p:txBody>
        </p:sp>
        <p:sp>
          <p:nvSpPr>
            <p:cNvPr id="944143" name="Text Box 15"/>
            <p:cNvSpPr txBox="1">
              <a:spLocks noChangeArrowheads="1"/>
            </p:cNvSpPr>
            <p:nvPr/>
          </p:nvSpPr>
          <p:spPr bwMode="auto">
            <a:xfrm>
              <a:off x="1056" y="2529"/>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itchFamily="34" charset="0"/>
                  <a:ea typeface="宋体" pitchFamily="2" charset="-122"/>
                </a:defRPr>
              </a:lvl1pPr>
              <a:lvl2pPr marL="571500" defTabSz="762000">
                <a:defRPr>
                  <a:solidFill>
                    <a:schemeClr val="tx1"/>
                  </a:solidFill>
                  <a:latin typeface="Arial" pitchFamily="34" charset="0"/>
                  <a:ea typeface="宋体" pitchFamily="2" charset="-122"/>
                </a:defRPr>
              </a:lvl2pPr>
              <a:lvl3pPr marL="1143000" defTabSz="762000">
                <a:defRPr>
                  <a:solidFill>
                    <a:schemeClr val="tx1"/>
                  </a:solidFill>
                  <a:latin typeface="Arial" pitchFamily="34" charset="0"/>
                  <a:ea typeface="宋体" pitchFamily="2" charset="-122"/>
                </a:defRPr>
              </a:lvl3pPr>
              <a:lvl4pPr marL="1714500" defTabSz="762000">
                <a:defRPr>
                  <a:solidFill>
                    <a:schemeClr val="tx1"/>
                  </a:solidFill>
                  <a:latin typeface="Arial" pitchFamily="34" charset="0"/>
                  <a:ea typeface="宋体" pitchFamily="2" charset="-122"/>
                </a:defRPr>
              </a:lvl4pPr>
              <a:lvl5pPr marL="2286000" defTabSz="762000">
                <a:defRPr>
                  <a:solidFill>
                    <a:schemeClr val="tx1"/>
                  </a:solidFill>
                  <a:latin typeface="Arial" pitchFamily="34" charset="0"/>
                  <a:ea typeface="宋体" pitchFamily="2" charset="-122"/>
                </a:defRPr>
              </a:lvl5pPr>
              <a:lvl6pPr marL="2743200" defTabSz="762000" fontAlgn="base">
                <a:spcBef>
                  <a:spcPct val="0"/>
                </a:spcBef>
                <a:spcAft>
                  <a:spcPct val="0"/>
                </a:spcAft>
                <a:defRPr>
                  <a:solidFill>
                    <a:schemeClr val="tx1"/>
                  </a:solidFill>
                  <a:latin typeface="Arial" pitchFamily="34" charset="0"/>
                  <a:ea typeface="宋体" pitchFamily="2" charset="-122"/>
                </a:defRPr>
              </a:lvl6pPr>
              <a:lvl7pPr marL="3200400" defTabSz="762000" fontAlgn="base">
                <a:spcBef>
                  <a:spcPct val="0"/>
                </a:spcBef>
                <a:spcAft>
                  <a:spcPct val="0"/>
                </a:spcAft>
                <a:defRPr>
                  <a:solidFill>
                    <a:schemeClr val="tx1"/>
                  </a:solidFill>
                  <a:latin typeface="Arial" pitchFamily="34" charset="0"/>
                  <a:ea typeface="宋体" pitchFamily="2" charset="-122"/>
                </a:defRPr>
              </a:lvl7pPr>
              <a:lvl8pPr marL="3657600" defTabSz="762000" fontAlgn="base">
                <a:spcBef>
                  <a:spcPct val="0"/>
                </a:spcBef>
                <a:spcAft>
                  <a:spcPct val="0"/>
                </a:spcAft>
                <a:defRPr>
                  <a:solidFill>
                    <a:schemeClr val="tx1"/>
                  </a:solidFill>
                  <a:latin typeface="Arial" pitchFamily="34" charset="0"/>
                  <a:ea typeface="宋体" pitchFamily="2" charset="-122"/>
                </a:defRPr>
              </a:lvl8pPr>
              <a:lvl9pPr marL="4114800" defTabSz="762000" fontAlgn="base">
                <a:spcBef>
                  <a:spcPct val="0"/>
                </a:spcBef>
                <a:spcAft>
                  <a:spcPct val="0"/>
                </a:spcAft>
                <a:defRPr>
                  <a:solidFill>
                    <a:schemeClr val="tx1"/>
                  </a:solidFill>
                  <a:latin typeface="Arial" pitchFamily="34" charset="0"/>
                  <a:ea typeface="宋体" pitchFamily="2" charset="-122"/>
                </a:defRPr>
              </a:lvl9pPr>
            </a:lstStyle>
            <a:p>
              <a:pPr eaLnBrk="0" hangingPunct="0"/>
              <a:r>
                <a:rPr kumimoji="1" lang="en-US" altLang="zh-CN" sz="2800" b="1" i="1">
                  <a:latin typeface="Times New Roman" pitchFamily="18" charset="0"/>
                </a:rPr>
                <a:t>C</a:t>
              </a:r>
              <a:endParaRPr kumimoji="1" lang="en-US" altLang="zh-CN" sz="2800" b="1">
                <a:latin typeface="Times New Roman" pitchFamily="18" charset="0"/>
              </a:endParaRPr>
            </a:p>
          </p:txBody>
        </p:sp>
        <p:grpSp>
          <p:nvGrpSpPr>
            <p:cNvPr id="944144" name="Group 16"/>
            <p:cNvGrpSpPr>
              <a:grpSpLocks/>
            </p:cNvGrpSpPr>
            <p:nvPr/>
          </p:nvGrpSpPr>
          <p:grpSpPr bwMode="auto">
            <a:xfrm>
              <a:off x="1368" y="2097"/>
              <a:ext cx="93" cy="336"/>
              <a:chOff x="433" y="3084"/>
              <a:chExt cx="95" cy="612"/>
            </a:xfrm>
          </p:grpSpPr>
          <p:sp>
            <p:nvSpPr>
              <p:cNvPr id="944145" name="AutoShape 17"/>
              <p:cNvSpPr>
                <a:spLocks noChangeArrowheads="1"/>
              </p:cNvSpPr>
              <p:nvPr/>
            </p:nvSpPr>
            <p:spPr bwMode="auto">
              <a:xfrm flipH="1">
                <a:off x="433" y="3276"/>
                <a:ext cx="83" cy="204"/>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46" name="AutoShape 18"/>
              <p:cNvSpPr>
                <a:spLocks noChangeArrowheads="1"/>
              </p:cNvSpPr>
              <p:nvPr/>
            </p:nvSpPr>
            <p:spPr bwMode="auto">
              <a:xfrm flipH="1">
                <a:off x="445" y="3084"/>
                <a:ext cx="83" cy="204"/>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44147" name="AutoShape 19"/>
              <p:cNvSpPr>
                <a:spLocks noChangeArrowheads="1"/>
              </p:cNvSpPr>
              <p:nvPr/>
            </p:nvSpPr>
            <p:spPr bwMode="auto">
              <a:xfrm flipH="1">
                <a:off x="433" y="3492"/>
                <a:ext cx="83" cy="204"/>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aphicFrame>
          <p:nvGraphicFramePr>
            <p:cNvPr id="944148" name="Object 20"/>
            <p:cNvGraphicFramePr>
              <a:graphicFrameLocks noChangeAspect="1"/>
            </p:cNvGraphicFramePr>
            <p:nvPr/>
          </p:nvGraphicFramePr>
          <p:xfrm>
            <a:off x="1440" y="1617"/>
            <a:ext cx="309" cy="336"/>
          </p:xfrm>
          <a:graphic>
            <a:graphicData uri="http://schemas.openxmlformats.org/presentationml/2006/ole">
              <mc:AlternateContent xmlns:mc="http://schemas.openxmlformats.org/markup-compatibility/2006">
                <mc:Choice xmlns:v="urn:schemas-microsoft-com:vml" Requires="v">
                  <p:oleObj spid="_x0000_s18714" name="公式" r:id="rId3" imgW="203040" imgH="215640" progId="Equation.3">
                    <p:embed/>
                  </p:oleObj>
                </mc:Choice>
                <mc:Fallback>
                  <p:oleObj name="公式" r:id="rId3" imgW="2030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617"/>
                          <a:ext cx="30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4149" name="Text Box 21"/>
            <p:cNvSpPr txBox="1">
              <a:spLocks noChangeArrowheads="1"/>
            </p:cNvSpPr>
            <p:nvPr/>
          </p:nvSpPr>
          <p:spPr bwMode="auto">
            <a:xfrm>
              <a:off x="1440" y="1425"/>
              <a:ext cx="25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400" b="1">
                  <a:solidFill>
                    <a:srgbClr val="FF0000"/>
                  </a:solidFill>
                  <a:latin typeface="Times New Roman" pitchFamily="18" charset="0"/>
                  <a:ea typeface="宋体" pitchFamily="2" charset="-122"/>
                </a:rPr>
                <a:t>+</a:t>
              </a:r>
            </a:p>
          </p:txBody>
        </p:sp>
        <p:sp>
          <p:nvSpPr>
            <p:cNvPr id="944150" name="Text Box 22"/>
            <p:cNvSpPr txBox="1">
              <a:spLocks noChangeArrowheads="1"/>
            </p:cNvSpPr>
            <p:nvPr/>
          </p:nvSpPr>
          <p:spPr bwMode="auto">
            <a:xfrm>
              <a:off x="1440" y="1713"/>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400" b="1">
                  <a:solidFill>
                    <a:srgbClr val="FF0000"/>
                  </a:solidFill>
                  <a:latin typeface="Times New Roman" pitchFamily="18" charset="0"/>
                  <a:ea typeface="宋体" pitchFamily="2" charset="-122"/>
                </a:rPr>
                <a:t>_</a:t>
              </a:r>
            </a:p>
          </p:txBody>
        </p:sp>
        <p:sp>
          <p:nvSpPr>
            <p:cNvPr id="944151" name="Line 23"/>
            <p:cNvSpPr>
              <a:spLocks noChangeShapeType="1"/>
            </p:cNvSpPr>
            <p:nvPr/>
          </p:nvSpPr>
          <p:spPr bwMode="auto">
            <a:xfrm>
              <a:off x="1392" y="1473"/>
              <a:ext cx="0" cy="19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4152" name="Line 24"/>
            <p:cNvSpPr>
              <a:spLocks noChangeShapeType="1"/>
            </p:cNvSpPr>
            <p:nvPr/>
          </p:nvSpPr>
          <p:spPr bwMode="auto">
            <a:xfrm>
              <a:off x="1392" y="1879"/>
              <a:ext cx="0" cy="21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944153" name="Object 25"/>
            <p:cNvGraphicFramePr>
              <a:graphicFrameLocks noChangeAspect="1"/>
            </p:cNvGraphicFramePr>
            <p:nvPr/>
          </p:nvGraphicFramePr>
          <p:xfrm>
            <a:off x="1440" y="2049"/>
            <a:ext cx="292" cy="336"/>
          </p:xfrm>
          <a:graphic>
            <a:graphicData uri="http://schemas.openxmlformats.org/presentationml/2006/ole">
              <mc:AlternateContent xmlns:mc="http://schemas.openxmlformats.org/markup-compatibility/2006">
                <mc:Choice xmlns:v="urn:schemas-microsoft-com:vml" Requires="v">
                  <p:oleObj spid="_x0000_s18715" name="公式" r:id="rId5" imgW="190440" imgH="215640" progId="Equation.3">
                    <p:embed/>
                  </p:oleObj>
                </mc:Choice>
                <mc:Fallback>
                  <p:oleObj name="公式" r:id="rId5" imgW="1904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049"/>
                          <a:ext cx="292"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4154" name="Text Box 26"/>
            <p:cNvSpPr txBox="1">
              <a:spLocks noChangeArrowheads="1"/>
            </p:cNvSpPr>
            <p:nvPr/>
          </p:nvSpPr>
          <p:spPr bwMode="auto">
            <a:xfrm>
              <a:off x="1440" y="2385"/>
              <a:ext cx="25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400" b="1">
                  <a:solidFill>
                    <a:srgbClr val="FF0000"/>
                  </a:solidFill>
                  <a:latin typeface="Times New Roman" pitchFamily="18" charset="0"/>
                  <a:ea typeface="宋体" pitchFamily="2" charset="-122"/>
                </a:rPr>
                <a:t>+</a:t>
              </a:r>
            </a:p>
          </p:txBody>
        </p:sp>
        <p:sp>
          <p:nvSpPr>
            <p:cNvPr id="944155" name="Text Box 27"/>
            <p:cNvSpPr txBox="1">
              <a:spLocks noChangeArrowheads="1"/>
            </p:cNvSpPr>
            <p:nvPr/>
          </p:nvSpPr>
          <p:spPr bwMode="auto">
            <a:xfrm>
              <a:off x="1440" y="2193"/>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1" lang="en-US" altLang="zh-CN" sz="2400" b="1">
                  <a:solidFill>
                    <a:srgbClr val="FF0000"/>
                  </a:solidFill>
                  <a:latin typeface="Times New Roman" pitchFamily="18" charset="0"/>
                  <a:ea typeface="宋体" pitchFamily="2" charset="-122"/>
                </a:rPr>
                <a:t>_</a:t>
              </a:r>
            </a:p>
          </p:txBody>
        </p:sp>
        <p:graphicFrame>
          <p:nvGraphicFramePr>
            <p:cNvPr id="944156" name="Object 28"/>
            <p:cNvGraphicFramePr>
              <a:graphicFrameLocks noChangeAspect="1"/>
            </p:cNvGraphicFramePr>
            <p:nvPr/>
          </p:nvGraphicFramePr>
          <p:xfrm>
            <a:off x="1440" y="2529"/>
            <a:ext cx="284" cy="349"/>
          </p:xfrm>
          <a:graphic>
            <a:graphicData uri="http://schemas.openxmlformats.org/presentationml/2006/ole">
              <mc:AlternateContent xmlns:mc="http://schemas.openxmlformats.org/markup-compatibility/2006">
                <mc:Choice xmlns:v="urn:schemas-microsoft-com:vml" Requires="v">
                  <p:oleObj spid="_x0000_s18716" name="公式" r:id="rId7" imgW="190440" imgH="228600" progId="Equation.3">
                    <p:embed/>
                  </p:oleObj>
                </mc:Choice>
                <mc:Fallback>
                  <p:oleObj name="公式" r:id="rId7" imgW="1904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 y="2529"/>
                          <a:ext cx="284"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4157" name="Text Box 29"/>
            <p:cNvSpPr txBox="1">
              <a:spLocks noChangeArrowheads="1"/>
            </p:cNvSpPr>
            <p:nvPr/>
          </p:nvSpPr>
          <p:spPr bwMode="auto">
            <a:xfrm>
              <a:off x="1440" y="1905"/>
              <a:ext cx="25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400" b="1">
                  <a:solidFill>
                    <a:srgbClr val="FF0000"/>
                  </a:solidFill>
                  <a:latin typeface="Times New Roman" pitchFamily="18" charset="0"/>
                  <a:ea typeface="宋体" pitchFamily="2" charset="-122"/>
                </a:rPr>
                <a:t>+</a:t>
              </a:r>
            </a:p>
          </p:txBody>
        </p:sp>
        <p:sp>
          <p:nvSpPr>
            <p:cNvPr id="944158" name="Text Box 30"/>
            <p:cNvSpPr txBox="1">
              <a:spLocks noChangeArrowheads="1"/>
            </p:cNvSpPr>
            <p:nvPr/>
          </p:nvSpPr>
          <p:spPr bwMode="auto">
            <a:xfrm>
              <a:off x="1440" y="2673"/>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1" lang="en-US" altLang="zh-CN" sz="2400" b="1">
                  <a:solidFill>
                    <a:srgbClr val="FF0000"/>
                  </a:solidFill>
                  <a:latin typeface="Times New Roman" pitchFamily="18" charset="0"/>
                  <a:ea typeface="宋体" pitchFamily="2" charset="-122"/>
                </a:rPr>
                <a:t>_</a:t>
              </a:r>
            </a:p>
          </p:txBody>
        </p:sp>
        <p:sp>
          <p:nvSpPr>
            <p:cNvPr id="944159" name="Line 31"/>
            <p:cNvSpPr>
              <a:spLocks noChangeShapeType="1"/>
            </p:cNvSpPr>
            <p:nvPr/>
          </p:nvSpPr>
          <p:spPr bwMode="auto">
            <a:xfrm flipH="1">
              <a:off x="864" y="3009"/>
              <a:ext cx="53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944160" name="Object 32"/>
            <p:cNvGraphicFramePr>
              <a:graphicFrameLocks noChangeAspect="1"/>
            </p:cNvGraphicFramePr>
            <p:nvPr/>
          </p:nvGraphicFramePr>
          <p:xfrm>
            <a:off x="720" y="2049"/>
            <a:ext cx="225" cy="256"/>
          </p:xfrm>
          <a:graphic>
            <a:graphicData uri="http://schemas.openxmlformats.org/presentationml/2006/ole">
              <mc:AlternateContent xmlns:mc="http://schemas.openxmlformats.org/markup-compatibility/2006">
                <mc:Choice xmlns:v="urn:schemas-microsoft-com:vml" Requires="v">
                  <p:oleObj spid="_x0000_s18717" name="公式" r:id="rId9" imgW="126720" imgH="139680" progId="Equation.3">
                    <p:embed/>
                  </p:oleObj>
                </mc:Choice>
                <mc:Fallback>
                  <p:oleObj name="公式"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 y="2049"/>
                          <a:ext cx="225"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4161" name="Text Box 33"/>
            <p:cNvSpPr txBox="1">
              <a:spLocks noChangeArrowheads="1"/>
            </p:cNvSpPr>
            <p:nvPr/>
          </p:nvSpPr>
          <p:spPr bwMode="auto">
            <a:xfrm>
              <a:off x="720" y="1425"/>
              <a:ext cx="25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1" lang="en-US" altLang="zh-CN" sz="2800" b="1">
                  <a:solidFill>
                    <a:srgbClr val="FF0000"/>
                  </a:solidFill>
                  <a:latin typeface="Times New Roman" pitchFamily="18" charset="0"/>
                  <a:ea typeface="宋体" pitchFamily="2" charset="-122"/>
                </a:rPr>
                <a:t>+</a:t>
              </a:r>
            </a:p>
          </p:txBody>
        </p:sp>
        <p:sp>
          <p:nvSpPr>
            <p:cNvPr id="944162" name="Text Box 34"/>
            <p:cNvSpPr txBox="1">
              <a:spLocks noChangeArrowheads="1"/>
            </p:cNvSpPr>
            <p:nvPr/>
          </p:nvSpPr>
          <p:spPr bwMode="auto">
            <a:xfrm>
              <a:off x="720" y="2625"/>
              <a:ext cx="22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kumimoji="1" lang="en-US" altLang="zh-CN" sz="2800" b="1">
                  <a:solidFill>
                    <a:srgbClr val="FF0000"/>
                  </a:solidFill>
                  <a:latin typeface="Times New Roman" pitchFamily="18" charset="0"/>
                  <a:ea typeface="宋体" pitchFamily="2" charset="-122"/>
                </a:rPr>
                <a:t>_</a:t>
              </a:r>
            </a:p>
          </p:txBody>
        </p:sp>
        <p:sp>
          <p:nvSpPr>
            <p:cNvPr id="944163" name="Oval 35"/>
            <p:cNvSpPr>
              <a:spLocks noChangeArrowheads="1"/>
            </p:cNvSpPr>
            <p:nvPr/>
          </p:nvSpPr>
          <p:spPr bwMode="auto">
            <a:xfrm>
              <a:off x="816" y="1450"/>
              <a:ext cx="50" cy="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4164" name="Oval 36"/>
            <p:cNvSpPr>
              <a:spLocks noChangeArrowheads="1"/>
            </p:cNvSpPr>
            <p:nvPr/>
          </p:nvSpPr>
          <p:spPr bwMode="auto">
            <a:xfrm>
              <a:off x="816" y="2985"/>
              <a:ext cx="50" cy="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944165" name="Object 37"/>
            <p:cNvGraphicFramePr>
              <a:graphicFrameLocks noChangeAspect="1"/>
            </p:cNvGraphicFramePr>
            <p:nvPr/>
          </p:nvGraphicFramePr>
          <p:xfrm>
            <a:off x="1270" y="1152"/>
            <a:ext cx="180" cy="323"/>
          </p:xfrm>
          <a:graphic>
            <a:graphicData uri="http://schemas.openxmlformats.org/presentationml/2006/ole">
              <mc:AlternateContent xmlns:mc="http://schemas.openxmlformats.org/markup-compatibility/2006">
                <mc:Choice xmlns:v="urn:schemas-microsoft-com:vml" Requires="v">
                  <p:oleObj spid="_x0000_s18718" name="公式" r:id="rId11" imgW="101520" imgH="177480" progId="Equation.3">
                    <p:embed/>
                  </p:oleObj>
                </mc:Choice>
                <mc:Fallback>
                  <p:oleObj name="公式" r:id="rId11" imgW="1015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0" y="1152"/>
                          <a:ext cx="180"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44166" name="Rectangle 38"/>
          <p:cNvSpPr>
            <a:spLocks noChangeArrowheads="1"/>
          </p:cNvSpPr>
          <p:nvPr/>
        </p:nvSpPr>
        <p:spPr bwMode="auto">
          <a:xfrm>
            <a:off x="2514600" y="1066800"/>
            <a:ext cx="61722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spcBef>
                <a:spcPct val="50000"/>
              </a:spcBef>
            </a:pPr>
            <a:r>
              <a:rPr kumimoji="1" lang="en-US" altLang="zh-CN" sz="2400" b="1">
                <a:latin typeface="Times New Roman" pitchFamily="18" charset="0"/>
                <a:ea typeface="宋体" pitchFamily="2" charset="-122"/>
              </a:rPr>
              <a:t>1) </a:t>
            </a:r>
            <a:r>
              <a:rPr kumimoji="1" lang="zh-CN" altLang="en-US" sz="2400" b="1">
                <a:latin typeface="Times New Roman" pitchFamily="18" charset="0"/>
                <a:ea typeface="宋体" pitchFamily="2" charset="-122"/>
              </a:rPr>
              <a:t>假设</a:t>
            </a:r>
            <a:r>
              <a:rPr kumimoji="1" lang="en-US" altLang="zh-CN" sz="2400" b="1" i="1">
                <a:latin typeface="Times New Roman" pitchFamily="18" charset="0"/>
                <a:ea typeface="宋体" pitchFamily="2" charset="-122"/>
              </a:rPr>
              <a:t>R</a:t>
            </a:r>
            <a:r>
              <a:rPr kumimoji="1" lang="zh-CN" altLang="en-US" sz="2400" b="1" i="1">
                <a:latin typeface="Times New Roman" pitchFamily="18" charset="0"/>
                <a:ea typeface="宋体" pitchFamily="2" charset="-122"/>
              </a:rPr>
              <a:t>、</a:t>
            </a:r>
            <a:r>
              <a:rPr kumimoji="1" lang="en-US" altLang="zh-CN" sz="2400" b="1" i="1">
                <a:latin typeface="Times New Roman" pitchFamily="18" charset="0"/>
                <a:ea typeface="宋体" pitchFamily="2" charset="-122"/>
              </a:rPr>
              <a:t>L</a:t>
            </a:r>
            <a:r>
              <a:rPr kumimoji="1" lang="zh-CN" altLang="en-US" sz="2400" b="1" i="1">
                <a:latin typeface="Times New Roman" pitchFamily="18" charset="0"/>
                <a:ea typeface="宋体" pitchFamily="2" charset="-122"/>
              </a:rPr>
              <a:t>、</a:t>
            </a:r>
            <a:r>
              <a:rPr kumimoji="1" lang="en-US" altLang="zh-CN" sz="2400" b="1" i="1">
                <a:latin typeface="Times New Roman" pitchFamily="18" charset="0"/>
                <a:ea typeface="宋体" pitchFamily="2" charset="-122"/>
              </a:rPr>
              <a:t>C </a:t>
            </a:r>
            <a:r>
              <a:rPr kumimoji="1" lang="zh-CN" altLang="en-US" sz="2400" b="1">
                <a:latin typeface="Times New Roman" pitchFamily="18" charset="0"/>
                <a:ea typeface="宋体" pitchFamily="2" charset="-122"/>
              </a:rPr>
              <a:t>已定，电路性质能否确定？阻性？感性？容性？</a:t>
            </a:r>
          </a:p>
        </p:txBody>
      </p:sp>
      <p:graphicFrame>
        <p:nvGraphicFramePr>
          <p:cNvPr id="944168" name="Object 40"/>
          <p:cNvGraphicFramePr>
            <a:graphicFrameLocks noChangeAspect="1"/>
          </p:cNvGraphicFramePr>
          <p:nvPr/>
        </p:nvGraphicFramePr>
        <p:xfrm>
          <a:off x="5334000" y="2362200"/>
          <a:ext cx="990600" cy="457200"/>
        </p:xfrm>
        <a:graphic>
          <a:graphicData uri="http://schemas.openxmlformats.org/presentationml/2006/ole">
            <mc:AlternateContent xmlns:mc="http://schemas.openxmlformats.org/markup-compatibility/2006">
              <mc:Choice xmlns:v="urn:schemas-microsoft-com:vml" Requires="v">
                <p:oleObj spid="_x0000_s18719" name="Equation" r:id="rId13" imgW="355320" imgH="164880" progId="Equation.3">
                  <p:embed/>
                </p:oleObj>
              </mc:Choice>
              <mc:Fallback>
                <p:oleObj name="Equation" r:id="rId13" imgW="35532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23622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4169" name="Rectangle 41"/>
          <p:cNvSpPr>
            <a:spLocks noChangeArrowheads="1"/>
          </p:cNvSpPr>
          <p:nvPr/>
        </p:nvSpPr>
        <p:spPr bwMode="auto">
          <a:xfrm>
            <a:off x="2514600" y="2205038"/>
            <a:ext cx="6629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Bef>
                <a:spcPct val="50000"/>
              </a:spcBef>
            </a:pPr>
            <a:r>
              <a:rPr kumimoji="1" lang="en-US" altLang="zh-CN" sz="2400" b="1">
                <a:latin typeface="Times New Roman" pitchFamily="18" charset="0"/>
                <a:ea typeface="宋体" pitchFamily="2" charset="-122"/>
              </a:rPr>
              <a:t>2) </a:t>
            </a:r>
            <a:r>
              <a:rPr kumimoji="1" lang="en-US" altLang="zh-CN" sz="2400" b="1" i="1">
                <a:latin typeface="Times New Roman" pitchFamily="18" charset="0"/>
                <a:ea typeface="宋体" pitchFamily="2" charset="-122"/>
              </a:rPr>
              <a:t>RLC</a:t>
            </a:r>
            <a:r>
              <a:rPr kumimoji="1" lang="zh-CN" altLang="en-US" sz="2400" b="1">
                <a:latin typeface="Times New Roman" pitchFamily="18" charset="0"/>
                <a:ea typeface="宋体" pitchFamily="2" charset="-122"/>
              </a:rPr>
              <a:t>串联电路的                 是否一定小于</a:t>
            </a:r>
            <a:r>
              <a:rPr kumimoji="1" lang="en-US" altLang="zh-CN" sz="2400" b="1">
                <a:latin typeface="Times New Roman" pitchFamily="18" charset="0"/>
                <a:ea typeface="宋体" pitchFamily="2" charset="-122"/>
              </a:rPr>
              <a:t>1</a:t>
            </a:r>
            <a:r>
              <a:rPr kumimoji="1" lang="zh-CN" altLang="en-US" sz="2400" b="1">
                <a:latin typeface="Times New Roman" pitchFamily="18" charset="0"/>
                <a:ea typeface="宋体" pitchFamily="2" charset="-122"/>
              </a:rPr>
              <a:t>？</a:t>
            </a:r>
          </a:p>
        </p:txBody>
      </p:sp>
      <p:graphicFrame>
        <p:nvGraphicFramePr>
          <p:cNvPr id="944171" name="Object 43"/>
          <p:cNvGraphicFramePr>
            <a:graphicFrameLocks noChangeAspect="1"/>
          </p:cNvGraphicFramePr>
          <p:nvPr/>
        </p:nvGraphicFramePr>
        <p:xfrm>
          <a:off x="6804025" y="2997200"/>
          <a:ext cx="1008063" cy="420688"/>
        </p:xfrm>
        <a:graphic>
          <a:graphicData uri="http://schemas.openxmlformats.org/presentationml/2006/ole">
            <mc:AlternateContent xmlns:mc="http://schemas.openxmlformats.org/markup-compatibility/2006">
              <mc:Choice xmlns:v="urn:schemas-microsoft-com:vml" Requires="v">
                <p:oleObj spid="_x0000_s18720" name="公式" r:id="rId15" imgW="507960" imgH="215640" progId="Equation.3">
                  <p:embed/>
                </p:oleObj>
              </mc:Choice>
              <mc:Fallback>
                <p:oleObj name="公式" r:id="rId15" imgW="50796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025" y="2997200"/>
                        <a:ext cx="1008063"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4172" name="Object 44"/>
          <p:cNvGraphicFramePr>
            <a:graphicFrameLocks noChangeAspect="1"/>
          </p:cNvGraphicFramePr>
          <p:nvPr/>
        </p:nvGraphicFramePr>
        <p:xfrm>
          <a:off x="2484438" y="3533775"/>
          <a:ext cx="2374900" cy="536575"/>
        </p:xfrm>
        <a:graphic>
          <a:graphicData uri="http://schemas.openxmlformats.org/presentationml/2006/ole">
            <mc:AlternateContent xmlns:mc="http://schemas.openxmlformats.org/markup-compatibility/2006">
              <mc:Choice xmlns:v="urn:schemas-microsoft-com:vml" Requires="v">
                <p:oleObj spid="_x0000_s18721" name="公式" r:id="rId17" imgW="1002960" imgH="228600" progId="Equation.3">
                  <p:embed/>
                </p:oleObj>
              </mc:Choice>
              <mc:Fallback>
                <p:oleObj name="公式" r:id="rId17" imgW="100296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84438" y="3533775"/>
                        <a:ext cx="23749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4173" name="Rectangle 45"/>
          <p:cNvSpPr>
            <a:spLocks noChangeArrowheads="1"/>
          </p:cNvSpPr>
          <p:nvPr/>
        </p:nvSpPr>
        <p:spPr bwMode="auto">
          <a:xfrm>
            <a:off x="2484438" y="2924175"/>
            <a:ext cx="6400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Bef>
                <a:spcPct val="50000"/>
              </a:spcBef>
            </a:pPr>
            <a:r>
              <a:rPr kumimoji="1" lang="en-US" altLang="zh-CN" sz="2400" b="1">
                <a:latin typeface="Times New Roman" pitchFamily="18" charset="0"/>
                <a:ea typeface="宋体" pitchFamily="2" charset="-122"/>
              </a:rPr>
              <a:t>3) </a:t>
            </a:r>
            <a:r>
              <a:rPr kumimoji="1" lang="en-US" altLang="zh-CN" sz="2400" b="1" i="1">
                <a:latin typeface="Times New Roman" pitchFamily="18" charset="0"/>
                <a:ea typeface="宋体" pitchFamily="2" charset="-122"/>
              </a:rPr>
              <a:t>RLC</a:t>
            </a:r>
            <a:r>
              <a:rPr kumimoji="1" lang="zh-CN" altLang="en-US" sz="2400" b="1">
                <a:latin typeface="Times New Roman" pitchFamily="18" charset="0"/>
                <a:ea typeface="宋体" pitchFamily="2" charset="-122"/>
              </a:rPr>
              <a:t>串联电路中是否会出现             </a:t>
            </a:r>
            <a:r>
              <a:rPr kumimoji="1" lang="zh-CN" altLang="en-US" sz="2400" b="1">
                <a:solidFill>
                  <a:srgbClr val="CC0000"/>
                </a:solidFill>
                <a:latin typeface="Times New Roman" pitchFamily="18" charset="0"/>
                <a:ea typeface="宋体" pitchFamily="2" charset="-122"/>
              </a:rPr>
              <a:t>  </a:t>
            </a:r>
          </a:p>
        </p:txBody>
      </p:sp>
      <p:sp>
        <p:nvSpPr>
          <p:cNvPr id="944174" name="Rectangle 46"/>
          <p:cNvSpPr>
            <a:spLocks noChangeArrowheads="1"/>
          </p:cNvSpPr>
          <p:nvPr/>
        </p:nvSpPr>
        <p:spPr bwMode="auto">
          <a:xfrm>
            <a:off x="4799013" y="3509963"/>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a:latin typeface="Times New Roman" pitchFamily="18" charset="0"/>
                <a:ea typeface="宋体" pitchFamily="2" charset="-122"/>
              </a:rPr>
              <a:t>的情况？</a:t>
            </a:r>
          </a:p>
        </p:txBody>
      </p:sp>
      <p:sp>
        <p:nvSpPr>
          <p:cNvPr id="944175" name="Rectangle 47"/>
          <p:cNvSpPr>
            <a:spLocks noChangeArrowheads="1"/>
          </p:cNvSpPr>
          <p:nvPr/>
        </p:nvSpPr>
        <p:spPr bwMode="auto">
          <a:xfrm>
            <a:off x="2438400" y="4419600"/>
            <a:ext cx="6477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Bef>
                <a:spcPct val="50000"/>
              </a:spcBef>
            </a:pPr>
            <a:r>
              <a:rPr kumimoji="1" lang="en-US" altLang="zh-CN" sz="2400" b="1">
                <a:latin typeface="Times New Roman" pitchFamily="18" charset="0"/>
                <a:ea typeface="宋体" pitchFamily="2" charset="-122"/>
              </a:rPr>
              <a:t>4) </a:t>
            </a:r>
            <a:r>
              <a:rPr kumimoji="1" lang="zh-CN" altLang="en-US" sz="2400" b="1">
                <a:latin typeface="Times New Roman" pitchFamily="18" charset="0"/>
                <a:ea typeface="宋体" pitchFamily="2" charset="-122"/>
              </a:rPr>
              <a:t>在</a:t>
            </a:r>
            <a:r>
              <a:rPr kumimoji="1" lang="en-US" altLang="zh-CN" sz="2400" b="1" i="1">
                <a:latin typeface="Times New Roman" pitchFamily="18" charset="0"/>
                <a:ea typeface="宋体" pitchFamily="2" charset="-122"/>
              </a:rPr>
              <a:t>RLC</a:t>
            </a:r>
            <a:r>
              <a:rPr kumimoji="1" lang="zh-CN" altLang="en-US" sz="2400" b="1">
                <a:latin typeface="Times New Roman" pitchFamily="18" charset="0"/>
                <a:ea typeface="宋体" pitchFamily="2" charset="-122"/>
              </a:rPr>
              <a:t>串联电路中，当</a:t>
            </a:r>
            <a:r>
              <a:rPr kumimoji="1" lang="en-US" altLang="zh-CN" sz="2400" b="1" i="1">
                <a:solidFill>
                  <a:srgbClr val="CC0000"/>
                </a:solidFill>
                <a:latin typeface="Times New Roman" pitchFamily="18" charset="0"/>
                <a:ea typeface="宋体" pitchFamily="2" charset="-122"/>
              </a:rPr>
              <a:t>L</a:t>
            </a:r>
            <a:r>
              <a:rPr kumimoji="1" lang="en-US" altLang="zh-CN" sz="2400" b="1">
                <a:solidFill>
                  <a:srgbClr val="CC0000"/>
                </a:solidFill>
                <a:latin typeface="Times New Roman" pitchFamily="18" charset="0"/>
                <a:ea typeface="宋体" pitchFamily="2" charset="-122"/>
              </a:rPr>
              <a:t>&gt;</a:t>
            </a:r>
            <a:r>
              <a:rPr kumimoji="1" lang="en-US" altLang="zh-CN" sz="2400" b="1" i="1">
                <a:solidFill>
                  <a:srgbClr val="CC0000"/>
                </a:solidFill>
                <a:latin typeface="Times New Roman" pitchFamily="18" charset="0"/>
                <a:ea typeface="宋体" pitchFamily="2" charset="-122"/>
              </a:rPr>
              <a:t>C</a:t>
            </a:r>
            <a:r>
              <a:rPr kumimoji="1" lang="zh-CN" altLang="en-US" sz="2400" b="1">
                <a:latin typeface="Times New Roman" pitchFamily="18" charset="0"/>
                <a:ea typeface="宋体" pitchFamily="2" charset="-122"/>
              </a:rPr>
              <a:t>时，</a:t>
            </a:r>
            <a:r>
              <a:rPr kumimoji="1" lang="en-US" altLang="zh-CN" sz="2400" b="1" i="1">
                <a:solidFill>
                  <a:srgbClr val="CC0000"/>
                </a:solidFill>
                <a:latin typeface="Times New Roman" pitchFamily="18" charset="0"/>
                <a:ea typeface="宋体" pitchFamily="2" charset="-122"/>
              </a:rPr>
              <a:t>u</a:t>
            </a:r>
            <a:r>
              <a:rPr kumimoji="1" lang="zh-CN" altLang="en-US" sz="2400" b="1">
                <a:latin typeface="Times New Roman" pitchFamily="18" charset="0"/>
                <a:ea typeface="宋体" pitchFamily="2" charset="-122"/>
              </a:rPr>
              <a:t>超前</a:t>
            </a:r>
            <a:r>
              <a:rPr kumimoji="1" lang="en-US" altLang="zh-CN" sz="2400" b="1" i="1">
                <a:solidFill>
                  <a:srgbClr val="CC0000"/>
                </a:solidFill>
                <a:latin typeface="Times New Roman" pitchFamily="18" charset="0"/>
                <a:ea typeface="宋体" pitchFamily="2" charset="-122"/>
              </a:rPr>
              <a:t>i</a:t>
            </a:r>
            <a:r>
              <a:rPr kumimoji="1" lang="zh-CN" altLang="en-US" sz="2400" b="1" i="1">
                <a:solidFill>
                  <a:srgbClr val="CC0000"/>
                </a:solidFill>
                <a:latin typeface="Times New Roman" pitchFamily="18" charset="0"/>
                <a:ea typeface="宋体" pitchFamily="2" charset="-122"/>
              </a:rPr>
              <a:t>，</a:t>
            </a:r>
            <a:r>
              <a:rPr kumimoji="1" lang="zh-CN" altLang="en-US" sz="2400" b="1">
                <a:latin typeface="Times New Roman" pitchFamily="18" charset="0"/>
                <a:ea typeface="宋体" pitchFamily="2" charset="-122"/>
              </a:rPr>
              <a:t>当</a:t>
            </a:r>
            <a:r>
              <a:rPr kumimoji="1" lang="en-US" altLang="zh-CN" sz="2400" b="1" i="1">
                <a:solidFill>
                  <a:srgbClr val="CC0000"/>
                </a:solidFill>
                <a:latin typeface="Times New Roman" pitchFamily="18" charset="0"/>
                <a:ea typeface="宋体" pitchFamily="2" charset="-122"/>
              </a:rPr>
              <a:t>L</a:t>
            </a:r>
            <a:r>
              <a:rPr kumimoji="1" lang="en-US" altLang="zh-CN" sz="2400" b="1">
                <a:solidFill>
                  <a:srgbClr val="CC0000"/>
                </a:solidFill>
                <a:latin typeface="Times New Roman" pitchFamily="18" charset="0"/>
                <a:ea typeface="宋体" pitchFamily="2" charset="-122"/>
              </a:rPr>
              <a:t>&lt;</a:t>
            </a:r>
            <a:r>
              <a:rPr kumimoji="1" lang="en-US" altLang="zh-CN" sz="2400" b="1" i="1">
                <a:solidFill>
                  <a:srgbClr val="CC0000"/>
                </a:solidFill>
                <a:latin typeface="Times New Roman" pitchFamily="18" charset="0"/>
                <a:ea typeface="宋体" pitchFamily="2" charset="-122"/>
              </a:rPr>
              <a:t>C</a:t>
            </a:r>
            <a:r>
              <a:rPr kumimoji="1" lang="zh-CN" altLang="en-US" sz="2400" b="1">
                <a:latin typeface="Times New Roman" pitchFamily="18" charset="0"/>
                <a:ea typeface="宋体" pitchFamily="2" charset="-122"/>
              </a:rPr>
              <a:t>时，</a:t>
            </a:r>
            <a:r>
              <a:rPr kumimoji="1" lang="en-US" altLang="zh-CN" sz="2400" b="1" i="1">
                <a:solidFill>
                  <a:srgbClr val="CC0000"/>
                </a:solidFill>
                <a:latin typeface="Times New Roman" pitchFamily="18" charset="0"/>
                <a:ea typeface="宋体" pitchFamily="2" charset="-122"/>
              </a:rPr>
              <a:t>u</a:t>
            </a:r>
            <a:r>
              <a:rPr kumimoji="1" lang="zh-CN" altLang="en-US" sz="2400" b="1">
                <a:latin typeface="Times New Roman" pitchFamily="18" charset="0"/>
                <a:ea typeface="宋体" pitchFamily="2" charset="-122"/>
              </a:rPr>
              <a:t>滞后</a:t>
            </a:r>
            <a:r>
              <a:rPr kumimoji="1" lang="en-US" altLang="zh-CN" sz="2400" b="1" i="1">
                <a:solidFill>
                  <a:srgbClr val="CC0000"/>
                </a:solidFill>
                <a:latin typeface="Times New Roman" pitchFamily="18" charset="0"/>
                <a:ea typeface="宋体" pitchFamily="2" charset="-122"/>
              </a:rPr>
              <a:t>i</a:t>
            </a:r>
            <a:r>
              <a:rPr kumimoji="1" lang="zh-CN" altLang="en-US" sz="2400" b="1">
                <a:solidFill>
                  <a:srgbClr val="CC0000"/>
                </a:solidFill>
                <a:latin typeface="Times New Roman" pitchFamily="18" charset="0"/>
                <a:ea typeface="宋体" pitchFamily="2" charset="-122"/>
              </a:rPr>
              <a:t>，</a:t>
            </a:r>
            <a:r>
              <a:rPr kumimoji="1" lang="zh-CN" altLang="en-US" sz="2400" b="1">
                <a:latin typeface="Times New Roman" pitchFamily="18" charset="0"/>
                <a:ea typeface="宋体" pitchFamily="2" charset="-122"/>
              </a:rPr>
              <a:t>这样分析对吗？</a:t>
            </a:r>
          </a:p>
        </p:txBody>
      </p:sp>
      <p:grpSp>
        <p:nvGrpSpPr>
          <p:cNvPr id="944176" name="Group 48"/>
          <p:cNvGrpSpPr>
            <a:grpSpLocks/>
          </p:cNvGrpSpPr>
          <p:nvPr/>
        </p:nvGrpSpPr>
        <p:grpSpPr bwMode="auto">
          <a:xfrm>
            <a:off x="685800" y="5791200"/>
            <a:ext cx="7848600" cy="152400"/>
            <a:chOff x="228" y="618"/>
            <a:chExt cx="3462" cy="102"/>
          </a:xfrm>
        </p:grpSpPr>
        <p:pic>
          <p:nvPicPr>
            <p:cNvPr id="944177" name="Picture 49"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78" name="Picture 50"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79" name="Picture 51"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0" name="Picture 52"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6"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1" name="Picture 53"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2" name="Picture 54"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8"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3" name="Picture 55"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4"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4" name="Picture 56"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4"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5" name="Picture 57"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6"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6" name="Picture 58"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2"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7" name="Picture 59"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2"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8" name="Picture 60"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84"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89" name="Picture 61"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0"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0" name="Picture 62"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2"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1" name="Picture 63"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68"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2" name="Picture 64"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8"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3" name="Picture 65"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60"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4" name="Picture 66"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46"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5" name="Picture 67"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8"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6" name="Picture 68"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44"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7" name="Picture 69"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34"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8" name="Picture 70"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80"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199" name="Picture 71"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6"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0" name="Picture 72"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6"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1" name="Picture 73"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32"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2" name="Picture 74"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22"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3" name="Picture 75"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24"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4" name="Picture 76"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20"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5" name="Picture 77"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0"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6" name="Picture 78"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12" y="618"/>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07" name="Picture 79"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98" y="618"/>
              <a:ext cx="102" cy="102"/>
            </a:xfrm>
            <a:prstGeom prst="rect">
              <a:avLst/>
            </a:prstGeom>
            <a:noFill/>
            <a:extLst>
              <a:ext uri="{909E8E84-426E-40DD-AFC4-6F175D3DCCD1}">
                <a14:hiddenFill xmlns:a14="http://schemas.microsoft.com/office/drawing/2010/main">
                  <a:solidFill>
                    <a:srgbClr val="FFFFFF"/>
                  </a:solidFill>
                </a14:hiddenFill>
              </a:ext>
            </a:extLst>
          </p:spPr>
        </p:pic>
        <p:grpSp>
          <p:nvGrpSpPr>
            <p:cNvPr id="944208" name="Group 80"/>
            <p:cNvGrpSpPr>
              <a:grpSpLocks/>
            </p:cNvGrpSpPr>
            <p:nvPr/>
          </p:nvGrpSpPr>
          <p:grpSpPr bwMode="auto">
            <a:xfrm>
              <a:off x="3300" y="618"/>
              <a:ext cx="390" cy="102"/>
              <a:chOff x="4746" y="582"/>
              <a:chExt cx="390" cy="102"/>
            </a:xfrm>
          </p:grpSpPr>
          <p:pic>
            <p:nvPicPr>
              <p:cNvPr id="944209" name="Picture 81"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46" y="582"/>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10" name="Picture 82"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2" y="582"/>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11" name="Picture 83"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32" y="582"/>
                <a:ext cx="102" cy="102"/>
              </a:xfrm>
              <a:prstGeom prst="rect">
                <a:avLst/>
              </a:prstGeom>
              <a:noFill/>
              <a:extLst>
                <a:ext uri="{909E8E84-426E-40DD-AFC4-6F175D3DCCD1}">
                  <a14:hiddenFill xmlns:a14="http://schemas.microsoft.com/office/drawing/2010/main">
                    <a:solidFill>
                      <a:srgbClr val="FFFFFF"/>
                    </a:solidFill>
                  </a14:hiddenFill>
                </a:ext>
              </a:extLst>
            </p:spPr>
          </p:pic>
          <p:pic>
            <p:nvPicPr>
              <p:cNvPr id="944212" name="Picture 84"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34" y="582"/>
                <a:ext cx="102" cy="102"/>
              </a:xfrm>
              <a:prstGeom prst="rect">
                <a:avLst/>
              </a:prstGeom>
              <a:noFill/>
              <a:extLst>
                <a:ext uri="{909E8E84-426E-40DD-AFC4-6F175D3DCCD1}">
                  <a14:hiddenFill xmlns:a14="http://schemas.microsoft.com/office/drawing/2010/main">
                    <a:solidFill>
                      <a:srgbClr val="FFFFFF"/>
                    </a:solidFill>
                  </a14:hiddenFill>
                </a:ext>
              </a:extLst>
            </p:spPr>
          </p:pic>
        </p:grpSp>
        <p:pic>
          <p:nvPicPr>
            <p:cNvPr id="944213" name="Picture 85" descr="Green and Black Diamo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08" y="618"/>
              <a:ext cx="102" cy="102"/>
            </a:xfrm>
            <a:prstGeom prst="rect">
              <a:avLst/>
            </a:prstGeom>
            <a:noFill/>
            <a:extLst>
              <a:ext uri="{909E8E84-426E-40DD-AFC4-6F175D3DCCD1}">
                <a14:hiddenFill xmlns:a14="http://schemas.microsoft.com/office/drawing/2010/main">
                  <a:solidFill>
                    <a:srgbClr val="FFFFFF"/>
                  </a:solidFill>
                </a14:hiddenFill>
              </a:ext>
            </a:extLst>
          </p:spPr>
        </p:pic>
      </p:grpSp>
      <p:sp>
        <p:nvSpPr>
          <p:cNvPr id="944214" name="Rectangle 86"/>
          <p:cNvSpPr>
            <a:spLocks/>
          </p:cNvSpPr>
          <p:nvPr/>
        </p:nvSpPr>
        <p:spPr bwMode="auto">
          <a:xfrm>
            <a:off x="179388" y="0"/>
            <a:ext cx="27384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944215" name="Rectangle 87"/>
          <p:cNvSpPr>
            <a:spLocks/>
          </p:cNvSpPr>
          <p:nvPr/>
        </p:nvSpPr>
        <p:spPr bwMode="auto">
          <a:xfrm>
            <a:off x="539750" y="981075"/>
            <a:ext cx="16922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en-US" altLang="zh-CN" sz="2800" b="1">
                <a:solidFill>
                  <a:schemeClr val="tx2"/>
                </a:solidFill>
                <a:latin typeface="方正姚体" pitchFamily="2" charset="-122"/>
                <a:ea typeface="方正姚体" pitchFamily="2" charset="-122"/>
              </a:rPr>
              <a:t>1.</a:t>
            </a:r>
            <a:r>
              <a:rPr lang="zh-CN" altLang="en-US" sz="2800" b="1">
                <a:solidFill>
                  <a:schemeClr val="tx2"/>
                </a:solidFill>
                <a:latin typeface="方正姚体" pitchFamily="2" charset="-122"/>
                <a:ea typeface="方正姚体" pitchFamily="2" charset="-122"/>
              </a:rPr>
              <a:t>判断：</a:t>
            </a:r>
          </a:p>
        </p:txBody>
      </p:sp>
    </p:spTree>
    <p:extLst>
      <p:ext uri="{BB962C8B-B14F-4D97-AF65-F5344CB8AC3E}">
        <p14:creationId xmlns:p14="http://schemas.microsoft.com/office/powerpoint/2010/main" val="1307790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4168"/>
                                        </p:tgtEl>
                                        <p:attrNameLst>
                                          <p:attrName>style.visibility</p:attrName>
                                        </p:attrNameLst>
                                      </p:cBhvr>
                                      <p:to>
                                        <p:strVal val="visible"/>
                                      </p:to>
                                    </p:set>
                                    <p:animEffect transition="in" filter="wipe(left)">
                                      <p:cBhvr>
                                        <p:cTn id="7" dur="500"/>
                                        <p:tgtEl>
                                          <p:spTgt spid="944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4171"/>
                                        </p:tgtEl>
                                        <p:attrNameLst>
                                          <p:attrName>style.visibility</p:attrName>
                                        </p:attrNameLst>
                                      </p:cBhvr>
                                      <p:to>
                                        <p:strVal val="visible"/>
                                      </p:to>
                                    </p:set>
                                    <p:animEffect transition="in" filter="wipe(left)">
                                      <p:cBhvr>
                                        <p:cTn id="12" dur="500"/>
                                        <p:tgtEl>
                                          <p:spTgt spid="9441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44172"/>
                                        </p:tgtEl>
                                        <p:attrNameLst>
                                          <p:attrName>style.visibility</p:attrName>
                                        </p:attrNameLst>
                                      </p:cBhvr>
                                      <p:to>
                                        <p:strVal val="visible"/>
                                      </p:to>
                                    </p:set>
                                    <p:animEffect transition="in" filter="wipe(left)">
                                      <p:cBhvr>
                                        <p:cTn id="17" dur="500"/>
                                        <p:tgtEl>
                                          <p:spTgt spid="9441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44176"/>
                                        </p:tgtEl>
                                        <p:attrNameLst>
                                          <p:attrName>style.visibility</p:attrName>
                                        </p:attrNameLst>
                                      </p:cBhvr>
                                      <p:to>
                                        <p:strVal val="visible"/>
                                      </p:to>
                                    </p:set>
                                    <p:animEffect transition="in" filter="wipe(left)">
                                      <p:cBhvr>
                                        <p:cTn id="22" dur="500"/>
                                        <p:tgtEl>
                                          <p:spTgt spid="944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p:cNvSpPr>
          <p:nvPr>
            <p:ph type="title" idx="4294967295"/>
          </p:nvPr>
        </p:nvSpPr>
        <p:spPr>
          <a:xfrm>
            <a:off x="179388" y="0"/>
            <a:ext cx="2738437" cy="762000"/>
          </a:xfrm>
        </p:spPr>
        <p:txBody>
          <a:bodyPr vert="horz" lIns="91440" tIns="45720" rIns="91440" bIns="45720" rtlCol="0" anchor="ctr">
            <a:normAutofit/>
          </a:bodyPr>
          <a:lstStyle/>
          <a:p>
            <a:r>
              <a:rPr lang="zh-CN" altLang="en-US" sz="2800"/>
              <a:t>习题</a:t>
            </a:r>
          </a:p>
        </p:txBody>
      </p:sp>
      <p:sp>
        <p:nvSpPr>
          <p:cNvPr id="844804" name="Text Box 4"/>
          <p:cNvSpPr txBox="1">
            <a:spLocks noChangeArrowheads="1"/>
          </p:cNvSpPr>
          <p:nvPr/>
        </p:nvSpPr>
        <p:spPr bwMode="auto">
          <a:xfrm>
            <a:off x="250825" y="981075"/>
            <a:ext cx="889317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lnSpc>
                <a:spcPct val="125000"/>
              </a:lnSpc>
              <a:spcBef>
                <a:spcPct val="45000"/>
              </a:spcBef>
            </a:pPr>
            <a:r>
              <a:rPr lang="en-US" altLang="zh-CN" sz="2400">
                <a:solidFill>
                  <a:srgbClr val="000099"/>
                </a:solidFill>
                <a:latin typeface="方正姚体" pitchFamily="2" charset="-122"/>
                <a:ea typeface="方正姚体" pitchFamily="2" charset="-122"/>
              </a:rPr>
              <a:t>2</a:t>
            </a:r>
            <a:r>
              <a:rPr lang="zh-CN" altLang="en-US" sz="2400">
                <a:solidFill>
                  <a:srgbClr val="000099"/>
                </a:solidFill>
                <a:latin typeface="方正姚体" pitchFamily="2" charset="-122"/>
                <a:ea typeface="方正姚体" pitchFamily="2" charset="-122"/>
              </a:rPr>
              <a:t>、某</a:t>
            </a:r>
            <a:r>
              <a:rPr lang="en-US" altLang="zh-CN" sz="2400">
                <a:solidFill>
                  <a:srgbClr val="000099"/>
                </a:solidFill>
                <a:latin typeface="方正姚体" pitchFamily="2" charset="-122"/>
                <a:ea typeface="方正姚体" pitchFamily="2" charset="-122"/>
              </a:rPr>
              <a:t>RLC</a:t>
            </a:r>
            <a:r>
              <a:rPr lang="zh-CN" altLang="en-US" sz="2400">
                <a:solidFill>
                  <a:srgbClr val="000099"/>
                </a:solidFill>
                <a:latin typeface="方正姚体" pitchFamily="2" charset="-122"/>
                <a:ea typeface="方正姚体" pitchFamily="2" charset="-122"/>
              </a:rPr>
              <a:t>串联电路中，电阻为</a:t>
            </a:r>
            <a:r>
              <a:rPr lang="en-US" altLang="zh-CN" sz="2400">
                <a:solidFill>
                  <a:srgbClr val="000099"/>
                </a:solidFill>
                <a:latin typeface="方正姚体" pitchFamily="2" charset="-122"/>
                <a:ea typeface="方正姚体" pitchFamily="2" charset="-122"/>
              </a:rPr>
              <a:t>40Ω</a:t>
            </a:r>
            <a:r>
              <a:rPr lang="zh-CN" altLang="en-US" sz="2400">
                <a:solidFill>
                  <a:srgbClr val="000099"/>
                </a:solidFill>
                <a:latin typeface="方正姚体" pitchFamily="2" charset="-122"/>
                <a:ea typeface="方正姚体" pitchFamily="2" charset="-122"/>
              </a:rPr>
              <a:t>，线圈的电感为</a:t>
            </a:r>
            <a:r>
              <a:rPr lang="en-US" altLang="zh-CN" sz="2400">
                <a:solidFill>
                  <a:srgbClr val="000099"/>
                </a:solidFill>
                <a:latin typeface="方正姚体" pitchFamily="2" charset="-122"/>
                <a:ea typeface="方正姚体" pitchFamily="2" charset="-122"/>
              </a:rPr>
              <a:t>233 mH</a:t>
            </a:r>
            <a:r>
              <a:rPr lang="zh-CN" altLang="en-US" sz="2400">
                <a:solidFill>
                  <a:srgbClr val="000099"/>
                </a:solidFill>
                <a:latin typeface="方正姚体" pitchFamily="2" charset="-122"/>
                <a:ea typeface="方正姚体" pitchFamily="2" charset="-122"/>
              </a:rPr>
              <a:t>，电容器的电容为</a:t>
            </a:r>
            <a:r>
              <a:rPr lang="en-US" altLang="zh-CN" sz="2400">
                <a:solidFill>
                  <a:srgbClr val="000099"/>
                </a:solidFill>
                <a:latin typeface="方正姚体" pitchFamily="2" charset="-122"/>
                <a:ea typeface="方正姚体" pitchFamily="2" charset="-122"/>
              </a:rPr>
              <a:t>80</a:t>
            </a:r>
            <a:r>
              <a:rPr lang="en-US" altLang="zh-CN" sz="2400">
                <a:solidFill>
                  <a:srgbClr val="000099"/>
                </a:solidFill>
                <a:latin typeface="Times New Roman"/>
                <a:ea typeface="方正姚体" pitchFamily="2" charset="-122"/>
              </a:rPr>
              <a:t>µ</a:t>
            </a:r>
            <a:r>
              <a:rPr lang="en-US" altLang="zh-CN" sz="2400">
                <a:solidFill>
                  <a:srgbClr val="000099"/>
                </a:solidFill>
                <a:latin typeface="方正姚体" pitchFamily="2" charset="-122"/>
                <a:ea typeface="方正姚体" pitchFamily="2" charset="-122"/>
              </a:rPr>
              <a:t>F</a:t>
            </a:r>
            <a:r>
              <a:rPr lang="zh-CN" altLang="en-US" sz="2400">
                <a:solidFill>
                  <a:srgbClr val="000099"/>
                </a:solidFill>
                <a:latin typeface="方正姚体" pitchFamily="2" charset="-122"/>
                <a:ea typeface="方正姚体" pitchFamily="2" charset="-122"/>
              </a:rPr>
              <a:t>，电路两端的电压</a:t>
            </a:r>
            <a:r>
              <a:rPr lang="en-US" altLang="zh-CN" sz="2400">
                <a:solidFill>
                  <a:srgbClr val="000099"/>
                </a:solidFill>
                <a:latin typeface="方正姚体" pitchFamily="2" charset="-122"/>
                <a:ea typeface="方正姚体" pitchFamily="2" charset="-122"/>
              </a:rPr>
              <a:t>u=311sin314t</a:t>
            </a:r>
            <a:r>
              <a:rPr lang="zh-CN" altLang="en-US" sz="2400">
                <a:solidFill>
                  <a:srgbClr val="000099"/>
                </a:solidFill>
                <a:latin typeface="方正姚体" pitchFamily="2" charset="-122"/>
                <a:ea typeface="方正姚体" pitchFamily="2" charset="-122"/>
              </a:rPr>
              <a:t>（</a:t>
            </a:r>
            <a:r>
              <a:rPr lang="en-US" altLang="zh-CN" sz="2400">
                <a:solidFill>
                  <a:srgbClr val="000099"/>
                </a:solidFill>
                <a:latin typeface="方正姚体" pitchFamily="2" charset="-122"/>
                <a:ea typeface="方正姚体" pitchFamily="2" charset="-122"/>
              </a:rPr>
              <a:t>V</a:t>
            </a:r>
            <a:r>
              <a:rPr lang="zh-CN" altLang="en-US" sz="2400">
                <a:solidFill>
                  <a:srgbClr val="000099"/>
                </a:solidFill>
                <a:latin typeface="方正姚体" pitchFamily="2" charset="-122"/>
                <a:ea typeface="方正姚体" pitchFamily="2" charset="-122"/>
              </a:rPr>
              <a:t>）。</a:t>
            </a:r>
          </a:p>
          <a:p>
            <a:pPr eaLnBrk="0" hangingPunct="0">
              <a:lnSpc>
                <a:spcPct val="125000"/>
              </a:lnSpc>
              <a:spcBef>
                <a:spcPct val="45000"/>
              </a:spcBef>
            </a:pPr>
            <a:r>
              <a:rPr lang="zh-CN" altLang="en-US" sz="2400">
                <a:solidFill>
                  <a:srgbClr val="000099"/>
                </a:solidFill>
                <a:latin typeface="方正姚体" pitchFamily="2" charset="-122"/>
                <a:ea typeface="方正姚体" pitchFamily="2" charset="-122"/>
              </a:rPr>
              <a:t>    求：（</a:t>
            </a:r>
            <a:r>
              <a:rPr lang="en-US" altLang="zh-CN" sz="2400">
                <a:solidFill>
                  <a:srgbClr val="000099"/>
                </a:solidFill>
                <a:latin typeface="方正姚体" pitchFamily="2" charset="-122"/>
                <a:ea typeface="方正姚体" pitchFamily="2" charset="-122"/>
              </a:rPr>
              <a:t>1</a:t>
            </a:r>
            <a:r>
              <a:rPr lang="zh-CN" altLang="en-US" sz="2400">
                <a:solidFill>
                  <a:srgbClr val="000099"/>
                </a:solidFill>
                <a:latin typeface="方正姚体" pitchFamily="2" charset="-122"/>
                <a:ea typeface="方正姚体" pitchFamily="2" charset="-122"/>
              </a:rPr>
              <a:t>）电路的阻抗值；</a:t>
            </a:r>
          </a:p>
          <a:p>
            <a:pPr eaLnBrk="0" hangingPunct="0">
              <a:lnSpc>
                <a:spcPct val="125000"/>
              </a:lnSpc>
              <a:spcBef>
                <a:spcPct val="45000"/>
              </a:spcBef>
            </a:pPr>
            <a:r>
              <a:rPr lang="zh-CN" altLang="en-US" sz="2400">
                <a:solidFill>
                  <a:srgbClr val="000099"/>
                </a:solidFill>
                <a:latin typeface="方正姚体" pitchFamily="2" charset="-122"/>
                <a:ea typeface="方正姚体" pitchFamily="2" charset="-122"/>
              </a:rPr>
              <a:t>            （</a:t>
            </a:r>
            <a:r>
              <a:rPr lang="en-US" altLang="zh-CN" sz="2400">
                <a:solidFill>
                  <a:srgbClr val="000099"/>
                </a:solidFill>
                <a:latin typeface="方正姚体" pitchFamily="2" charset="-122"/>
                <a:ea typeface="方正姚体" pitchFamily="2" charset="-122"/>
              </a:rPr>
              <a:t>2</a:t>
            </a:r>
            <a:r>
              <a:rPr lang="zh-CN" altLang="en-US" sz="2400">
                <a:solidFill>
                  <a:srgbClr val="000099"/>
                </a:solidFill>
                <a:latin typeface="方正姚体" pitchFamily="2" charset="-122"/>
                <a:ea typeface="方正姚体" pitchFamily="2" charset="-122"/>
              </a:rPr>
              <a:t>）电流的有效值；</a:t>
            </a:r>
          </a:p>
          <a:p>
            <a:pPr eaLnBrk="0" hangingPunct="0">
              <a:lnSpc>
                <a:spcPct val="125000"/>
              </a:lnSpc>
              <a:spcBef>
                <a:spcPct val="45000"/>
              </a:spcBef>
            </a:pPr>
            <a:r>
              <a:rPr lang="zh-CN" altLang="en-US" sz="2400">
                <a:solidFill>
                  <a:srgbClr val="000099"/>
                </a:solidFill>
                <a:latin typeface="方正姚体" pitchFamily="2" charset="-122"/>
                <a:ea typeface="方正姚体" pitchFamily="2" charset="-122"/>
              </a:rPr>
              <a:t>            （</a:t>
            </a:r>
            <a:r>
              <a:rPr lang="en-US" altLang="zh-CN" sz="2400">
                <a:solidFill>
                  <a:srgbClr val="000099"/>
                </a:solidFill>
                <a:latin typeface="方正姚体" pitchFamily="2" charset="-122"/>
                <a:ea typeface="方正姚体" pitchFamily="2" charset="-122"/>
              </a:rPr>
              <a:t>3</a:t>
            </a:r>
            <a:r>
              <a:rPr lang="zh-CN" altLang="en-US" sz="2400">
                <a:solidFill>
                  <a:srgbClr val="000099"/>
                </a:solidFill>
                <a:latin typeface="方正姚体" pitchFamily="2" charset="-122"/>
                <a:ea typeface="方正姚体" pitchFamily="2" charset="-122"/>
              </a:rPr>
              <a:t>）各元件两端电压的有效值；</a:t>
            </a:r>
          </a:p>
          <a:p>
            <a:pPr eaLnBrk="0" hangingPunct="0">
              <a:lnSpc>
                <a:spcPct val="125000"/>
              </a:lnSpc>
              <a:spcBef>
                <a:spcPct val="45000"/>
              </a:spcBef>
            </a:pPr>
            <a:r>
              <a:rPr lang="zh-CN" altLang="en-US" sz="2400">
                <a:solidFill>
                  <a:srgbClr val="000099"/>
                </a:solidFill>
                <a:latin typeface="方正姚体" pitchFamily="2" charset="-122"/>
                <a:ea typeface="方正姚体" pitchFamily="2" charset="-122"/>
              </a:rPr>
              <a:t>            （</a:t>
            </a:r>
            <a:r>
              <a:rPr lang="en-US" altLang="zh-CN" sz="2400">
                <a:solidFill>
                  <a:srgbClr val="000099"/>
                </a:solidFill>
                <a:latin typeface="方正姚体" pitchFamily="2" charset="-122"/>
                <a:ea typeface="方正姚体" pitchFamily="2" charset="-122"/>
              </a:rPr>
              <a:t>4</a:t>
            </a:r>
            <a:r>
              <a:rPr lang="zh-CN" altLang="en-US" sz="2400">
                <a:solidFill>
                  <a:srgbClr val="000099"/>
                </a:solidFill>
                <a:latin typeface="方正姚体" pitchFamily="2" charset="-122"/>
                <a:ea typeface="方正姚体" pitchFamily="2" charset="-122"/>
              </a:rPr>
              <a:t>）电路的有功功率、无功功率、视在功率；</a:t>
            </a:r>
          </a:p>
          <a:p>
            <a:pPr eaLnBrk="0" hangingPunct="0">
              <a:lnSpc>
                <a:spcPct val="125000"/>
              </a:lnSpc>
              <a:spcBef>
                <a:spcPct val="45000"/>
              </a:spcBef>
            </a:pPr>
            <a:r>
              <a:rPr lang="zh-CN" altLang="en-US" sz="2400">
                <a:solidFill>
                  <a:srgbClr val="000099"/>
                </a:solidFill>
                <a:latin typeface="方正姚体" pitchFamily="2" charset="-122"/>
                <a:ea typeface="方正姚体" pitchFamily="2" charset="-122"/>
              </a:rPr>
              <a:t>            （</a:t>
            </a:r>
            <a:r>
              <a:rPr lang="en-US" altLang="zh-CN" sz="2400">
                <a:solidFill>
                  <a:srgbClr val="000099"/>
                </a:solidFill>
                <a:latin typeface="方正姚体" pitchFamily="2" charset="-122"/>
                <a:ea typeface="方正姚体" pitchFamily="2" charset="-122"/>
              </a:rPr>
              <a:t>5</a:t>
            </a:r>
            <a:r>
              <a:rPr lang="zh-CN" altLang="en-US" sz="2400">
                <a:solidFill>
                  <a:srgbClr val="000099"/>
                </a:solidFill>
                <a:latin typeface="方正姚体" pitchFamily="2" charset="-122"/>
                <a:ea typeface="方正姚体" pitchFamily="2" charset="-122"/>
              </a:rPr>
              <a:t>）电路的性质。</a:t>
            </a:r>
          </a:p>
        </p:txBody>
      </p:sp>
    </p:spTree>
    <p:extLst>
      <p:ext uri="{BB962C8B-B14F-4D97-AF65-F5344CB8AC3E}">
        <p14:creationId xmlns:p14="http://schemas.microsoft.com/office/powerpoint/2010/main" val="28005173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p:cNvSpPr>
          <p:nvPr>
            <p:ph type="title" idx="4294967295"/>
          </p:nvPr>
        </p:nvSpPr>
        <p:spPr>
          <a:xfrm>
            <a:off x="179388" y="0"/>
            <a:ext cx="2738437" cy="762000"/>
          </a:xfrm>
        </p:spPr>
        <p:txBody>
          <a:bodyPr vert="horz" lIns="91440" tIns="45720" rIns="91440" bIns="45720" rtlCol="0" anchor="ctr">
            <a:normAutofit/>
          </a:bodyPr>
          <a:lstStyle/>
          <a:p>
            <a:r>
              <a:rPr lang="zh-CN" altLang="en-US" sz="2800"/>
              <a:t>习题</a:t>
            </a:r>
          </a:p>
        </p:txBody>
      </p:sp>
      <p:sp>
        <p:nvSpPr>
          <p:cNvPr id="933891" name="Text Box 3"/>
          <p:cNvSpPr txBox="1">
            <a:spLocks noChangeArrowheads="1"/>
          </p:cNvSpPr>
          <p:nvPr/>
        </p:nvSpPr>
        <p:spPr bwMode="auto">
          <a:xfrm>
            <a:off x="179388" y="98107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eaLnBrk="0" hangingPunct="0">
              <a:lnSpc>
                <a:spcPct val="125000"/>
              </a:lnSpc>
              <a:spcBef>
                <a:spcPct val="45000"/>
              </a:spcBef>
            </a:pPr>
            <a:r>
              <a:rPr lang="en-US" altLang="zh-CN" sz="2400">
                <a:solidFill>
                  <a:srgbClr val="000099"/>
                </a:solidFill>
                <a:latin typeface="方正姚体" pitchFamily="2" charset="-122"/>
                <a:ea typeface="方正姚体" pitchFamily="2" charset="-122"/>
              </a:rPr>
              <a:t>3</a:t>
            </a:r>
            <a:r>
              <a:rPr lang="zh-CN" altLang="en-US" sz="2400">
                <a:solidFill>
                  <a:srgbClr val="000099"/>
                </a:solidFill>
                <a:latin typeface="方正姚体" pitchFamily="2" charset="-122"/>
                <a:ea typeface="方正姚体" pitchFamily="2" charset="-122"/>
              </a:rPr>
              <a:t>、如图所示，已知电压表</a:t>
            </a:r>
            <a:r>
              <a:rPr lang="en-US" altLang="zh-CN" sz="2400">
                <a:solidFill>
                  <a:srgbClr val="000099"/>
                </a:solidFill>
                <a:latin typeface="方正姚体" pitchFamily="2" charset="-122"/>
                <a:ea typeface="方正姚体" pitchFamily="2" charset="-122"/>
              </a:rPr>
              <a:t>V</a:t>
            </a:r>
            <a:r>
              <a:rPr lang="en-US" altLang="zh-CN" sz="2400" baseline="-25000">
                <a:solidFill>
                  <a:srgbClr val="000099"/>
                </a:solidFill>
                <a:latin typeface="方正姚体" pitchFamily="2" charset="-122"/>
                <a:ea typeface="方正姚体" pitchFamily="2" charset="-122"/>
              </a:rPr>
              <a:t>1</a:t>
            </a:r>
            <a:r>
              <a:rPr lang="zh-CN" altLang="en-US" sz="2400">
                <a:solidFill>
                  <a:srgbClr val="000099"/>
                </a:solidFill>
                <a:latin typeface="方正姚体" pitchFamily="2" charset="-122"/>
                <a:ea typeface="方正姚体" pitchFamily="2" charset="-122"/>
              </a:rPr>
              <a:t>、</a:t>
            </a:r>
            <a:r>
              <a:rPr lang="en-US" altLang="zh-CN" sz="2400">
                <a:solidFill>
                  <a:srgbClr val="000099"/>
                </a:solidFill>
                <a:latin typeface="方正姚体" pitchFamily="2" charset="-122"/>
                <a:ea typeface="方正姚体" pitchFamily="2" charset="-122"/>
              </a:rPr>
              <a:t>V</a:t>
            </a:r>
            <a:r>
              <a:rPr lang="en-US" altLang="zh-CN" sz="2400" baseline="-25000">
                <a:solidFill>
                  <a:srgbClr val="000099"/>
                </a:solidFill>
                <a:latin typeface="方正姚体" pitchFamily="2" charset="-122"/>
                <a:ea typeface="方正姚体" pitchFamily="2" charset="-122"/>
              </a:rPr>
              <a:t>2</a:t>
            </a:r>
            <a:r>
              <a:rPr lang="zh-CN" altLang="en-US" sz="2400">
                <a:solidFill>
                  <a:srgbClr val="000099"/>
                </a:solidFill>
                <a:latin typeface="方正姚体" pitchFamily="2" charset="-122"/>
                <a:ea typeface="方正姚体" pitchFamily="2" charset="-122"/>
              </a:rPr>
              <a:t>、</a:t>
            </a:r>
            <a:r>
              <a:rPr lang="en-US" altLang="zh-CN" sz="2400">
                <a:solidFill>
                  <a:srgbClr val="000099"/>
                </a:solidFill>
                <a:latin typeface="方正姚体" pitchFamily="2" charset="-122"/>
                <a:ea typeface="方正姚体" pitchFamily="2" charset="-122"/>
              </a:rPr>
              <a:t>V</a:t>
            </a:r>
            <a:r>
              <a:rPr lang="en-US" altLang="zh-CN" sz="2400" baseline="-25000">
                <a:solidFill>
                  <a:srgbClr val="000099"/>
                </a:solidFill>
                <a:latin typeface="方正姚体" pitchFamily="2" charset="-122"/>
                <a:ea typeface="方正姚体" pitchFamily="2" charset="-122"/>
              </a:rPr>
              <a:t>4</a:t>
            </a:r>
            <a:r>
              <a:rPr lang="zh-CN" altLang="en-US" sz="2400">
                <a:solidFill>
                  <a:srgbClr val="000099"/>
                </a:solidFill>
                <a:latin typeface="方正姚体" pitchFamily="2" charset="-122"/>
                <a:ea typeface="方正姚体" pitchFamily="2" charset="-122"/>
              </a:rPr>
              <a:t>的读数分别为</a:t>
            </a:r>
            <a:r>
              <a:rPr lang="en-US" altLang="zh-CN" sz="2400">
                <a:solidFill>
                  <a:srgbClr val="000099"/>
                </a:solidFill>
                <a:latin typeface="方正姚体" pitchFamily="2" charset="-122"/>
                <a:ea typeface="方正姚体" pitchFamily="2" charset="-122"/>
              </a:rPr>
              <a:t>100V</a:t>
            </a:r>
            <a:r>
              <a:rPr lang="zh-CN" altLang="en-US" sz="2400">
                <a:solidFill>
                  <a:srgbClr val="000099"/>
                </a:solidFill>
                <a:latin typeface="方正姚体" pitchFamily="2" charset="-122"/>
                <a:ea typeface="方正姚体" pitchFamily="2" charset="-122"/>
              </a:rPr>
              <a:t>、</a:t>
            </a:r>
            <a:r>
              <a:rPr lang="en-US" altLang="zh-CN" sz="2400">
                <a:solidFill>
                  <a:srgbClr val="000099"/>
                </a:solidFill>
                <a:latin typeface="方正姚体" pitchFamily="2" charset="-122"/>
                <a:ea typeface="方正姚体" pitchFamily="2" charset="-122"/>
              </a:rPr>
              <a:t>100V</a:t>
            </a:r>
            <a:r>
              <a:rPr lang="zh-CN" altLang="en-US" sz="2400">
                <a:solidFill>
                  <a:srgbClr val="000099"/>
                </a:solidFill>
                <a:latin typeface="方正姚体" pitchFamily="2" charset="-122"/>
                <a:ea typeface="方正姚体" pitchFamily="2" charset="-122"/>
              </a:rPr>
              <a:t>、</a:t>
            </a:r>
            <a:r>
              <a:rPr lang="en-US" altLang="zh-CN" sz="2400">
                <a:solidFill>
                  <a:srgbClr val="000099"/>
                </a:solidFill>
                <a:latin typeface="方正姚体" pitchFamily="2" charset="-122"/>
                <a:ea typeface="方正姚体" pitchFamily="2" charset="-122"/>
              </a:rPr>
              <a:t>40V</a:t>
            </a:r>
            <a:r>
              <a:rPr lang="zh-CN" altLang="en-US" sz="2400">
                <a:solidFill>
                  <a:srgbClr val="000099"/>
                </a:solidFill>
                <a:latin typeface="方正姚体" pitchFamily="2" charset="-122"/>
                <a:ea typeface="方正姚体" pitchFamily="2" charset="-122"/>
              </a:rPr>
              <a:t>，则电压表</a:t>
            </a:r>
            <a:r>
              <a:rPr lang="en-US" altLang="zh-CN" sz="2400">
                <a:solidFill>
                  <a:srgbClr val="000099"/>
                </a:solidFill>
                <a:latin typeface="方正姚体" pitchFamily="2" charset="-122"/>
                <a:ea typeface="方正姚体" pitchFamily="2" charset="-122"/>
              </a:rPr>
              <a:t>V</a:t>
            </a:r>
            <a:r>
              <a:rPr lang="en-US" altLang="zh-CN" sz="2400" baseline="-25000">
                <a:solidFill>
                  <a:srgbClr val="000099"/>
                </a:solidFill>
                <a:latin typeface="方正姚体" pitchFamily="2" charset="-122"/>
                <a:ea typeface="方正姚体" pitchFamily="2" charset="-122"/>
              </a:rPr>
              <a:t>3</a:t>
            </a:r>
            <a:r>
              <a:rPr lang="zh-CN" altLang="en-US" sz="2400">
                <a:solidFill>
                  <a:srgbClr val="000099"/>
                </a:solidFill>
                <a:latin typeface="方正姚体" pitchFamily="2" charset="-122"/>
                <a:ea typeface="方正姚体" pitchFamily="2" charset="-122"/>
              </a:rPr>
              <a:t>的读数应为多少伏？</a:t>
            </a:r>
            <a:r>
              <a:rPr lang="zh-CN" altLang="en-US" sz="2400">
                <a:ea typeface="方正姚体" pitchFamily="2" charset="-122"/>
              </a:rPr>
              <a:t> </a:t>
            </a:r>
          </a:p>
        </p:txBody>
      </p:sp>
      <p:pic>
        <p:nvPicPr>
          <p:cNvPr id="933895" name="Picture 7"/>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2268538" y="2420938"/>
            <a:ext cx="3384550" cy="177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0066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2293" name="Group 37"/>
          <p:cNvGrpSpPr>
            <a:grpSpLocks/>
          </p:cNvGrpSpPr>
          <p:nvPr/>
        </p:nvGrpSpPr>
        <p:grpSpPr bwMode="auto">
          <a:xfrm>
            <a:off x="6126163" y="463890"/>
            <a:ext cx="2667000" cy="1509713"/>
            <a:chOff x="3408" y="960"/>
            <a:chExt cx="1680" cy="951"/>
          </a:xfrm>
        </p:grpSpPr>
        <p:sp>
          <p:nvSpPr>
            <p:cNvPr id="992294" name="AutoShape 38"/>
            <p:cNvSpPr>
              <a:spLocks noChangeArrowheads="1"/>
            </p:cNvSpPr>
            <p:nvPr/>
          </p:nvSpPr>
          <p:spPr bwMode="auto">
            <a:xfrm flipH="1">
              <a:off x="4080" y="1420"/>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95" name="AutoShape 39"/>
            <p:cNvSpPr>
              <a:spLocks noChangeArrowheads="1"/>
            </p:cNvSpPr>
            <p:nvPr/>
          </p:nvSpPr>
          <p:spPr bwMode="auto">
            <a:xfrm flipH="1">
              <a:off x="4080" y="1344"/>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96" name="AutoShape 40"/>
            <p:cNvSpPr>
              <a:spLocks noChangeArrowheads="1"/>
            </p:cNvSpPr>
            <p:nvPr/>
          </p:nvSpPr>
          <p:spPr bwMode="auto">
            <a:xfrm flipH="1">
              <a:off x="4085" y="1506"/>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92297" name="Group 41"/>
            <p:cNvGrpSpPr>
              <a:grpSpLocks/>
            </p:cNvGrpSpPr>
            <p:nvPr/>
          </p:nvGrpSpPr>
          <p:grpSpPr bwMode="auto">
            <a:xfrm>
              <a:off x="3741" y="960"/>
              <a:ext cx="288" cy="250"/>
              <a:chOff x="1488" y="1200"/>
              <a:chExt cx="288" cy="250"/>
            </a:xfrm>
          </p:grpSpPr>
          <p:sp>
            <p:nvSpPr>
              <p:cNvPr id="992298" name="Oval 42"/>
              <p:cNvSpPr>
                <a:spLocks noChangeArrowheads="1"/>
              </p:cNvSpPr>
              <p:nvPr/>
            </p:nvSpPr>
            <p:spPr bwMode="auto">
              <a:xfrm>
                <a:off x="1488" y="1200"/>
                <a:ext cx="240" cy="240"/>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99" name="Text Box 43"/>
              <p:cNvSpPr txBox="1">
                <a:spLocks noChangeArrowheads="1"/>
              </p:cNvSpPr>
              <p:nvPr/>
            </p:nvSpPr>
            <p:spPr bwMode="auto">
              <a:xfrm>
                <a:off x="1488" y="1200"/>
                <a:ext cx="2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en-US" altLang="zh-CN" sz="2000" b="1">
                    <a:solidFill>
                      <a:srgbClr val="FF0000"/>
                    </a:solidFill>
                    <a:latin typeface="Times New Roman" pitchFamily="18" charset="0"/>
                    <a:ea typeface="宋体" pitchFamily="2" charset="-122"/>
                  </a:rPr>
                  <a:t>A</a:t>
                </a:r>
                <a:r>
                  <a:rPr kumimoji="1" lang="en-US" altLang="zh-CN" sz="2000" b="1" baseline="-25000">
                    <a:solidFill>
                      <a:srgbClr val="FF0000"/>
                    </a:solidFill>
                    <a:latin typeface="Times New Roman" pitchFamily="18" charset="0"/>
                    <a:ea typeface="宋体" pitchFamily="2" charset="-122"/>
                  </a:rPr>
                  <a:t>1</a:t>
                </a:r>
                <a:endParaRPr kumimoji="1" lang="en-US" altLang="zh-CN" sz="2000" b="1">
                  <a:latin typeface="Times New Roman" pitchFamily="18" charset="0"/>
                  <a:ea typeface="宋体" pitchFamily="2" charset="-122"/>
                </a:endParaRPr>
              </a:p>
            </p:txBody>
          </p:sp>
        </p:grpSp>
        <p:sp>
          <p:nvSpPr>
            <p:cNvPr id="992300" name="Oval 44"/>
            <p:cNvSpPr>
              <a:spLocks noChangeArrowheads="1"/>
            </p:cNvSpPr>
            <p:nvPr/>
          </p:nvSpPr>
          <p:spPr bwMode="auto">
            <a:xfrm>
              <a:off x="3504" y="1829"/>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01" name="Oval 45"/>
            <p:cNvSpPr>
              <a:spLocks noChangeArrowheads="1"/>
            </p:cNvSpPr>
            <p:nvPr/>
          </p:nvSpPr>
          <p:spPr bwMode="auto">
            <a:xfrm>
              <a:off x="3488" y="1067"/>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02" name="Text Box 46"/>
            <p:cNvSpPr txBox="1">
              <a:spLocks noChangeArrowheads="1"/>
            </p:cNvSpPr>
            <p:nvPr/>
          </p:nvSpPr>
          <p:spPr bwMode="auto">
            <a:xfrm>
              <a:off x="3408" y="1056"/>
              <a:ext cx="1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kumimoji="1" lang="en-US" altLang="zh-CN" sz="2400" b="1">
                  <a:solidFill>
                    <a:srgbClr val="FF0000"/>
                  </a:solidFill>
                  <a:latin typeface="Times New Roman" pitchFamily="18" charset="0"/>
                  <a:ea typeface="宋体" pitchFamily="2" charset="-122"/>
                </a:rPr>
                <a:t>+</a:t>
              </a:r>
            </a:p>
          </p:txBody>
        </p:sp>
        <p:graphicFrame>
          <p:nvGraphicFramePr>
            <p:cNvPr id="992303" name="Object 47"/>
            <p:cNvGraphicFramePr>
              <a:graphicFrameLocks noChangeAspect="1"/>
            </p:cNvGraphicFramePr>
            <p:nvPr/>
          </p:nvGraphicFramePr>
          <p:xfrm>
            <a:off x="3456" y="1392"/>
            <a:ext cx="195" cy="240"/>
          </p:xfrm>
          <a:graphic>
            <a:graphicData uri="http://schemas.openxmlformats.org/presentationml/2006/ole">
              <mc:AlternateContent xmlns:mc="http://schemas.openxmlformats.org/markup-compatibility/2006">
                <mc:Choice xmlns:v="urn:schemas-microsoft-com:vml" Requires="v">
                  <p:oleObj spid="_x0000_s19734" name="公式" r:id="rId3" imgW="164880" imgH="203040" progId="Equation.3">
                    <p:embed/>
                  </p:oleObj>
                </mc:Choice>
                <mc:Fallback>
                  <p:oleObj name="公式" r:id="rId3" imgW="1648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1392"/>
                          <a:ext cx="19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304" name="Line 48"/>
            <p:cNvSpPr>
              <a:spLocks noChangeShapeType="1"/>
            </p:cNvSpPr>
            <p:nvPr/>
          </p:nvSpPr>
          <p:spPr bwMode="auto">
            <a:xfrm flipH="1">
              <a:off x="4080" y="1584"/>
              <a:ext cx="0" cy="2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05" name="Line 49"/>
            <p:cNvSpPr>
              <a:spLocks noChangeShapeType="1"/>
            </p:cNvSpPr>
            <p:nvPr/>
          </p:nvSpPr>
          <p:spPr bwMode="auto">
            <a:xfrm>
              <a:off x="4082" y="1104"/>
              <a:ext cx="0" cy="26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06" name="Text Box 50"/>
            <p:cNvSpPr txBox="1">
              <a:spLocks noChangeArrowheads="1"/>
            </p:cNvSpPr>
            <p:nvPr/>
          </p:nvSpPr>
          <p:spPr bwMode="auto">
            <a:xfrm>
              <a:off x="3456" y="1584"/>
              <a:ext cx="19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kumimoji="1" lang="en-US" altLang="zh-CN" sz="2800" b="1">
                  <a:solidFill>
                    <a:srgbClr val="FF0000"/>
                  </a:solidFill>
                  <a:latin typeface="Times New Roman" pitchFamily="18" charset="0"/>
                  <a:ea typeface="宋体" pitchFamily="2" charset="-122"/>
                </a:rPr>
                <a:t>-</a:t>
              </a:r>
            </a:p>
          </p:txBody>
        </p:sp>
        <p:sp>
          <p:nvSpPr>
            <p:cNvPr id="992307" name="Line 51"/>
            <p:cNvSpPr>
              <a:spLocks noChangeShapeType="1"/>
            </p:cNvSpPr>
            <p:nvPr/>
          </p:nvSpPr>
          <p:spPr bwMode="auto">
            <a:xfrm>
              <a:off x="3552" y="1104"/>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08" name="Line 52"/>
            <p:cNvSpPr>
              <a:spLocks noChangeShapeType="1"/>
            </p:cNvSpPr>
            <p:nvPr/>
          </p:nvSpPr>
          <p:spPr bwMode="auto">
            <a:xfrm>
              <a:off x="3552" y="1872"/>
              <a:ext cx="144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09" name="Line 53"/>
            <p:cNvSpPr>
              <a:spLocks noChangeShapeType="1"/>
            </p:cNvSpPr>
            <p:nvPr/>
          </p:nvSpPr>
          <p:spPr bwMode="auto">
            <a:xfrm flipH="1">
              <a:off x="4562" y="1575"/>
              <a:ext cx="0" cy="3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10" name="Rectangle 54"/>
            <p:cNvSpPr>
              <a:spLocks noChangeArrowheads="1"/>
            </p:cNvSpPr>
            <p:nvPr/>
          </p:nvSpPr>
          <p:spPr bwMode="auto">
            <a:xfrm>
              <a:off x="4512" y="1368"/>
              <a:ext cx="98" cy="20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11" name="Line 55"/>
            <p:cNvSpPr>
              <a:spLocks noChangeShapeType="1"/>
            </p:cNvSpPr>
            <p:nvPr/>
          </p:nvSpPr>
          <p:spPr bwMode="auto">
            <a:xfrm>
              <a:off x="4562" y="1103"/>
              <a:ext cx="0" cy="26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992312" name="Object 56"/>
            <p:cNvGraphicFramePr>
              <a:graphicFrameLocks noChangeAspect="1"/>
            </p:cNvGraphicFramePr>
            <p:nvPr/>
          </p:nvGraphicFramePr>
          <p:xfrm>
            <a:off x="4294" y="1374"/>
            <a:ext cx="197" cy="195"/>
          </p:xfrm>
          <a:graphic>
            <a:graphicData uri="http://schemas.openxmlformats.org/presentationml/2006/ole">
              <mc:AlternateContent xmlns:mc="http://schemas.openxmlformats.org/markup-compatibility/2006">
                <mc:Choice xmlns:v="urn:schemas-microsoft-com:vml" Requires="v">
                  <p:oleObj spid="_x0000_s19735" name="公式" r:id="rId5" imgW="164880" imgH="164880" progId="Equation.3">
                    <p:embed/>
                  </p:oleObj>
                </mc:Choice>
                <mc:Fallback>
                  <p:oleObj name="公式" r:id="rId5" imgW="1648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 y="1374"/>
                          <a:ext cx="197"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313" name="Line 57"/>
            <p:cNvSpPr>
              <a:spLocks noChangeShapeType="1"/>
            </p:cNvSpPr>
            <p:nvPr/>
          </p:nvSpPr>
          <p:spPr bwMode="auto">
            <a:xfrm>
              <a:off x="4992" y="1510"/>
              <a:ext cx="2" cy="3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14" name="Line 58"/>
            <p:cNvSpPr>
              <a:spLocks noChangeShapeType="1"/>
            </p:cNvSpPr>
            <p:nvPr/>
          </p:nvSpPr>
          <p:spPr bwMode="auto">
            <a:xfrm flipH="1">
              <a:off x="4992" y="1104"/>
              <a:ext cx="2" cy="3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92315" name="Group 59"/>
            <p:cNvGrpSpPr>
              <a:grpSpLocks/>
            </p:cNvGrpSpPr>
            <p:nvPr/>
          </p:nvGrpSpPr>
          <p:grpSpPr bwMode="auto">
            <a:xfrm>
              <a:off x="4896" y="1440"/>
              <a:ext cx="192" cy="70"/>
              <a:chOff x="1776" y="1872"/>
              <a:chExt cx="192" cy="70"/>
            </a:xfrm>
          </p:grpSpPr>
          <p:sp>
            <p:nvSpPr>
              <p:cNvPr id="992316" name="Line 60"/>
              <p:cNvSpPr>
                <a:spLocks noChangeShapeType="1"/>
              </p:cNvSpPr>
              <p:nvPr/>
            </p:nvSpPr>
            <p:spPr bwMode="auto">
              <a:xfrm>
                <a:off x="1776" y="187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17" name="Line 61"/>
              <p:cNvSpPr>
                <a:spLocks noChangeShapeType="1"/>
              </p:cNvSpPr>
              <p:nvPr/>
            </p:nvSpPr>
            <p:spPr bwMode="auto">
              <a:xfrm>
                <a:off x="1776" y="194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992318" name="Group 62"/>
            <p:cNvGrpSpPr>
              <a:grpSpLocks/>
            </p:cNvGrpSpPr>
            <p:nvPr/>
          </p:nvGrpSpPr>
          <p:grpSpPr bwMode="auto">
            <a:xfrm>
              <a:off x="4176" y="960"/>
              <a:ext cx="288" cy="250"/>
              <a:chOff x="1488" y="1200"/>
              <a:chExt cx="288" cy="250"/>
            </a:xfrm>
          </p:grpSpPr>
          <p:sp>
            <p:nvSpPr>
              <p:cNvPr id="992319" name="Oval 63"/>
              <p:cNvSpPr>
                <a:spLocks noChangeArrowheads="1"/>
              </p:cNvSpPr>
              <p:nvPr/>
            </p:nvSpPr>
            <p:spPr bwMode="auto">
              <a:xfrm>
                <a:off x="1488" y="1200"/>
                <a:ext cx="240" cy="240"/>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20" name="Text Box 64"/>
              <p:cNvSpPr txBox="1">
                <a:spLocks noChangeArrowheads="1"/>
              </p:cNvSpPr>
              <p:nvPr/>
            </p:nvSpPr>
            <p:spPr bwMode="auto">
              <a:xfrm>
                <a:off x="1488" y="1200"/>
                <a:ext cx="2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en-US" altLang="zh-CN" sz="2000" b="1">
                    <a:solidFill>
                      <a:srgbClr val="FF0000"/>
                    </a:solidFill>
                    <a:latin typeface="Times New Roman" pitchFamily="18" charset="0"/>
                    <a:ea typeface="宋体" pitchFamily="2" charset="-122"/>
                  </a:rPr>
                  <a:t>A</a:t>
                </a:r>
                <a:r>
                  <a:rPr kumimoji="1" lang="en-US" altLang="zh-CN" sz="2000" b="1" baseline="-25000">
                    <a:solidFill>
                      <a:srgbClr val="FF0000"/>
                    </a:solidFill>
                    <a:latin typeface="Times New Roman" pitchFamily="18" charset="0"/>
                    <a:ea typeface="宋体" pitchFamily="2" charset="-122"/>
                  </a:rPr>
                  <a:t>2</a:t>
                </a:r>
                <a:endParaRPr kumimoji="1" lang="en-US" altLang="zh-CN" sz="2000" b="1">
                  <a:latin typeface="Times New Roman" pitchFamily="18" charset="0"/>
                  <a:ea typeface="宋体" pitchFamily="2" charset="-122"/>
                </a:endParaRPr>
              </a:p>
            </p:txBody>
          </p:sp>
        </p:grpSp>
        <p:grpSp>
          <p:nvGrpSpPr>
            <p:cNvPr id="992321" name="Group 65"/>
            <p:cNvGrpSpPr>
              <a:grpSpLocks/>
            </p:cNvGrpSpPr>
            <p:nvPr/>
          </p:nvGrpSpPr>
          <p:grpSpPr bwMode="auto">
            <a:xfrm>
              <a:off x="4656" y="960"/>
              <a:ext cx="288" cy="250"/>
              <a:chOff x="1488" y="1200"/>
              <a:chExt cx="288" cy="250"/>
            </a:xfrm>
          </p:grpSpPr>
          <p:sp>
            <p:nvSpPr>
              <p:cNvPr id="992322" name="Oval 66"/>
              <p:cNvSpPr>
                <a:spLocks noChangeArrowheads="1"/>
              </p:cNvSpPr>
              <p:nvPr/>
            </p:nvSpPr>
            <p:spPr bwMode="auto">
              <a:xfrm>
                <a:off x="1488" y="1200"/>
                <a:ext cx="240" cy="240"/>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23" name="Text Box 67"/>
              <p:cNvSpPr txBox="1">
                <a:spLocks noChangeArrowheads="1"/>
              </p:cNvSpPr>
              <p:nvPr/>
            </p:nvSpPr>
            <p:spPr bwMode="auto">
              <a:xfrm>
                <a:off x="1488" y="1200"/>
                <a:ext cx="2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en-US" altLang="zh-CN" sz="2000" b="1">
                    <a:solidFill>
                      <a:srgbClr val="FF0000"/>
                    </a:solidFill>
                    <a:latin typeface="Times New Roman" pitchFamily="18" charset="0"/>
                    <a:ea typeface="宋体" pitchFamily="2" charset="-122"/>
                  </a:rPr>
                  <a:t>A</a:t>
                </a:r>
                <a:r>
                  <a:rPr kumimoji="1" lang="en-US" altLang="zh-CN" sz="2000" b="1" baseline="-25000">
                    <a:solidFill>
                      <a:srgbClr val="FF0000"/>
                    </a:solidFill>
                    <a:latin typeface="Times New Roman" pitchFamily="18" charset="0"/>
                    <a:ea typeface="宋体" pitchFamily="2" charset="-122"/>
                  </a:rPr>
                  <a:t>3</a:t>
                </a:r>
                <a:endParaRPr kumimoji="1" lang="en-US" altLang="zh-CN" sz="2000" b="1">
                  <a:latin typeface="Times New Roman" pitchFamily="18" charset="0"/>
                  <a:ea typeface="宋体" pitchFamily="2" charset="-122"/>
                </a:endParaRPr>
              </a:p>
            </p:txBody>
          </p:sp>
        </p:grpSp>
        <p:sp>
          <p:nvSpPr>
            <p:cNvPr id="992324" name="Line 68"/>
            <p:cNvSpPr>
              <a:spLocks noChangeShapeType="1"/>
            </p:cNvSpPr>
            <p:nvPr/>
          </p:nvSpPr>
          <p:spPr bwMode="auto">
            <a:xfrm>
              <a:off x="3984" y="1104"/>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25" name="Line 69"/>
            <p:cNvSpPr>
              <a:spLocks noChangeShapeType="1"/>
            </p:cNvSpPr>
            <p:nvPr/>
          </p:nvSpPr>
          <p:spPr bwMode="auto">
            <a:xfrm>
              <a:off x="4416" y="1104"/>
              <a:ext cx="24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326" name="Line 70"/>
            <p:cNvSpPr>
              <a:spLocks noChangeShapeType="1"/>
            </p:cNvSpPr>
            <p:nvPr/>
          </p:nvSpPr>
          <p:spPr bwMode="auto">
            <a:xfrm>
              <a:off x="4896" y="1104"/>
              <a:ext cx="9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992327" name="Object 71"/>
            <p:cNvGraphicFramePr>
              <a:graphicFrameLocks noChangeAspect="1"/>
            </p:cNvGraphicFramePr>
            <p:nvPr/>
          </p:nvGraphicFramePr>
          <p:xfrm>
            <a:off x="4704" y="1384"/>
            <a:ext cx="197" cy="211"/>
          </p:xfrm>
          <a:graphic>
            <a:graphicData uri="http://schemas.openxmlformats.org/presentationml/2006/ole">
              <mc:AlternateContent xmlns:mc="http://schemas.openxmlformats.org/markup-compatibility/2006">
                <mc:Choice xmlns:v="urn:schemas-microsoft-com:vml" Requires="v">
                  <p:oleObj spid="_x0000_s19736" name="公式" r:id="rId7" imgW="164880" imgH="177480" progId="Equation.3">
                    <p:embed/>
                  </p:oleObj>
                </mc:Choice>
                <mc:Fallback>
                  <p:oleObj name="公式" r:id="rId7" imgW="1648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 y="1384"/>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2328" name="Object 72"/>
            <p:cNvGraphicFramePr>
              <a:graphicFrameLocks noChangeAspect="1"/>
            </p:cNvGraphicFramePr>
            <p:nvPr/>
          </p:nvGraphicFramePr>
          <p:xfrm>
            <a:off x="3895" y="1392"/>
            <a:ext cx="182" cy="195"/>
          </p:xfrm>
          <a:graphic>
            <a:graphicData uri="http://schemas.openxmlformats.org/presentationml/2006/ole">
              <mc:AlternateContent xmlns:mc="http://schemas.openxmlformats.org/markup-compatibility/2006">
                <mc:Choice xmlns:v="urn:schemas-microsoft-com:vml" Requires="v">
                  <p:oleObj spid="_x0000_s19737" name="公式" r:id="rId9" imgW="152280" imgH="164880" progId="Equation.3">
                    <p:embed/>
                  </p:oleObj>
                </mc:Choice>
                <mc:Fallback>
                  <p:oleObj name="公式" r:id="rId9" imgW="1522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 y="1392"/>
                          <a:ext cx="182"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92336" name="Group 80"/>
          <p:cNvGrpSpPr>
            <a:grpSpLocks/>
          </p:cNvGrpSpPr>
          <p:nvPr/>
        </p:nvGrpSpPr>
        <p:grpSpPr bwMode="auto">
          <a:xfrm>
            <a:off x="250825" y="500063"/>
            <a:ext cx="5591175" cy="1905000"/>
            <a:chOff x="204" y="527"/>
            <a:chExt cx="3522" cy="1200"/>
          </a:xfrm>
        </p:grpSpPr>
        <p:sp>
          <p:nvSpPr>
            <p:cNvPr id="992291" name="Text Box 35"/>
            <p:cNvSpPr txBox="1">
              <a:spLocks noChangeArrowheads="1"/>
            </p:cNvSpPr>
            <p:nvPr/>
          </p:nvSpPr>
          <p:spPr bwMode="auto">
            <a:xfrm>
              <a:off x="204" y="527"/>
              <a:ext cx="2112"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0000"/>
                </a:lnSpc>
              </a:pPr>
              <a:r>
                <a:rPr kumimoji="1" lang="en-US" altLang="zh-CN" sz="2400">
                  <a:solidFill>
                    <a:srgbClr val="008000"/>
                  </a:solidFill>
                  <a:latin typeface="方正姚体" pitchFamily="2" charset="-122"/>
                </a:rPr>
                <a:t>1. </a:t>
              </a:r>
              <a:r>
                <a:rPr kumimoji="1" lang="zh-CN" altLang="en-US" sz="2400">
                  <a:solidFill>
                    <a:srgbClr val="008000"/>
                  </a:solidFill>
                  <a:latin typeface="方正姚体" pitchFamily="2" charset="-122"/>
                </a:rPr>
                <a:t>图示电路中</a:t>
              </a:r>
              <a:r>
                <a:rPr kumimoji="1" lang="en-US" altLang="zh-CN" sz="2400">
                  <a:solidFill>
                    <a:srgbClr val="008000"/>
                  </a:solidFill>
                  <a:latin typeface="方正姚体" pitchFamily="2" charset="-122"/>
                </a:rPr>
                <a:t>,</a:t>
              </a:r>
              <a:r>
                <a:rPr kumimoji="1" lang="zh-CN" altLang="en-US" sz="2400">
                  <a:solidFill>
                    <a:srgbClr val="008000"/>
                  </a:solidFill>
                  <a:latin typeface="方正姚体" pitchFamily="2" charset="-122"/>
                </a:rPr>
                <a:t>已知</a:t>
              </a:r>
            </a:p>
          </p:txBody>
        </p:sp>
        <p:graphicFrame>
          <p:nvGraphicFramePr>
            <p:cNvPr id="992329" name="Object 73"/>
            <p:cNvGraphicFramePr>
              <a:graphicFrameLocks noChangeAspect="1"/>
            </p:cNvGraphicFramePr>
            <p:nvPr/>
          </p:nvGraphicFramePr>
          <p:xfrm>
            <a:off x="1927" y="527"/>
            <a:ext cx="1799" cy="335"/>
          </p:xfrm>
          <a:graphic>
            <a:graphicData uri="http://schemas.openxmlformats.org/presentationml/2006/ole">
              <mc:AlternateContent xmlns:mc="http://schemas.openxmlformats.org/markup-compatibility/2006">
                <mc:Choice xmlns:v="urn:schemas-microsoft-com:vml" Requires="v">
                  <p:oleObj spid="_x0000_s19738" name="公式" r:id="rId11" imgW="1218960" imgH="228600" progId="Equation.3">
                    <p:embed/>
                  </p:oleObj>
                </mc:Choice>
                <mc:Fallback>
                  <p:oleObj name="公式" r:id="rId11" imgW="12189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7" y="527"/>
                          <a:ext cx="1799"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330" name="Rectangle 74"/>
            <p:cNvSpPr>
              <a:spLocks noChangeArrowheads="1"/>
            </p:cNvSpPr>
            <p:nvPr/>
          </p:nvSpPr>
          <p:spPr bwMode="auto">
            <a:xfrm>
              <a:off x="385" y="799"/>
              <a:ext cx="2313"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spcBef>
                  <a:spcPct val="50000"/>
                </a:spcBef>
              </a:pPr>
              <a:r>
                <a:rPr kumimoji="1" lang="zh-CN" altLang="en-US" sz="2400">
                  <a:solidFill>
                    <a:srgbClr val="008000"/>
                  </a:solidFill>
                  <a:latin typeface="方正姚体" pitchFamily="2" charset="-122"/>
                </a:rPr>
                <a:t>电流表</a:t>
              </a:r>
              <a:r>
                <a:rPr kumimoji="1" lang="en-US" altLang="zh-CN" sz="2400">
                  <a:solidFill>
                    <a:srgbClr val="008000"/>
                  </a:solidFill>
                  <a:latin typeface="方正姚体" pitchFamily="2" charset="-122"/>
                </a:rPr>
                <a:t>A</a:t>
              </a:r>
              <a:r>
                <a:rPr kumimoji="1" lang="en-US" altLang="zh-CN" sz="2400" baseline="-25000">
                  <a:solidFill>
                    <a:srgbClr val="008000"/>
                  </a:solidFill>
                  <a:latin typeface="方正姚体" pitchFamily="2" charset="-122"/>
                </a:rPr>
                <a:t>1</a:t>
              </a:r>
              <a:r>
                <a:rPr kumimoji="1" lang="zh-CN" altLang="en-US" sz="2400">
                  <a:solidFill>
                    <a:srgbClr val="008000"/>
                  </a:solidFill>
                  <a:latin typeface="方正姚体" pitchFamily="2" charset="-122"/>
                </a:rPr>
                <a:t>的</a:t>
              </a:r>
              <a:r>
                <a:rPr kumimoji="1" lang="zh-CN" altLang="zh-CN" sz="2400">
                  <a:solidFill>
                    <a:srgbClr val="008000"/>
                  </a:solidFill>
                  <a:latin typeface="方正姚体" pitchFamily="2" charset="-122"/>
                </a:rPr>
                <a:t>读数为3</a:t>
              </a:r>
              <a:r>
                <a:rPr kumimoji="1" lang="en-US" altLang="zh-CN" sz="2400">
                  <a:solidFill>
                    <a:srgbClr val="008000"/>
                  </a:solidFill>
                  <a:latin typeface="方正姚体" pitchFamily="2" charset="-122"/>
                </a:rPr>
                <a:t>A,</a:t>
              </a:r>
            </a:p>
          </p:txBody>
        </p:sp>
        <p:sp>
          <p:nvSpPr>
            <p:cNvPr id="992331" name="Rectangle 75"/>
            <p:cNvSpPr>
              <a:spLocks noChangeArrowheads="1"/>
            </p:cNvSpPr>
            <p:nvPr/>
          </p:nvSpPr>
          <p:spPr bwMode="auto">
            <a:xfrm>
              <a:off x="431" y="1071"/>
              <a:ext cx="2644" cy="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lnSpc>
                  <a:spcPct val="120000"/>
                </a:lnSpc>
                <a:spcBef>
                  <a:spcPct val="20000"/>
                </a:spcBef>
              </a:pPr>
              <a:r>
                <a:rPr kumimoji="1" lang="zh-CN" altLang="zh-CN" sz="2400">
                  <a:solidFill>
                    <a:srgbClr val="008000"/>
                  </a:solidFill>
                  <a:latin typeface="方正姚体" pitchFamily="2" charset="-122"/>
                </a:rPr>
                <a:t>试问</a:t>
              </a:r>
              <a:r>
                <a:rPr kumimoji="1" lang="en-US" altLang="zh-CN" sz="2400">
                  <a:solidFill>
                    <a:srgbClr val="008000"/>
                  </a:solidFill>
                  <a:latin typeface="方正姚体" pitchFamily="2" charset="-122"/>
                </a:rPr>
                <a:t>(</a:t>
              </a:r>
              <a:r>
                <a:rPr kumimoji="1" lang="zh-CN" altLang="zh-CN" sz="2400">
                  <a:solidFill>
                    <a:srgbClr val="008000"/>
                  </a:solidFill>
                  <a:latin typeface="方正姚体" pitchFamily="2" charset="-122"/>
                </a:rPr>
                <a:t>1)</a:t>
              </a:r>
              <a:r>
                <a:rPr kumimoji="1" lang="en-US" altLang="zh-CN" sz="2400">
                  <a:solidFill>
                    <a:srgbClr val="008000"/>
                  </a:solidFill>
                  <a:latin typeface="方正姚体" pitchFamily="2" charset="-122"/>
                </a:rPr>
                <a:t>A2</a:t>
              </a:r>
              <a:r>
                <a:rPr kumimoji="1" lang="zh-CN" altLang="en-US" sz="2400">
                  <a:solidFill>
                    <a:srgbClr val="008000"/>
                  </a:solidFill>
                  <a:latin typeface="方正姚体" pitchFamily="2" charset="-122"/>
                </a:rPr>
                <a:t>和</a:t>
              </a:r>
              <a:r>
                <a:rPr kumimoji="1" lang="en-US" altLang="zh-CN" sz="2400">
                  <a:solidFill>
                    <a:srgbClr val="008000"/>
                  </a:solidFill>
                  <a:latin typeface="方正姚体" pitchFamily="2" charset="-122"/>
                </a:rPr>
                <a:t>A3</a:t>
              </a:r>
              <a:r>
                <a:rPr kumimoji="1" lang="zh-CN" altLang="en-US" sz="2400">
                  <a:solidFill>
                    <a:srgbClr val="008000"/>
                  </a:solidFill>
                  <a:latin typeface="方正姚体" pitchFamily="2" charset="-122"/>
                </a:rPr>
                <a:t>的</a:t>
              </a:r>
              <a:r>
                <a:rPr kumimoji="1" lang="zh-CN" altLang="zh-CN" sz="2400">
                  <a:solidFill>
                    <a:srgbClr val="008000"/>
                  </a:solidFill>
                  <a:latin typeface="方正姚体" pitchFamily="2" charset="-122"/>
                </a:rPr>
                <a:t>读数为多少?</a:t>
              </a:r>
              <a:endParaRPr kumimoji="1" lang="zh-CN" altLang="en-US" sz="2400">
                <a:solidFill>
                  <a:srgbClr val="008000"/>
                </a:solidFill>
                <a:latin typeface="方正姚体" pitchFamily="2" charset="-122"/>
              </a:endParaRPr>
            </a:p>
            <a:p>
              <a:pPr eaLnBrk="0" hangingPunct="0">
                <a:lnSpc>
                  <a:spcPct val="120000"/>
                </a:lnSpc>
                <a:spcBef>
                  <a:spcPct val="20000"/>
                </a:spcBef>
              </a:pPr>
              <a:r>
                <a:rPr kumimoji="1" lang="en-US" altLang="zh-CN" sz="2400">
                  <a:solidFill>
                    <a:srgbClr val="008000"/>
                  </a:solidFill>
                  <a:latin typeface="方正姚体" pitchFamily="2" charset="-122"/>
                </a:rPr>
                <a:t>        (</a:t>
              </a:r>
              <a:r>
                <a:rPr kumimoji="1" lang="zh-CN" altLang="zh-CN" sz="2400">
                  <a:solidFill>
                    <a:srgbClr val="008000"/>
                  </a:solidFill>
                  <a:latin typeface="方正姚体" pitchFamily="2" charset="-122"/>
                </a:rPr>
                <a:t>2)</a:t>
              </a:r>
              <a:r>
                <a:rPr kumimoji="1" lang="zh-CN" altLang="en-US" sz="2400">
                  <a:solidFill>
                    <a:srgbClr val="008000"/>
                  </a:solidFill>
                  <a:latin typeface="方正姚体" pitchFamily="2" charset="-122"/>
                </a:rPr>
                <a:t>并联等效阻抗</a:t>
              </a:r>
              <a:r>
                <a:rPr kumimoji="1" lang="en-US" altLang="zh-CN" sz="2400">
                  <a:solidFill>
                    <a:srgbClr val="008000"/>
                  </a:solidFill>
                  <a:latin typeface="方正姚体" pitchFamily="2" charset="-122"/>
                </a:rPr>
                <a:t>Z</a:t>
              </a:r>
              <a:r>
                <a:rPr kumimoji="1" lang="zh-CN" altLang="zh-CN" sz="2400">
                  <a:solidFill>
                    <a:srgbClr val="008000"/>
                  </a:solidFill>
                  <a:latin typeface="方正姚体" pitchFamily="2" charset="-122"/>
                </a:rPr>
                <a:t>为多少?</a:t>
              </a:r>
              <a:endParaRPr kumimoji="1" lang="en-US" altLang="zh-CN" sz="2400">
                <a:solidFill>
                  <a:srgbClr val="008000"/>
                </a:solidFill>
                <a:latin typeface="方正姚体" pitchFamily="2" charset="-122"/>
              </a:endParaRPr>
            </a:p>
          </p:txBody>
        </p:sp>
      </p:grpSp>
      <p:sp>
        <p:nvSpPr>
          <p:cNvPr id="992333" name="Rectangle 77"/>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Tree>
    <p:extLst>
      <p:ext uri="{BB962C8B-B14F-4D97-AF65-F5344CB8AC3E}">
        <p14:creationId xmlns:p14="http://schemas.microsoft.com/office/powerpoint/2010/main" val="5066293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62" name="Text Box 6"/>
          <p:cNvSpPr txBox="1">
            <a:spLocks noChangeArrowheads="1"/>
          </p:cNvSpPr>
          <p:nvPr/>
        </p:nvSpPr>
        <p:spPr bwMode="auto">
          <a:xfrm>
            <a:off x="250825" y="260648"/>
            <a:ext cx="38100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spcBef>
                <a:spcPct val="50000"/>
              </a:spcBef>
            </a:pPr>
            <a:r>
              <a:rPr kumimoji="1" lang="en-US" altLang="zh-CN" sz="2400">
                <a:solidFill>
                  <a:srgbClr val="008000"/>
                </a:solidFill>
                <a:latin typeface="方正姚体" pitchFamily="2" charset="-122"/>
              </a:rPr>
              <a:t>2. </a:t>
            </a:r>
            <a:r>
              <a:rPr kumimoji="1" lang="zh-CN" altLang="en-US" sz="2400">
                <a:solidFill>
                  <a:srgbClr val="008000"/>
                </a:solidFill>
                <a:latin typeface="方正姚体" pitchFamily="2" charset="-122"/>
              </a:rPr>
              <a:t>如果某支路的阻抗</a:t>
            </a:r>
          </a:p>
        </p:txBody>
      </p:sp>
      <p:graphicFrame>
        <p:nvGraphicFramePr>
          <p:cNvPr id="992263" name="Object 7"/>
          <p:cNvGraphicFramePr>
            <a:graphicFrameLocks noChangeAspect="1"/>
          </p:cNvGraphicFramePr>
          <p:nvPr>
            <p:extLst>
              <p:ext uri="{D42A27DB-BD31-4B8C-83A1-F6EECF244321}">
                <p14:modId xmlns:p14="http://schemas.microsoft.com/office/powerpoint/2010/main" val="2475449478"/>
              </p:ext>
            </p:extLst>
          </p:nvPr>
        </p:nvGraphicFramePr>
        <p:xfrm>
          <a:off x="3132138" y="403523"/>
          <a:ext cx="2108200" cy="468312"/>
        </p:xfrm>
        <a:graphic>
          <a:graphicData uri="http://schemas.openxmlformats.org/presentationml/2006/ole">
            <mc:AlternateContent xmlns:mc="http://schemas.openxmlformats.org/markup-compatibility/2006">
              <mc:Choice xmlns:v="urn:schemas-microsoft-com:vml" Requires="v">
                <p:oleObj spid="_x0000_s27690" name="Equation" r:id="rId3" imgW="901440" imgH="203040" progId="Equation.3">
                  <p:embed/>
                </p:oleObj>
              </mc:Choice>
              <mc:Fallback>
                <p:oleObj name="Equation" r:id="rId3" imgW="9014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03523"/>
                        <a:ext cx="210820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264" name="Rectangle 8"/>
          <p:cNvSpPr>
            <a:spLocks noChangeArrowheads="1"/>
          </p:cNvSpPr>
          <p:nvPr/>
        </p:nvSpPr>
        <p:spPr bwMode="auto">
          <a:xfrm>
            <a:off x="5003800" y="260648"/>
            <a:ext cx="19685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spcBef>
                <a:spcPct val="50000"/>
              </a:spcBef>
            </a:pPr>
            <a:r>
              <a:rPr kumimoji="1" lang="zh-CN" altLang="en-US" sz="2400">
                <a:solidFill>
                  <a:srgbClr val="008000"/>
                </a:solidFill>
                <a:latin typeface="方正姚体" pitchFamily="2" charset="-122"/>
              </a:rPr>
              <a:t>  </a:t>
            </a:r>
            <a:r>
              <a:rPr kumimoji="1" lang="en-US" altLang="zh-CN" sz="2400">
                <a:solidFill>
                  <a:srgbClr val="008000"/>
                </a:solidFill>
                <a:latin typeface="方正姚体" pitchFamily="2" charset="-122"/>
              </a:rPr>
              <a:t>, </a:t>
            </a:r>
            <a:r>
              <a:rPr kumimoji="1" lang="zh-CN" altLang="en-US" sz="2400">
                <a:solidFill>
                  <a:srgbClr val="008000"/>
                </a:solidFill>
                <a:latin typeface="方正姚体" pitchFamily="2" charset="-122"/>
              </a:rPr>
              <a:t>则其导纳</a:t>
            </a:r>
          </a:p>
        </p:txBody>
      </p:sp>
      <p:grpSp>
        <p:nvGrpSpPr>
          <p:cNvPr id="992335" name="Group 79"/>
          <p:cNvGrpSpPr>
            <a:grpSpLocks/>
          </p:cNvGrpSpPr>
          <p:nvPr/>
        </p:nvGrpSpPr>
        <p:grpSpPr bwMode="auto">
          <a:xfrm>
            <a:off x="611188" y="855960"/>
            <a:ext cx="3195637" cy="844550"/>
            <a:chOff x="657" y="2398"/>
            <a:chExt cx="2013" cy="532"/>
          </a:xfrm>
        </p:grpSpPr>
        <p:graphicFrame>
          <p:nvGraphicFramePr>
            <p:cNvPr id="992265" name="Object 9"/>
            <p:cNvGraphicFramePr>
              <a:graphicFrameLocks noChangeAspect="1"/>
            </p:cNvGraphicFramePr>
            <p:nvPr/>
          </p:nvGraphicFramePr>
          <p:xfrm>
            <a:off x="657" y="2398"/>
            <a:ext cx="1213" cy="532"/>
          </p:xfrm>
          <a:graphic>
            <a:graphicData uri="http://schemas.openxmlformats.org/presentationml/2006/ole">
              <mc:AlternateContent xmlns:mc="http://schemas.openxmlformats.org/markup-compatibility/2006">
                <mc:Choice xmlns:v="urn:schemas-microsoft-com:vml" Requires="v">
                  <p:oleObj spid="_x0000_s27691" name="Equation" r:id="rId5" imgW="914400" imgH="406080" progId="Equation.3">
                    <p:embed/>
                  </p:oleObj>
                </mc:Choice>
                <mc:Fallback>
                  <p:oleObj name="Equation" r:id="rId5" imgW="91440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 y="2398"/>
                          <a:ext cx="1213" cy="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266" name="Rectangle 10"/>
            <p:cNvSpPr>
              <a:spLocks noChangeArrowheads="1"/>
            </p:cNvSpPr>
            <p:nvPr/>
          </p:nvSpPr>
          <p:spPr bwMode="auto">
            <a:xfrm>
              <a:off x="1882" y="2533"/>
              <a:ext cx="7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50000"/>
                </a:spcBef>
              </a:pPr>
              <a:r>
                <a:rPr kumimoji="1" lang="zh-CN" altLang="en-US" sz="2400">
                  <a:solidFill>
                    <a:srgbClr val="008000"/>
                  </a:solidFill>
                  <a:latin typeface="方正姚体" pitchFamily="2" charset="-122"/>
                </a:rPr>
                <a:t>对不对</a:t>
              </a:r>
              <a:r>
                <a:rPr kumimoji="1" lang="en-US" altLang="zh-CN" sz="2400">
                  <a:solidFill>
                    <a:srgbClr val="008000"/>
                  </a:solidFill>
                  <a:latin typeface="方正姚体" pitchFamily="2" charset="-122"/>
                </a:rPr>
                <a:t>?</a:t>
              </a:r>
            </a:p>
          </p:txBody>
        </p:sp>
      </p:grpSp>
    </p:spTree>
    <p:extLst>
      <p:ext uri="{BB962C8B-B14F-4D97-AF65-F5344CB8AC3E}">
        <p14:creationId xmlns:p14="http://schemas.microsoft.com/office/powerpoint/2010/main" val="49738606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2268" name="Group 12"/>
          <p:cNvGrpSpPr>
            <a:grpSpLocks/>
          </p:cNvGrpSpPr>
          <p:nvPr/>
        </p:nvGrpSpPr>
        <p:grpSpPr bwMode="auto">
          <a:xfrm>
            <a:off x="5471368" y="332656"/>
            <a:ext cx="2413000" cy="1662112"/>
            <a:chOff x="3360" y="3024"/>
            <a:chExt cx="1248" cy="827"/>
          </a:xfrm>
        </p:grpSpPr>
        <p:sp>
          <p:nvSpPr>
            <p:cNvPr id="992269" name="AutoShape 13"/>
            <p:cNvSpPr>
              <a:spLocks noChangeArrowheads="1"/>
            </p:cNvSpPr>
            <p:nvPr/>
          </p:nvSpPr>
          <p:spPr bwMode="auto">
            <a:xfrm flipH="1">
              <a:off x="4032" y="3388"/>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0" name="AutoShape 14"/>
            <p:cNvSpPr>
              <a:spLocks noChangeArrowheads="1"/>
            </p:cNvSpPr>
            <p:nvPr/>
          </p:nvSpPr>
          <p:spPr bwMode="auto">
            <a:xfrm flipH="1">
              <a:off x="4032" y="3312"/>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1" name="AutoShape 15"/>
            <p:cNvSpPr>
              <a:spLocks noChangeArrowheads="1"/>
            </p:cNvSpPr>
            <p:nvPr/>
          </p:nvSpPr>
          <p:spPr bwMode="auto">
            <a:xfrm flipH="1">
              <a:off x="4037" y="3474"/>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2" name="Oval 16"/>
            <p:cNvSpPr>
              <a:spLocks noChangeArrowheads="1"/>
            </p:cNvSpPr>
            <p:nvPr/>
          </p:nvSpPr>
          <p:spPr bwMode="auto">
            <a:xfrm>
              <a:off x="3456" y="3797"/>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3" name="Oval 17"/>
            <p:cNvSpPr>
              <a:spLocks noChangeArrowheads="1"/>
            </p:cNvSpPr>
            <p:nvPr/>
          </p:nvSpPr>
          <p:spPr bwMode="auto">
            <a:xfrm>
              <a:off x="3440" y="3035"/>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4" name="Text Box 18"/>
            <p:cNvSpPr txBox="1">
              <a:spLocks noChangeArrowheads="1"/>
            </p:cNvSpPr>
            <p:nvPr/>
          </p:nvSpPr>
          <p:spPr bwMode="auto">
            <a:xfrm>
              <a:off x="3360" y="3024"/>
              <a:ext cx="154"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kumimoji="1" lang="en-US" altLang="zh-CN" sz="2800" b="1">
                  <a:solidFill>
                    <a:srgbClr val="008000"/>
                  </a:solidFill>
                  <a:latin typeface="Times New Roman" pitchFamily="18" charset="0"/>
                  <a:ea typeface="宋体" pitchFamily="2" charset="-122"/>
                </a:rPr>
                <a:t>+</a:t>
              </a:r>
            </a:p>
          </p:txBody>
        </p:sp>
        <p:graphicFrame>
          <p:nvGraphicFramePr>
            <p:cNvPr id="992275" name="Object 19"/>
            <p:cNvGraphicFramePr>
              <a:graphicFrameLocks noChangeAspect="1"/>
            </p:cNvGraphicFramePr>
            <p:nvPr/>
          </p:nvGraphicFramePr>
          <p:xfrm>
            <a:off x="3408" y="3360"/>
            <a:ext cx="195" cy="240"/>
          </p:xfrm>
          <a:graphic>
            <a:graphicData uri="http://schemas.openxmlformats.org/presentationml/2006/ole">
              <mc:AlternateContent xmlns:mc="http://schemas.openxmlformats.org/markup-compatibility/2006">
                <mc:Choice xmlns:v="urn:schemas-microsoft-com:vml" Requires="v">
                  <p:oleObj spid="_x0000_s28754" name="公式" r:id="rId3" imgW="164880" imgH="203040" progId="Equation.3">
                    <p:embed/>
                  </p:oleObj>
                </mc:Choice>
                <mc:Fallback>
                  <p:oleObj name="公式" r:id="rId3" imgW="1648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 y="3360"/>
                          <a:ext cx="19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276" name="Line 20"/>
            <p:cNvSpPr>
              <a:spLocks noChangeShapeType="1"/>
            </p:cNvSpPr>
            <p:nvPr/>
          </p:nvSpPr>
          <p:spPr bwMode="auto">
            <a:xfrm flipH="1">
              <a:off x="4032" y="3552"/>
              <a:ext cx="0" cy="2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7" name="Line 21"/>
            <p:cNvSpPr>
              <a:spLocks noChangeShapeType="1"/>
            </p:cNvSpPr>
            <p:nvPr/>
          </p:nvSpPr>
          <p:spPr bwMode="auto">
            <a:xfrm>
              <a:off x="4034" y="3072"/>
              <a:ext cx="0" cy="26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78" name="Text Box 22"/>
            <p:cNvSpPr txBox="1">
              <a:spLocks noChangeArrowheads="1"/>
            </p:cNvSpPr>
            <p:nvPr/>
          </p:nvSpPr>
          <p:spPr bwMode="auto">
            <a:xfrm>
              <a:off x="3408" y="3552"/>
              <a:ext cx="192"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kumimoji="1" lang="en-US" altLang="zh-CN" sz="2800" b="1">
                  <a:solidFill>
                    <a:srgbClr val="008000"/>
                  </a:solidFill>
                  <a:latin typeface="Times New Roman" pitchFamily="18" charset="0"/>
                  <a:ea typeface="宋体" pitchFamily="2" charset="-122"/>
                </a:rPr>
                <a:t>-</a:t>
              </a:r>
            </a:p>
          </p:txBody>
        </p:sp>
        <p:sp>
          <p:nvSpPr>
            <p:cNvPr id="992279" name="Line 23"/>
            <p:cNvSpPr>
              <a:spLocks noChangeShapeType="1"/>
            </p:cNvSpPr>
            <p:nvPr/>
          </p:nvSpPr>
          <p:spPr bwMode="auto">
            <a:xfrm>
              <a:off x="3504" y="3072"/>
              <a:ext cx="100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80" name="Line 24"/>
            <p:cNvSpPr>
              <a:spLocks noChangeShapeType="1"/>
            </p:cNvSpPr>
            <p:nvPr/>
          </p:nvSpPr>
          <p:spPr bwMode="auto">
            <a:xfrm>
              <a:off x="3504" y="3840"/>
              <a:ext cx="100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92281" name="Group 25"/>
            <p:cNvGrpSpPr>
              <a:grpSpLocks/>
            </p:cNvGrpSpPr>
            <p:nvPr/>
          </p:nvGrpSpPr>
          <p:grpSpPr bwMode="auto">
            <a:xfrm>
              <a:off x="4416" y="3408"/>
              <a:ext cx="192" cy="70"/>
              <a:chOff x="1776" y="1872"/>
              <a:chExt cx="192" cy="70"/>
            </a:xfrm>
          </p:grpSpPr>
          <p:sp>
            <p:nvSpPr>
              <p:cNvPr id="992282" name="Line 26"/>
              <p:cNvSpPr>
                <a:spLocks noChangeShapeType="1"/>
              </p:cNvSpPr>
              <p:nvPr/>
            </p:nvSpPr>
            <p:spPr bwMode="auto">
              <a:xfrm>
                <a:off x="1776" y="187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83" name="Line 27"/>
              <p:cNvSpPr>
                <a:spLocks noChangeShapeType="1"/>
              </p:cNvSpPr>
              <p:nvPr/>
            </p:nvSpPr>
            <p:spPr bwMode="auto">
              <a:xfrm>
                <a:off x="1776" y="194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aphicFrame>
          <p:nvGraphicFramePr>
            <p:cNvPr id="992284" name="Object 28"/>
            <p:cNvGraphicFramePr>
              <a:graphicFrameLocks noChangeAspect="1"/>
            </p:cNvGraphicFramePr>
            <p:nvPr/>
          </p:nvGraphicFramePr>
          <p:xfrm>
            <a:off x="4224" y="3360"/>
            <a:ext cx="197" cy="211"/>
          </p:xfrm>
          <a:graphic>
            <a:graphicData uri="http://schemas.openxmlformats.org/presentationml/2006/ole">
              <mc:AlternateContent xmlns:mc="http://schemas.openxmlformats.org/markup-compatibility/2006">
                <mc:Choice xmlns:v="urn:schemas-microsoft-com:vml" Requires="v">
                  <p:oleObj spid="_x0000_s28755" name="公式" r:id="rId5" imgW="164880" imgH="177480" progId="Equation.3">
                    <p:embed/>
                  </p:oleObj>
                </mc:Choice>
                <mc:Fallback>
                  <p:oleObj name="公式" r:id="rId5" imgW="1648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3360"/>
                          <a:ext cx="19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2285" name="Object 29"/>
            <p:cNvGraphicFramePr>
              <a:graphicFrameLocks noChangeAspect="1"/>
            </p:cNvGraphicFramePr>
            <p:nvPr/>
          </p:nvGraphicFramePr>
          <p:xfrm>
            <a:off x="3847" y="3360"/>
            <a:ext cx="182" cy="195"/>
          </p:xfrm>
          <a:graphic>
            <a:graphicData uri="http://schemas.openxmlformats.org/presentationml/2006/ole">
              <mc:AlternateContent xmlns:mc="http://schemas.openxmlformats.org/markup-compatibility/2006">
                <mc:Choice xmlns:v="urn:schemas-microsoft-com:vml" Requires="v">
                  <p:oleObj spid="_x0000_s28756" name="公式" r:id="rId7" imgW="152280" imgH="164880" progId="Equation.3">
                    <p:embed/>
                  </p:oleObj>
                </mc:Choice>
                <mc:Fallback>
                  <p:oleObj name="公式"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7" y="3360"/>
                          <a:ext cx="182"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286" name="Line 30"/>
            <p:cNvSpPr>
              <a:spLocks noChangeShapeType="1"/>
            </p:cNvSpPr>
            <p:nvPr/>
          </p:nvSpPr>
          <p:spPr bwMode="auto">
            <a:xfrm>
              <a:off x="4512" y="3072"/>
              <a:ext cx="0" cy="3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92287" name="Line 31"/>
            <p:cNvSpPr>
              <a:spLocks noChangeShapeType="1"/>
            </p:cNvSpPr>
            <p:nvPr/>
          </p:nvSpPr>
          <p:spPr bwMode="auto">
            <a:xfrm>
              <a:off x="4512" y="3477"/>
              <a:ext cx="0" cy="36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992288" name="Rectangle 32"/>
          <p:cNvSpPr>
            <a:spLocks noChangeArrowheads="1"/>
          </p:cNvSpPr>
          <p:nvPr/>
        </p:nvSpPr>
        <p:spPr bwMode="auto">
          <a:xfrm>
            <a:off x="358030" y="726356"/>
            <a:ext cx="2698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50000"/>
              </a:spcBef>
            </a:pPr>
            <a:r>
              <a:rPr kumimoji="1" lang="en-US" altLang="zh-CN" sz="2400">
                <a:solidFill>
                  <a:srgbClr val="008000"/>
                </a:solidFill>
                <a:latin typeface="方正姚体" pitchFamily="2" charset="-122"/>
              </a:rPr>
              <a:t>3. </a:t>
            </a:r>
            <a:r>
              <a:rPr kumimoji="1" lang="zh-CN" altLang="en-US" sz="2400">
                <a:solidFill>
                  <a:srgbClr val="008000"/>
                </a:solidFill>
                <a:latin typeface="方正姚体" pitchFamily="2" charset="-122"/>
              </a:rPr>
              <a:t>图示电路中</a:t>
            </a:r>
            <a:r>
              <a:rPr kumimoji="1" lang="en-US" altLang="zh-CN" sz="2400">
                <a:solidFill>
                  <a:srgbClr val="008000"/>
                </a:solidFill>
                <a:latin typeface="方正姚体" pitchFamily="2" charset="-122"/>
              </a:rPr>
              <a:t>,</a:t>
            </a:r>
            <a:r>
              <a:rPr kumimoji="1" lang="zh-CN" altLang="en-US" sz="2400">
                <a:solidFill>
                  <a:srgbClr val="008000"/>
                </a:solidFill>
                <a:latin typeface="方正姚体" pitchFamily="2" charset="-122"/>
              </a:rPr>
              <a:t>已知</a:t>
            </a:r>
          </a:p>
        </p:txBody>
      </p:sp>
      <p:graphicFrame>
        <p:nvGraphicFramePr>
          <p:cNvPr id="992289" name="Object 33"/>
          <p:cNvGraphicFramePr>
            <a:graphicFrameLocks noChangeAspect="1"/>
          </p:cNvGraphicFramePr>
          <p:nvPr>
            <p:extLst>
              <p:ext uri="{D42A27DB-BD31-4B8C-83A1-F6EECF244321}">
                <p14:modId xmlns:p14="http://schemas.microsoft.com/office/powerpoint/2010/main" val="1769406223"/>
              </p:ext>
            </p:extLst>
          </p:nvPr>
        </p:nvGraphicFramePr>
        <p:xfrm>
          <a:off x="3023443" y="754931"/>
          <a:ext cx="1397000" cy="531812"/>
        </p:xfrm>
        <a:graphic>
          <a:graphicData uri="http://schemas.openxmlformats.org/presentationml/2006/ole">
            <mc:AlternateContent xmlns:mc="http://schemas.openxmlformats.org/markup-compatibility/2006">
              <mc:Choice xmlns:v="urn:schemas-microsoft-com:vml" Requires="v">
                <p:oleObj spid="_x0000_s28757" name="公式" r:id="rId9" imgW="596880" imgH="228600" progId="Equation.3">
                  <p:embed/>
                </p:oleObj>
              </mc:Choice>
              <mc:Fallback>
                <p:oleObj name="公式" r:id="rId9" imgW="596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3443" y="754931"/>
                        <a:ext cx="1397000"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2290" name="Rectangle 34"/>
          <p:cNvSpPr>
            <a:spLocks noChangeArrowheads="1"/>
          </p:cNvSpPr>
          <p:nvPr/>
        </p:nvSpPr>
        <p:spPr bwMode="auto">
          <a:xfrm>
            <a:off x="646955" y="1205781"/>
            <a:ext cx="3460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50000"/>
              </a:spcBef>
            </a:pPr>
            <a:r>
              <a:rPr kumimoji="1" lang="zh-CN" altLang="en-US" sz="2400">
                <a:solidFill>
                  <a:srgbClr val="008000"/>
                </a:solidFill>
                <a:latin typeface="方正姚体" pitchFamily="2" charset="-122"/>
              </a:rPr>
              <a:t>则该电路呈感性</a:t>
            </a:r>
            <a:r>
              <a:rPr kumimoji="1" lang="en-US" altLang="zh-CN" sz="2400">
                <a:solidFill>
                  <a:srgbClr val="008000"/>
                </a:solidFill>
                <a:latin typeface="方正姚体" pitchFamily="2" charset="-122"/>
              </a:rPr>
              <a:t>,</a:t>
            </a:r>
            <a:r>
              <a:rPr kumimoji="1" lang="zh-CN" altLang="en-US" sz="2400">
                <a:solidFill>
                  <a:srgbClr val="008000"/>
                </a:solidFill>
                <a:latin typeface="方正姚体" pitchFamily="2" charset="-122"/>
              </a:rPr>
              <a:t>对不对</a:t>
            </a:r>
            <a:r>
              <a:rPr kumimoji="1" lang="en-US" altLang="zh-CN" sz="2400">
                <a:solidFill>
                  <a:srgbClr val="008000"/>
                </a:solidFill>
                <a:latin typeface="方正姚体" pitchFamily="2" charset="-122"/>
              </a:rPr>
              <a:t>?</a:t>
            </a:r>
          </a:p>
        </p:txBody>
      </p:sp>
    </p:spTree>
    <p:extLst>
      <p:ext uri="{BB962C8B-B14F-4D97-AF65-F5344CB8AC3E}">
        <p14:creationId xmlns:p14="http://schemas.microsoft.com/office/powerpoint/2010/main" val="78583200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759" name="Rectangle 71"/>
          <p:cNvSpPr>
            <a:spLocks/>
          </p:cNvSpPr>
          <p:nvPr/>
        </p:nvSpPr>
        <p:spPr bwMode="auto">
          <a:xfrm>
            <a:off x="104775" y="71438"/>
            <a:ext cx="27384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1010762" name="Rectangle 74"/>
          <p:cNvSpPr>
            <a:spLocks noChangeArrowheads="1"/>
          </p:cNvSpPr>
          <p:nvPr/>
        </p:nvSpPr>
        <p:spPr bwMode="auto">
          <a:xfrm>
            <a:off x="104775" y="381794"/>
            <a:ext cx="8713787" cy="919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pPr>
            <a:r>
              <a:rPr kumimoji="1" lang="en-US" altLang="zh-CN" sz="2400" b="1" dirty="0">
                <a:solidFill>
                  <a:srgbClr val="008000"/>
                </a:solidFill>
                <a:latin typeface="方正姚体" pitchFamily="2" charset="-122"/>
              </a:rPr>
              <a:t>4.</a:t>
            </a:r>
            <a:r>
              <a:rPr kumimoji="1" lang="zh-CN" altLang="en-US" sz="2400" b="1" dirty="0">
                <a:solidFill>
                  <a:srgbClr val="FF0000"/>
                </a:solidFill>
                <a:latin typeface="方正姚体" pitchFamily="2" charset="-122"/>
              </a:rPr>
              <a:t> </a:t>
            </a:r>
            <a:r>
              <a:rPr kumimoji="1" lang="zh-CN" altLang="en-US" sz="2400" b="1" dirty="0">
                <a:solidFill>
                  <a:srgbClr val="008000"/>
                </a:solidFill>
                <a:latin typeface="方正姚体" pitchFamily="2" charset="-122"/>
              </a:rPr>
              <a:t>有两个阻抗</a:t>
            </a:r>
            <a:r>
              <a:rPr kumimoji="1" lang="en-US" altLang="zh-CN" sz="2400" b="1" i="1" dirty="0">
                <a:solidFill>
                  <a:schemeClr val="hlink"/>
                </a:solidFill>
                <a:latin typeface="方正姚体" pitchFamily="2" charset="-122"/>
              </a:rPr>
              <a:t>Z</a:t>
            </a:r>
            <a:r>
              <a:rPr kumimoji="1" lang="en-US" altLang="zh-CN" sz="2400" b="1" baseline="-25000" dirty="0">
                <a:solidFill>
                  <a:schemeClr val="hlink"/>
                </a:solidFill>
                <a:latin typeface="方正姚体" pitchFamily="2" charset="-122"/>
              </a:rPr>
              <a:t>1</a:t>
            </a:r>
            <a:r>
              <a:rPr kumimoji="1" lang="en-US" altLang="zh-CN" sz="2400" b="1" dirty="0">
                <a:solidFill>
                  <a:schemeClr val="hlink"/>
                </a:solidFill>
                <a:latin typeface="方正姚体" pitchFamily="2" charset="-122"/>
              </a:rPr>
              <a:t> =(3+j4) </a:t>
            </a:r>
            <a:r>
              <a:rPr kumimoji="1" lang="en-US" altLang="zh-CN" sz="2400" b="1" dirty="0">
                <a:solidFill>
                  <a:schemeClr val="hlink"/>
                </a:solidFill>
              </a:rPr>
              <a:t>Ω</a:t>
            </a:r>
            <a:r>
              <a:rPr kumimoji="1" lang="zh-CN" altLang="en-US" sz="2400" b="1" dirty="0">
                <a:solidFill>
                  <a:schemeClr val="hlink"/>
                </a:solidFill>
                <a:latin typeface="方正姚体" pitchFamily="2" charset="-122"/>
              </a:rPr>
              <a:t> 和</a:t>
            </a:r>
            <a:r>
              <a:rPr kumimoji="1" lang="en-US" altLang="zh-CN" sz="2400" b="1" i="1" dirty="0">
                <a:solidFill>
                  <a:schemeClr val="hlink"/>
                </a:solidFill>
              </a:rPr>
              <a:t>Z</a:t>
            </a:r>
            <a:r>
              <a:rPr kumimoji="1" lang="en-US" altLang="zh-CN" sz="2400" b="1" baseline="-25000" dirty="0">
                <a:solidFill>
                  <a:schemeClr val="hlink"/>
                </a:solidFill>
              </a:rPr>
              <a:t>2</a:t>
            </a:r>
            <a:r>
              <a:rPr kumimoji="1" lang="en-US" altLang="zh-CN" sz="2400" b="1" dirty="0">
                <a:solidFill>
                  <a:schemeClr val="hlink"/>
                </a:solidFill>
              </a:rPr>
              <a:t> =(3+j4) Ω</a:t>
            </a:r>
            <a:r>
              <a:rPr kumimoji="1" lang="zh-CN" altLang="en-US" sz="2400" b="1" dirty="0">
                <a:solidFill>
                  <a:srgbClr val="008000"/>
                </a:solidFill>
                <a:latin typeface="方正姚体" pitchFamily="2" charset="-122"/>
              </a:rPr>
              <a:t> </a:t>
            </a:r>
            <a:r>
              <a:rPr kumimoji="1" lang="en-US" altLang="zh-CN" sz="2400" b="1" dirty="0">
                <a:solidFill>
                  <a:srgbClr val="008000"/>
                </a:solidFill>
                <a:latin typeface="方正姚体" pitchFamily="2" charset="-122"/>
              </a:rPr>
              <a:t>,</a:t>
            </a:r>
            <a:r>
              <a:rPr kumimoji="1" lang="zh-CN" altLang="en-US" sz="2400" b="1" dirty="0">
                <a:solidFill>
                  <a:srgbClr val="008000"/>
                </a:solidFill>
                <a:latin typeface="方正姚体" pitchFamily="2" charset="-122"/>
              </a:rPr>
              <a:t>它们并联 </a:t>
            </a:r>
            <a:r>
              <a:rPr kumimoji="1" lang="zh-CN" altLang="en-US" sz="2400" b="1" dirty="0" smtClean="0">
                <a:solidFill>
                  <a:srgbClr val="008000"/>
                </a:solidFill>
                <a:latin typeface="方正姚体" pitchFamily="2" charset="-122"/>
              </a:rPr>
              <a:t>接</a:t>
            </a:r>
            <a:r>
              <a:rPr kumimoji="1" lang="zh-CN" altLang="en-US" sz="2400" b="1" dirty="0">
                <a:solidFill>
                  <a:srgbClr val="008000"/>
                </a:solidFill>
                <a:latin typeface="方正姚体" pitchFamily="2" charset="-122"/>
              </a:rPr>
              <a:t>在                      </a:t>
            </a:r>
            <a:r>
              <a:rPr kumimoji="1" lang="zh-CN" altLang="en-US" sz="2400" b="1" dirty="0" smtClean="0">
                <a:solidFill>
                  <a:srgbClr val="008000"/>
                </a:solidFill>
                <a:latin typeface="方正姚体" pitchFamily="2" charset="-122"/>
              </a:rPr>
              <a:t>  的</a:t>
            </a:r>
            <a:r>
              <a:rPr kumimoji="1" lang="zh-CN" altLang="en-US" sz="2400" b="1" dirty="0">
                <a:solidFill>
                  <a:srgbClr val="008000"/>
                </a:solidFill>
                <a:latin typeface="方正姚体" pitchFamily="2" charset="-122"/>
              </a:rPr>
              <a:t>电源上。</a:t>
            </a:r>
            <a:r>
              <a:rPr lang="zh-CN" altLang="en-US" sz="2400" b="1" dirty="0">
                <a:solidFill>
                  <a:srgbClr val="008000"/>
                </a:solidFill>
                <a:latin typeface="方正姚体" pitchFamily="2" charset="-122"/>
              </a:rPr>
              <a:t>试计算电路中的电流  </a:t>
            </a:r>
            <a:r>
              <a:rPr lang="zh-CN" altLang="en-US" sz="2400" b="1" dirty="0" smtClean="0">
                <a:solidFill>
                  <a:srgbClr val="008000"/>
                </a:solidFill>
                <a:latin typeface="方正姚体" pitchFamily="2" charset="-122"/>
              </a:rPr>
              <a:t>                  </a:t>
            </a:r>
            <a:r>
              <a:rPr lang="zh-CN" altLang="en-US" sz="2400" b="1" dirty="0">
                <a:solidFill>
                  <a:srgbClr val="008000"/>
                </a:solidFill>
                <a:latin typeface="方正姚体" pitchFamily="2" charset="-122"/>
              </a:rPr>
              <a:t>，</a:t>
            </a:r>
            <a:r>
              <a:rPr kumimoji="1" lang="zh-CN" altLang="en-US" sz="2400" b="1" dirty="0">
                <a:solidFill>
                  <a:srgbClr val="008000"/>
                </a:solidFill>
                <a:latin typeface="方正姚体" pitchFamily="2" charset="-122"/>
              </a:rPr>
              <a:t>并作相量图。</a:t>
            </a:r>
          </a:p>
        </p:txBody>
      </p:sp>
      <p:graphicFrame>
        <p:nvGraphicFramePr>
          <p:cNvPr id="1010764" name="Object 76"/>
          <p:cNvGraphicFramePr>
            <a:graphicFrameLocks noChangeAspect="1"/>
          </p:cNvGraphicFramePr>
          <p:nvPr>
            <p:extLst>
              <p:ext uri="{D42A27DB-BD31-4B8C-83A1-F6EECF244321}">
                <p14:modId xmlns:p14="http://schemas.microsoft.com/office/powerpoint/2010/main" val="865438551"/>
              </p:ext>
            </p:extLst>
          </p:nvPr>
        </p:nvGraphicFramePr>
        <p:xfrm>
          <a:off x="7524328" y="437322"/>
          <a:ext cx="1651793" cy="367534"/>
        </p:xfrm>
        <a:graphic>
          <a:graphicData uri="http://schemas.openxmlformats.org/presentationml/2006/ole">
            <mc:AlternateContent xmlns:mc="http://schemas.openxmlformats.org/markup-compatibility/2006">
              <mc:Choice xmlns:v="urn:schemas-microsoft-com:vml" Requires="v">
                <p:oleObj spid="_x0000_s20770" name="公式" r:id="rId3" imgW="914400" imgH="203040" progId="Equation.3">
                  <p:embed/>
                </p:oleObj>
              </mc:Choice>
              <mc:Fallback>
                <p:oleObj name="公式" r:id="rId3" imgW="9144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437322"/>
                        <a:ext cx="1651793" cy="367534"/>
                      </a:xfrm>
                      <a:prstGeom prst="rect">
                        <a:avLst/>
                      </a:prstGeom>
                      <a:noFill/>
                      <a:ln>
                        <a:noFill/>
                      </a:ln>
                      <a:effectLst/>
                    </p:spPr>
                  </p:pic>
                </p:oleObj>
              </mc:Fallback>
            </mc:AlternateContent>
          </a:graphicData>
        </a:graphic>
      </p:graphicFrame>
      <p:graphicFrame>
        <p:nvGraphicFramePr>
          <p:cNvPr id="1010766" name="Object 78"/>
          <p:cNvGraphicFramePr>
            <a:graphicFrameLocks noChangeAspect="1"/>
          </p:cNvGraphicFramePr>
          <p:nvPr>
            <p:extLst>
              <p:ext uri="{D42A27DB-BD31-4B8C-83A1-F6EECF244321}">
                <p14:modId xmlns:p14="http://schemas.microsoft.com/office/powerpoint/2010/main" val="3566127611"/>
              </p:ext>
            </p:extLst>
          </p:nvPr>
        </p:nvGraphicFramePr>
        <p:xfrm>
          <a:off x="4835643" y="848283"/>
          <a:ext cx="1176790" cy="420477"/>
        </p:xfrm>
        <a:graphic>
          <a:graphicData uri="http://schemas.openxmlformats.org/presentationml/2006/ole">
            <mc:AlternateContent xmlns:mc="http://schemas.openxmlformats.org/markup-compatibility/2006">
              <mc:Choice xmlns:v="urn:schemas-microsoft-com:vml" Requires="v">
                <p:oleObj spid="_x0000_s20771" name="公式" r:id="rId5" imgW="647640" imgH="228600" progId="Equation.3">
                  <p:embed/>
                </p:oleObj>
              </mc:Choice>
              <mc:Fallback>
                <p:oleObj name="公式" r:id="rId5" imgW="6476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5643" y="848283"/>
                        <a:ext cx="1176790" cy="420477"/>
                      </a:xfrm>
                      <a:prstGeom prst="rect">
                        <a:avLst/>
                      </a:prstGeom>
                      <a:noFill/>
                      <a:ln>
                        <a:noFill/>
                      </a:ln>
                      <a:effectLst/>
                    </p:spPr>
                  </p:pic>
                </p:oleObj>
              </mc:Fallback>
            </mc:AlternateContent>
          </a:graphicData>
        </a:graphic>
      </p:graphicFrame>
      <p:grpSp>
        <p:nvGrpSpPr>
          <p:cNvPr id="1010769" name="Group 81"/>
          <p:cNvGrpSpPr>
            <a:grpSpLocks/>
          </p:cNvGrpSpPr>
          <p:nvPr/>
        </p:nvGrpSpPr>
        <p:grpSpPr bwMode="auto">
          <a:xfrm>
            <a:off x="6213475" y="1452563"/>
            <a:ext cx="2371725" cy="2046287"/>
            <a:chOff x="3969" y="1055"/>
            <a:chExt cx="1494" cy="1289"/>
          </a:xfrm>
        </p:grpSpPr>
        <p:sp>
          <p:nvSpPr>
            <p:cNvPr id="1010770" name="Rectangle 82"/>
            <p:cNvSpPr>
              <a:spLocks noChangeArrowheads="1"/>
            </p:cNvSpPr>
            <p:nvPr/>
          </p:nvSpPr>
          <p:spPr bwMode="auto">
            <a:xfrm rot="5400000">
              <a:off x="4553" y="1768"/>
              <a:ext cx="317" cy="10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kumimoji="1" lang="zh-CN" altLang="en-US" sz="1600">
                <a:latin typeface="Times New Roman" pitchFamily="18" charset="0"/>
                <a:ea typeface="宋体" pitchFamily="2" charset="-122"/>
              </a:endParaRPr>
            </a:p>
          </p:txBody>
        </p:sp>
        <p:graphicFrame>
          <p:nvGraphicFramePr>
            <p:cNvPr id="1010771" name="Object 83"/>
            <p:cNvGraphicFramePr>
              <a:graphicFrameLocks noChangeAspect="1"/>
            </p:cNvGraphicFramePr>
            <p:nvPr/>
          </p:nvGraphicFramePr>
          <p:xfrm>
            <a:off x="4427" y="1336"/>
            <a:ext cx="189" cy="310"/>
          </p:xfrm>
          <a:graphic>
            <a:graphicData uri="http://schemas.openxmlformats.org/presentationml/2006/ole">
              <mc:AlternateContent xmlns:mc="http://schemas.openxmlformats.org/markup-compatibility/2006">
                <mc:Choice xmlns:v="urn:schemas-microsoft-com:vml" Requires="v">
                  <p:oleObj spid="_x0000_s20772" name="公式" r:id="rId7" imgW="139680" imgH="228600" progId="Equation.3">
                    <p:embed/>
                  </p:oleObj>
                </mc:Choice>
                <mc:Fallback>
                  <p:oleObj name="公式" r:id="rId7" imgW="1396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 y="1336"/>
                          <a:ext cx="189"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0772" name="Line 84"/>
            <p:cNvSpPr>
              <a:spLocks noChangeShapeType="1"/>
            </p:cNvSpPr>
            <p:nvPr/>
          </p:nvSpPr>
          <p:spPr bwMode="auto">
            <a:xfrm>
              <a:off x="4162" y="1344"/>
              <a:ext cx="998"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0773" name="Line 85"/>
            <p:cNvSpPr>
              <a:spLocks noChangeShapeType="1"/>
            </p:cNvSpPr>
            <p:nvPr/>
          </p:nvSpPr>
          <p:spPr bwMode="auto">
            <a:xfrm>
              <a:off x="4162" y="2297"/>
              <a:ext cx="998"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0774" name="Line 86"/>
            <p:cNvSpPr>
              <a:spLocks noChangeShapeType="1"/>
            </p:cNvSpPr>
            <p:nvPr/>
          </p:nvSpPr>
          <p:spPr bwMode="auto">
            <a:xfrm flipV="1">
              <a:off x="4706" y="1344"/>
              <a:ext cx="0" cy="318"/>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0775" name="Oval 87"/>
            <p:cNvSpPr>
              <a:spLocks noChangeArrowheads="1"/>
            </p:cNvSpPr>
            <p:nvPr/>
          </p:nvSpPr>
          <p:spPr bwMode="auto">
            <a:xfrm>
              <a:off x="4071" y="2251"/>
              <a:ext cx="90" cy="91"/>
            </a:xfrm>
            <a:prstGeom prst="ellipse">
              <a:avLst/>
            </a:prstGeom>
            <a:solidFill>
              <a:schemeClr val="accent1">
                <a:alpha val="0"/>
              </a:schemeClr>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0776" name="Oval 88"/>
            <p:cNvSpPr>
              <a:spLocks noChangeArrowheads="1"/>
            </p:cNvSpPr>
            <p:nvPr/>
          </p:nvSpPr>
          <p:spPr bwMode="auto">
            <a:xfrm>
              <a:off x="4072" y="1299"/>
              <a:ext cx="90" cy="91"/>
            </a:xfrm>
            <a:prstGeom prst="ellipse">
              <a:avLst/>
            </a:prstGeom>
            <a:solidFill>
              <a:schemeClr val="accent1">
                <a:alpha val="0"/>
              </a:schemeClr>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010777" name="Object 89"/>
            <p:cNvGraphicFramePr>
              <a:graphicFrameLocks noChangeAspect="1"/>
            </p:cNvGraphicFramePr>
            <p:nvPr/>
          </p:nvGraphicFramePr>
          <p:xfrm>
            <a:off x="4846" y="1336"/>
            <a:ext cx="223" cy="310"/>
          </p:xfrm>
          <a:graphic>
            <a:graphicData uri="http://schemas.openxmlformats.org/presentationml/2006/ole">
              <mc:AlternateContent xmlns:mc="http://schemas.openxmlformats.org/markup-compatibility/2006">
                <mc:Choice xmlns:v="urn:schemas-microsoft-com:vml" Requires="v">
                  <p:oleObj spid="_x0000_s20773" name="公式" r:id="rId9" imgW="164880" imgH="228600" progId="Equation.3">
                    <p:embed/>
                  </p:oleObj>
                </mc:Choice>
                <mc:Fallback>
                  <p:oleObj name="公式" r:id="rId9" imgW="164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 y="1336"/>
                          <a:ext cx="223"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0778" name="Object 90"/>
            <p:cNvGraphicFramePr>
              <a:graphicFrameLocks noChangeAspect="1"/>
            </p:cNvGraphicFramePr>
            <p:nvPr/>
          </p:nvGraphicFramePr>
          <p:xfrm>
            <a:off x="3985" y="1676"/>
            <a:ext cx="223" cy="275"/>
          </p:xfrm>
          <a:graphic>
            <a:graphicData uri="http://schemas.openxmlformats.org/presentationml/2006/ole">
              <mc:AlternateContent xmlns:mc="http://schemas.openxmlformats.org/markup-compatibility/2006">
                <mc:Choice xmlns:v="urn:schemas-microsoft-com:vml" Requires="v">
                  <p:oleObj spid="_x0000_s20774" name="公式" r:id="rId11" imgW="164880" imgH="203040" progId="Equation.3">
                    <p:embed/>
                  </p:oleObj>
                </mc:Choice>
                <mc:Fallback>
                  <p:oleObj name="公式" r:id="rId11" imgW="16488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5" y="1676"/>
                          <a:ext cx="223"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0779" name="Text Box 91"/>
            <p:cNvSpPr txBox="1">
              <a:spLocks noChangeArrowheads="1"/>
            </p:cNvSpPr>
            <p:nvPr/>
          </p:nvSpPr>
          <p:spPr bwMode="auto">
            <a:xfrm>
              <a:off x="3981" y="1344"/>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3300"/>
                  </a:solidFill>
                  <a:latin typeface="Verdana" pitchFamily="34" charset="0"/>
                  <a:ea typeface="宋体" pitchFamily="2" charset="-122"/>
                </a:rPr>
                <a:t>+</a:t>
              </a:r>
            </a:p>
          </p:txBody>
        </p:sp>
        <p:sp>
          <p:nvSpPr>
            <p:cNvPr id="1010780" name="Text Box 92"/>
            <p:cNvSpPr txBox="1">
              <a:spLocks noChangeArrowheads="1"/>
            </p:cNvSpPr>
            <p:nvPr/>
          </p:nvSpPr>
          <p:spPr bwMode="auto">
            <a:xfrm>
              <a:off x="3969" y="1979"/>
              <a:ext cx="23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3300"/>
                  </a:solidFill>
                  <a:latin typeface="Verdana" pitchFamily="34" charset="0"/>
                  <a:ea typeface="宋体" pitchFamily="2" charset="-122"/>
                </a:rPr>
                <a:t>-</a:t>
              </a:r>
            </a:p>
          </p:txBody>
        </p:sp>
        <p:graphicFrame>
          <p:nvGraphicFramePr>
            <p:cNvPr id="1010781" name="Object 93"/>
            <p:cNvGraphicFramePr>
              <a:graphicFrameLocks noChangeAspect="1"/>
            </p:cNvGraphicFramePr>
            <p:nvPr/>
          </p:nvGraphicFramePr>
          <p:xfrm>
            <a:off x="4766" y="1660"/>
            <a:ext cx="241" cy="293"/>
          </p:xfrm>
          <a:graphic>
            <a:graphicData uri="http://schemas.openxmlformats.org/presentationml/2006/ole">
              <mc:AlternateContent xmlns:mc="http://schemas.openxmlformats.org/markup-compatibility/2006">
                <mc:Choice xmlns:v="urn:schemas-microsoft-com:vml" Requires="v">
                  <p:oleObj spid="_x0000_s20775" name="公式" r:id="rId13" imgW="177480" imgH="215640" progId="Equation.3">
                    <p:embed/>
                  </p:oleObj>
                </mc:Choice>
                <mc:Fallback>
                  <p:oleObj name="公式" r:id="rId13" imgW="1774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6" y="1660"/>
                          <a:ext cx="241"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0782" name="Object 94"/>
            <p:cNvGraphicFramePr>
              <a:graphicFrameLocks noChangeAspect="1"/>
            </p:cNvGraphicFramePr>
            <p:nvPr/>
          </p:nvGraphicFramePr>
          <p:xfrm>
            <a:off x="5205" y="1662"/>
            <a:ext cx="258" cy="293"/>
          </p:xfrm>
          <a:graphic>
            <a:graphicData uri="http://schemas.openxmlformats.org/presentationml/2006/ole">
              <mc:AlternateContent xmlns:mc="http://schemas.openxmlformats.org/markup-compatibility/2006">
                <mc:Choice xmlns:v="urn:schemas-microsoft-com:vml" Requires="v">
                  <p:oleObj spid="_x0000_s20776" name="公式" r:id="rId15" imgW="190440" imgH="215640" progId="Equation.3">
                    <p:embed/>
                  </p:oleObj>
                </mc:Choice>
                <mc:Fallback>
                  <p:oleObj name="公式" r:id="rId15" imgW="19044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5" y="1662"/>
                          <a:ext cx="258"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0783" name="Object 95"/>
            <p:cNvGraphicFramePr>
              <a:graphicFrameLocks noChangeAspect="1"/>
            </p:cNvGraphicFramePr>
            <p:nvPr/>
          </p:nvGraphicFramePr>
          <p:xfrm>
            <a:off x="4298" y="1055"/>
            <a:ext cx="172" cy="258"/>
          </p:xfrm>
          <a:graphic>
            <a:graphicData uri="http://schemas.openxmlformats.org/presentationml/2006/ole">
              <mc:AlternateContent xmlns:mc="http://schemas.openxmlformats.org/markup-compatibility/2006">
                <mc:Choice xmlns:v="urn:schemas-microsoft-com:vml" Requires="v">
                  <p:oleObj spid="_x0000_s20777" name="公式" r:id="rId17" imgW="126720" imgH="190440" progId="Equation.3">
                    <p:embed/>
                  </p:oleObj>
                </mc:Choice>
                <mc:Fallback>
                  <p:oleObj name="公式" r:id="rId17" imgW="126720" imgH="1904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8" y="1055"/>
                          <a:ext cx="172"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0784" name="Line 96"/>
            <p:cNvSpPr>
              <a:spLocks noChangeShapeType="1"/>
            </p:cNvSpPr>
            <p:nvPr/>
          </p:nvSpPr>
          <p:spPr bwMode="auto">
            <a:xfrm flipV="1">
              <a:off x="4253" y="1299"/>
              <a:ext cx="241"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10785" name="Line 97"/>
            <p:cNvSpPr>
              <a:spLocks noChangeShapeType="1"/>
            </p:cNvSpPr>
            <p:nvPr/>
          </p:nvSpPr>
          <p:spPr bwMode="auto">
            <a:xfrm>
              <a:off x="4616" y="1389"/>
              <a:ext cx="0" cy="27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10786" name="Line 98"/>
            <p:cNvSpPr>
              <a:spLocks noChangeShapeType="1"/>
            </p:cNvSpPr>
            <p:nvPr/>
          </p:nvSpPr>
          <p:spPr bwMode="auto">
            <a:xfrm>
              <a:off x="5069" y="1389"/>
              <a:ext cx="0" cy="27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10787" name="Line 99"/>
            <p:cNvSpPr>
              <a:spLocks noChangeShapeType="1"/>
            </p:cNvSpPr>
            <p:nvPr/>
          </p:nvSpPr>
          <p:spPr bwMode="auto">
            <a:xfrm flipV="1">
              <a:off x="4706" y="1979"/>
              <a:ext cx="0" cy="318"/>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0788" name="Rectangle 100"/>
            <p:cNvSpPr>
              <a:spLocks noChangeArrowheads="1"/>
            </p:cNvSpPr>
            <p:nvPr/>
          </p:nvSpPr>
          <p:spPr bwMode="auto">
            <a:xfrm rot="5400000">
              <a:off x="5007" y="1768"/>
              <a:ext cx="317" cy="10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kumimoji="1" lang="zh-CN" altLang="en-US" sz="1600">
                <a:latin typeface="Times New Roman" pitchFamily="18" charset="0"/>
                <a:ea typeface="宋体" pitchFamily="2" charset="-122"/>
              </a:endParaRPr>
            </a:p>
          </p:txBody>
        </p:sp>
        <p:sp>
          <p:nvSpPr>
            <p:cNvPr id="1010789" name="Line 101"/>
            <p:cNvSpPr>
              <a:spLocks noChangeShapeType="1"/>
            </p:cNvSpPr>
            <p:nvPr/>
          </p:nvSpPr>
          <p:spPr bwMode="auto">
            <a:xfrm flipV="1">
              <a:off x="5160" y="1344"/>
              <a:ext cx="0" cy="318"/>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0790" name="Line 102"/>
            <p:cNvSpPr>
              <a:spLocks noChangeShapeType="1"/>
            </p:cNvSpPr>
            <p:nvPr/>
          </p:nvSpPr>
          <p:spPr bwMode="auto">
            <a:xfrm flipV="1">
              <a:off x="5160" y="1979"/>
              <a:ext cx="0" cy="318"/>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465903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010769"/>
                                        </p:tgtEl>
                                        <p:attrNameLst>
                                          <p:attrName>style.visibility</p:attrName>
                                        </p:attrNameLst>
                                      </p:cBhvr>
                                      <p:to>
                                        <p:strVal val="visible"/>
                                      </p:to>
                                    </p:set>
                                    <p:animEffect transition="in" filter="diamond(in)">
                                      <p:cBhvr>
                                        <p:cTn id="7" dur="2000"/>
                                        <p:tgtEl>
                                          <p:spTgt spid="101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2785" name="Group 49"/>
          <p:cNvGrpSpPr>
            <a:grpSpLocks/>
          </p:cNvGrpSpPr>
          <p:nvPr/>
        </p:nvGrpSpPr>
        <p:grpSpPr bwMode="auto">
          <a:xfrm>
            <a:off x="468313" y="544050"/>
            <a:ext cx="8329612" cy="1958975"/>
            <a:chOff x="295" y="663"/>
            <a:chExt cx="5247" cy="1234"/>
          </a:xfrm>
        </p:grpSpPr>
        <p:sp>
          <p:nvSpPr>
            <p:cNvPr id="1012744" name="Text Box 8"/>
            <p:cNvSpPr txBox="1">
              <a:spLocks noChangeArrowheads="1"/>
            </p:cNvSpPr>
            <p:nvPr/>
          </p:nvSpPr>
          <p:spPr bwMode="auto">
            <a:xfrm>
              <a:off x="295" y="709"/>
              <a:ext cx="90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en-US" altLang="zh-CN" sz="2800" b="1" dirty="0">
                  <a:solidFill>
                    <a:srgbClr val="008000"/>
                  </a:solidFill>
                  <a:latin typeface="方正姚体" pitchFamily="2" charset="-122"/>
                </a:rPr>
                <a:t>5.</a:t>
              </a:r>
              <a:r>
                <a:rPr kumimoji="1" lang="zh-CN" altLang="en-US" sz="2800" b="1" dirty="0">
                  <a:solidFill>
                    <a:srgbClr val="008000"/>
                  </a:solidFill>
                  <a:latin typeface="方正姚体" pitchFamily="2" charset="-122"/>
                </a:rPr>
                <a:t>已知</a:t>
              </a:r>
              <a:r>
                <a:rPr kumimoji="1" lang="en-US" altLang="zh-CN" sz="2800" b="1" dirty="0">
                  <a:solidFill>
                    <a:srgbClr val="008000"/>
                  </a:solidFill>
                  <a:latin typeface="方正姚体" pitchFamily="2" charset="-122"/>
                </a:rPr>
                <a:t>:</a:t>
              </a:r>
            </a:p>
          </p:txBody>
        </p:sp>
        <p:graphicFrame>
          <p:nvGraphicFramePr>
            <p:cNvPr id="1012745" name="Object 9"/>
            <p:cNvGraphicFramePr>
              <a:graphicFrameLocks noChangeAspect="1"/>
            </p:cNvGraphicFramePr>
            <p:nvPr/>
          </p:nvGraphicFramePr>
          <p:xfrm>
            <a:off x="1383" y="663"/>
            <a:ext cx="2651" cy="434"/>
          </p:xfrm>
          <a:graphic>
            <a:graphicData uri="http://schemas.openxmlformats.org/presentationml/2006/ole">
              <mc:AlternateContent xmlns:mc="http://schemas.openxmlformats.org/markup-compatibility/2006">
                <mc:Choice xmlns:v="urn:schemas-microsoft-com:vml" Requires="v">
                  <p:oleObj spid="_x0000_s21866" name="公式" r:id="rId3" imgW="1282680" imgH="253800" progId="Equation.3">
                    <p:embed/>
                  </p:oleObj>
                </mc:Choice>
                <mc:Fallback>
                  <p:oleObj name="公式" r:id="rId3" imgW="12826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663"/>
                          <a:ext cx="2651"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2746" name="Object 10"/>
            <p:cNvGraphicFramePr>
              <a:graphicFrameLocks noChangeAspect="1"/>
            </p:cNvGraphicFramePr>
            <p:nvPr/>
          </p:nvGraphicFramePr>
          <p:xfrm>
            <a:off x="342" y="1117"/>
            <a:ext cx="5200" cy="354"/>
          </p:xfrm>
          <a:graphic>
            <a:graphicData uri="http://schemas.openxmlformats.org/presentationml/2006/ole">
              <mc:AlternateContent xmlns:mc="http://schemas.openxmlformats.org/markup-compatibility/2006">
                <mc:Choice xmlns:v="urn:schemas-microsoft-com:vml" Requires="v">
                  <p:oleObj spid="_x0000_s21867" name="公式" r:id="rId5" imgW="3200400" imgH="228600" progId="Equation.3">
                    <p:embed/>
                  </p:oleObj>
                </mc:Choice>
                <mc:Fallback>
                  <p:oleObj name="公式" r:id="rId5" imgW="3200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 y="1117"/>
                          <a:ext cx="5200"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2748" name="Text Box 12"/>
            <p:cNvSpPr txBox="1">
              <a:spLocks noChangeArrowheads="1"/>
            </p:cNvSpPr>
            <p:nvPr/>
          </p:nvSpPr>
          <p:spPr bwMode="auto">
            <a:xfrm>
              <a:off x="385" y="1570"/>
              <a:ext cx="199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kumimoji="1" lang="zh-CN" altLang="en-US" sz="2800" b="1">
                  <a:solidFill>
                    <a:srgbClr val="008000"/>
                  </a:solidFill>
                  <a:latin typeface="Times New Roman" pitchFamily="18" charset="0"/>
                </a:rPr>
                <a:t>求</a:t>
              </a:r>
              <a:r>
                <a:rPr kumimoji="1" lang="en-US" altLang="zh-CN" sz="2800" b="1">
                  <a:solidFill>
                    <a:srgbClr val="008000"/>
                  </a:solidFill>
                  <a:latin typeface="Times New Roman" pitchFamily="18" charset="0"/>
                  <a:ea typeface="宋体" pitchFamily="2" charset="-122"/>
                </a:rPr>
                <a:t>: </a:t>
              </a:r>
              <a:r>
                <a:rPr kumimoji="1" lang="en-US" altLang="zh-CN" sz="2800" b="1" i="1">
                  <a:solidFill>
                    <a:schemeClr val="hlink"/>
                  </a:solidFill>
                  <a:latin typeface="Times New Roman" pitchFamily="18" charset="0"/>
                  <a:ea typeface="宋体" pitchFamily="2" charset="-122"/>
                </a:rPr>
                <a:t>i</a:t>
              </a:r>
              <a:r>
                <a:rPr kumimoji="1" lang="zh-CN" altLang="en-US" sz="2800" b="1" i="1">
                  <a:solidFill>
                    <a:schemeClr val="hlink"/>
                  </a:solidFill>
                  <a:latin typeface="Times New Roman" pitchFamily="18" charset="0"/>
                  <a:ea typeface="宋体" pitchFamily="2" charset="-122"/>
                </a:rPr>
                <a:t>、</a:t>
              </a:r>
              <a:r>
                <a:rPr kumimoji="1" lang="en-US" altLang="zh-CN" sz="2800" b="1" i="1">
                  <a:solidFill>
                    <a:schemeClr val="hlink"/>
                  </a:solidFill>
                  <a:latin typeface="Times New Roman" pitchFamily="18" charset="0"/>
                  <a:ea typeface="宋体" pitchFamily="2" charset="-122"/>
                </a:rPr>
                <a:t>i</a:t>
              </a:r>
              <a:r>
                <a:rPr kumimoji="1" lang="en-US" altLang="zh-CN" sz="2800" b="1" baseline="-25000">
                  <a:solidFill>
                    <a:schemeClr val="hlink"/>
                  </a:solidFill>
                  <a:latin typeface="Times New Roman" pitchFamily="18" charset="0"/>
                  <a:ea typeface="宋体" pitchFamily="2" charset="-122"/>
                </a:rPr>
                <a:t>1</a:t>
              </a:r>
              <a:r>
                <a:rPr kumimoji="1" lang="zh-CN" altLang="en-US" sz="2800" b="1">
                  <a:solidFill>
                    <a:schemeClr val="hlink"/>
                  </a:solidFill>
                  <a:latin typeface="Times New Roman" pitchFamily="18" charset="0"/>
                </a:rPr>
                <a:t>和 </a:t>
              </a:r>
              <a:r>
                <a:rPr kumimoji="1" lang="en-US" altLang="zh-CN" sz="2800" b="1" i="1">
                  <a:solidFill>
                    <a:schemeClr val="hlink"/>
                  </a:solidFill>
                  <a:latin typeface="Times New Roman" pitchFamily="18" charset="0"/>
                  <a:ea typeface="宋体" pitchFamily="2" charset="-122"/>
                </a:rPr>
                <a:t>i</a:t>
              </a:r>
              <a:r>
                <a:rPr kumimoji="1" lang="en-US" altLang="zh-CN" sz="2800" b="1" baseline="-25000">
                  <a:solidFill>
                    <a:schemeClr val="hlink"/>
                  </a:solidFill>
                  <a:latin typeface="Times New Roman" pitchFamily="18" charset="0"/>
                  <a:ea typeface="宋体" pitchFamily="2" charset="-122"/>
                </a:rPr>
                <a:t>2</a:t>
              </a:r>
              <a:r>
                <a:rPr kumimoji="1" lang="en-US" altLang="zh-CN" sz="2800" b="1" i="1">
                  <a:solidFill>
                    <a:srgbClr val="008000"/>
                  </a:solidFill>
                  <a:latin typeface="Times New Roman" pitchFamily="18" charset="0"/>
                  <a:ea typeface="宋体" pitchFamily="2" charset="-122"/>
                </a:rPr>
                <a:t>  </a:t>
              </a:r>
              <a:r>
                <a:rPr kumimoji="1" lang="zh-CN" altLang="en-US" sz="2800" b="1">
                  <a:solidFill>
                    <a:srgbClr val="008000"/>
                  </a:solidFill>
                  <a:latin typeface="Times New Roman" pitchFamily="18" charset="0"/>
                  <a:ea typeface="宋体" pitchFamily="2" charset="-122"/>
                </a:rPr>
                <a:t>。  </a:t>
              </a:r>
              <a:endParaRPr kumimoji="1" lang="zh-CN" altLang="zh-CN" sz="2800" b="1">
                <a:solidFill>
                  <a:srgbClr val="008000"/>
                </a:solidFill>
                <a:latin typeface="Times New Roman" pitchFamily="18" charset="0"/>
                <a:ea typeface="宋体" pitchFamily="2" charset="-122"/>
              </a:endParaRPr>
            </a:p>
          </p:txBody>
        </p:sp>
      </p:grpSp>
      <p:grpSp>
        <p:nvGrpSpPr>
          <p:cNvPr id="1012751" name="Group 15"/>
          <p:cNvGrpSpPr>
            <a:grpSpLocks/>
          </p:cNvGrpSpPr>
          <p:nvPr/>
        </p:nvGrpSpPr>
        <p:grpSpPr bwMode="auto">
          <a:xfrm>
            <a:off x="5880100" y="2010342"/>
            <a:ext cx="2879725" cy="2500313"/>
            <a:chOff x="3907" y="1129"/>
            <a:chExt cx="1814" cy="1575"/>
          </a:xfrm>
        </p:grpSpPr>
        <p:sp>
          <p:nvSpPr>
            <p:cNvPr id="1012752" name="Oval 16"/>
            <p:cNvSpPr>
              <a:spLocks noChangeArrowheads="1"/>
            </p:cNvSpPr>
            <p:nvPr/>
          </p:nvSpPr>
          <p:spPr bwMode="auto">
            <a:xfrm>
              <a:off x="3976" y="2638"/>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53" name="Oval 17"/>
            <p:cNvSpPr>
              <a:spLocks noChangeArrowheads="1"/>
            </p:cNvSpPr>
            <p:nvPr/>
          </p:nvSpPr>
          <p:spPr bwMode="auto">
            <a:xfrm>
              <a:off x="4003" y="1439"/>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54" name="Text Box 18"/>
            <p:cNvSpPr txBox="1">
              <a:spLocks noChangeArrowheads="1"/>
            </p:cNvSpPr>
            <p:nvPr/>
          </p:nvSpPr>
          <p:spPr bwMode="auto">
            <a:xfrm>
              <a:off x="3907" y="1465"/>
              <a:ext cx="1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kumimoji="1" lang="en-US" altLang="zh-CN" sz="2400" b="1">
                  <a:solidFill>
                    <a:srgbClr val="FF0000"/>
                  </a:solidFill>
                  <a:latin typeface="Times New Roman" pitchFamily="18" charset="0"/>
                  <a:ea typeface="宋体" pitchFamily="2" charset="-122"/>
                </a:rPr>
                <a:t>+</a:t>
              </a:r>
            </a:p>
          </p:txBody>
        </p:sp>
        <p:graphicFrame>
          <p:nvGraphicFramePr>
            <p:cNvPr id="1012755" name="Object 19"/>
            <p:cNvGraphicFramePr>
              <a:graphicFrameLocks noChangeAspect="1"/>
            </p:cNvGraphicFramePr>
            <p:nvPr/>
          </p:nvGraphicFramePr>
          <p:xfrm>
            <a:off x="3955" y="1945"/>
            <a:ext cx="195" cy="240"/>
          </p:xfrm>
          <a:graphic>
            <a:graphicData uri="http://schemas.openxmlformats.org/presentationml/2006/ole">
              <mc:AlternateContent xmlns:mc="http://schemas.openxmlformats.org/markup-compatibility/2006">
                <mc:Choice xmlns:v="urn:schemas-microsoft-com:vml" Requires="v">
                  <p:oleObj spid="_x0000_s21868" name="公式" r:id="rId7" imgW="164880" imgH="203040" progId="Equation.3">
                    <p:embed/>
                  </p:oleObj>
                </mc:Choice>
                <mc:Fallback>
                  <p:oleObj name="公式" r:id="rId7" imgW="1648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 y="1945"/>
                          <a:ext cx="19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2756" name="Text Box 20"/>
            <p:cNvSpPr txBox="1">
              <a:spLocks noChangeArrowheads="1"/>
            </p:cNvSpPr>
            <p:nvPr/>
          </p:nvSpPr>
          <p:spPr bwMode="auto">
            <a:xfrm>
              <a:off x="3907" y="2377"/>
              <a:ext cx="19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kumimoji="1" lang="en-US" altLang="zh-CN" sz="2800" b="1">
                  <a:solidFill>
                    <a:srgbClr val="FF0000"/>
                  </a:solidFill>
                  <a:latin typeface="Times New Roman" pitchFamily="18" charset="0"/>
                  <a:ea typeface="宋体" pitchFamily="2" charset="-122"/>
                </a:rPr>
                <a:t>-</a:t>
              </a:r>
            </a:p>
          </p:txBody>
        </p:sp>
        <p:sp>
          <p:nvSpPr>
            <p:cNvPr id="1012757" name="Line 21"/>
            <p:cNvSpPr>
              <a:spLocks noChangeShapeType="1"/>
            </p:cNvSpPr>
            <p:nvPr/>
          </p:nvSpPr>
          <p:spPr bwMode="auto">
            <a:xfrm>
              <a:off x="4029" y="2665"/>
              <a:ext cx="122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012758" name="Object 22"/>
            <p:cNvGraphicFramePr>
              <a:graphicFrameLocks noChangeAspect="1"/>
            </p:cNvGraphicFramePr>
            <p:nvPr/>
          </p:nvGraphicFramePr>
          <p:xfrm>
            <a:off x="4435" y="1705"/>
            <a:ext cx="230" cy="255"/>
          </p:xfrm>
          <a:graphic>
            <a:graphicData uri="http://schemas.openxmlformats.org/presentationml/2006/ole">
              <mc:AlternateContent xmlns:mc="http://schemas.openxmlformats.org/markup-compatibility/2006">
                <mc:Choice xmlns:v="urn:schemas-microsoft-com:vml" Requires="v">
                  <p:oleObj spid="_x0000_s21869" name="公式" r:id="rId9" imgW="190440" imgH="215640" progId="Equation.3">
                    <p:embed/>
                  </p:oleObj>
                </mc:Choice>
                <mc:Fallback>
                  <p:oleObj name="公式" r:id="rId9" imgW="1904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5" y="1705"/>
                          <a:ext cx="230"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12759" name="Group 23"/>
            <p:cNvGrpSpPr>
              <a:grpSpLocks/>
            </p:cNvGrpSpPr>
            <p:nvPr/>
          </p:nvGrpSpPr>
          <p:grpSpPr bwMode="auto">
            <a:xfrm>
              <a:off x="5155" y="1993"/>
              <a:ext cx="192" cy="70"/>
              <a:chOff x="1776" y="1872"/>
              <a:chExt cx="192" cy="70"/>
            </a:xfrm>
          </p:grpSpPr>
          <p:sp>
            <p:nvSpPr>
              <p:cNvPr id="1012760" name="Line 24"/>
              <p:cNvSpPr>
                <a:spLocks noChangeShapeType="1"/>
              </p:cNvSpPr>
              <p:nvPr/>
            </p:nvSpPr>
            <p:spPr bwMode="auto">
              <a:xfrm>
                <a:off x="1776" y="187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61" name="Line 25"/>
              <p:cNvSpPr>
                <a:spLocks noChangeShapeType="1"/>
              </p:cNvSpPr>
              <p:nvPr/>
            </p:nvSpPr>
            <p:spPr bwMode="auto">
              <a:xfrm>
                <a:off x="1776" y="194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aphicFrame>
          <p:nvGraphicFramePr>
            <p:cNvPr id="1012762" name="Object 26"/>
            <p:cNvGraphicFramePr>
              <a:graphicFrameLocks noChangeAspect="1"/>
            </p:cNvGraphicFramePr>
            <p:nvPr/>
          </p:nvGraphicFramePr>
          <p:xfrm>
            <a:off x="5280" y="2016"/>
            <a:ext cx="441" cy="274"/>
          </p:xfrm>
          <a:graphic>
            <a:graphicData uri="http://schemas.openxmlformats.org/presentationml/2006/ole">
              <mc:AlternateContent xmlns:mc="http://schemas.openxmlformats.org/markup-compatibility/2006">
                <mc:Choice xmlns:v="urn:schemas-microsoft-com:vml" Requires="v">
                  <p:oleObj spid="_x0000_s21870" name="Equation" r:id="rId11" imgW="368280" imgH="228600" progId="Equation.3">
                    <p:embed/>
                  </p:oleObj>
                </mc:Choice>
                <mc:Fallback>
                  <p:oleObj name="Equation" r:id="rId11" imgW="3682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0" y="2016"/>
                          <a:ext cx="441"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2763" name="Object 27"/>
            <p:cNvGraphicFramePr>
              <a:graphicFrameLocks noChangeAspect="1"/>
            </p:cNvGraphicFramePr>
            <p:nvPr/>
          </p:nvGraphicFramePr>
          <p:xfrm>
            <a:off x="4407" y="2155"/>
            <a:ext cx="335" cy="256"/>
          </p:xfrm>
          <a:graphic>
            <a:graphicData uri="http://schemas.openxmlformats.org/presentationml/2006/ole">
              <mc:AlternateContent xmlns:mc="http://schemas.openxmlformats.org/markup-compatibility/2006">
                <mc:Choice xmlns:v="urn:schemas-microsoft-com:vml" Requires="v">
                  <p:oleObj spid="_x0000_s21871" name="Equation" r:id="rId13" imgW="279360" imgH="215640" progId="Equation.3">
                    <p:embed/>
                  </p:oleObj>
                </mc:Choice>
                <mc:Fallback>
                  <p:oleObj name="Equation" r:id="rId13" imgW="27936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7" y="2155"/>
                          <a:ext cx="335"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2764" name="Line 28"/>
            <p:cNvSpPr>
              <a:spLocks noChangeShapeType="1"/>
            </p:cNvSpPr>
            <p:nvPr/>
          </p:nvSpPr>
          <p:spPr bwMode="auto">
            <a:xfrm flipV="1">
              <a:off x="5251" y="1465"/>
              <a:ext cx="0" cy="52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65" name="AutoShape 29"/>
            <p:cNvSpPr>
              <a:spLocks noChangeArrowheads="1"/>
            </p:cNvSpPr>
            <p:nvPr/>
          </p:nvSpPr>
          <p:spPr bwMode="auto">
            <a:xfrm flipH="1">
              <a:off x="4728" y="2213"/>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66" name="AutoShape 30"/>
            <p:cNvSpPr>
              <a:spLocks noChangeArrowheads="1"/>
            </p:cNvSpPr>
            <p:nvPr/>
          </p:nvSpPr>
          <p:spPr bwMode="auto">
            <a:xfrm flipH="1">
              <a:off x="4728" y="2137"/>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67" name="AutoShape 31"/>
            <p:cNvSpPr>
              <a:spLocks noChangeArrowheads="1"/>
            </p:cNvSpPr>
            <p:nvPr/>
          </p:nvSpPr>
          <p:spPr bwMode="auto">
            <a:xfrm flipH="1">
              <a:off x="4733" y="2299"/>
              <a:ext cx="43" cy="81"/>
            </a:xfrm>
            <a:prstGeom prst="moon">
              <a:avLst>
                <a:gd name="adj" fmla="val 0"/>
              </a:avLst>
            </a:prstGeom>
            <a:solidFill>
              <a:srgbClr val="FFFFFF"/>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68" name="Line 32"/>
            <p:cNvSpPr>
              <a:spLocks noChangeShapeType="1"/>
            </p:cNvSpPr>
            <p:nvPr/>
          </p:nvSpPr>
          <p:spPr bwMode="auto">
            <a:xfrm flipH="1">
              <a:off x="4728" y="2377"/>
              <a:ext cx="0" cy="2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69" name="Line 33"/>
            <p:cNvSpPr>
              <a:spLocks noChangeShapeType="1"/>
            </p:cNvSpPr>
            <p:nvPr/>
          </p:nvSpPr>
          <p:spPr bwMode="auto">
            <a:xfrm>
              <a:off x="4730" y="1919"/>
              <a:ext cx="0" cy="23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70" name="Rectangle 34"/>
            <p:cNvSpPr>
              <a:spLocks noChangeArrowheads="1"/>
            </p:cNvSpPr>
            <p:nvPr/>
          </p:nvSpPr>
          <p:spPr bwMode="auto">
            <a:xfrm>
              <a:off x="4680" y="1705"/>
              <a:ext cx="98" cy="20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71" name="Line 35"/>
            <p:cNvSpPr>
              <a:spLocks noChangeShapeType="1"/>
            </p:cNvSpPr>
            <p:nvPr/>
          </p:nvSpPr>
          <p:spPr bwMode="auto">
            <a:xfrm flipV="1">
              <a:off x="4728" y="1465"/>
              <a:ext cx="0" cy="24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72" name="Line 36"/>
            <p:cNvSpPr>
              <a:spLocks noChangeShapeType="1"/>
            </p:cNvSpPr>
            <p:nvPr/>
          </p:nvSpPr>
          <p:spPr bwMode="auto">
            <a:xfrm>
              <a:off x="4531" y="1465"/>
              <a:ext cx="72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012773" name="Object 37"/>
            <p:cNvGraphicFramePr>
              <a:graphicFrameLocks noChangeAspect="1"/>
            </p:cNvGraphicFramePr>
            <p:nvPr/>
          </p:nvGraphicFramePr>
          <p:xfrm>
            <a:off x="4266" y="1543"/>
            <a:ext cx="197" cy="195"/>
          </p:xfrm>
          <a:graphic>
            <a:graphicData uri="http://schemas.openxmlformats.org/presentationml/2006/ole">
              <mc:AlternateContent xmlns:mc="http://schemas.openxmlformats.org/markup-compatibility/2006">
                <mc:Choice xmlns:v="urn:schemas-microsoft-com:vml" Requires="v">
                  <p:oleObj spid="_x0000_s21872" name="公式" r:id="rId15" imgW="164880" imgH="164880" progId="Equation.3">
                    <p:embed/>
                  </p:oleObj>
                </mc:Choice>
                <mc:Fallback>
                  <p:oleObj name="公式" r:id="rId15" imgW="16488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66" y="1543"/>
                          <a:ext cx="197"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2774" name="Object 38"/>
            <p:cNvGraphicFramePr>
              <a:graphicFrameLocks noChangeAspect="1"/>
            </p:cNvGraphicFramePr>
            <p:nvPr/>
          </p:nvGraphicFramePr>
          <p:xfrm>
            <a:off x="4435" y="1129"/>
            <a:ext cx="149" cy="227"/>
          </p:xfrm>
          <a:graphic>
            <a:graphicData uri="http://schemas.openxmlformats.org/presentationml/2006/ole">
              <mc:AlternateContent xmlns:mc="http://schemas.openxmlformats.org/markup-compatibility/2006">
                <mc:Choice xmlns:v="urn:schemas-microsoft-com:vml" Requires="v">
                  <p:oleObj spid="_x0000_s21873" name="公式" r:id="rId17" imgW="126720" imgH="190440" progId="Equation.3">
                    <p:embed/>
                  </p:oleObj>
                </mc:Choice>
                <mc:Fallback>
                  <p:oleObj name="公式" r:id="rId17" imgW="126720" imgH="1904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35" y="1129"/>
                          <a:ext cx="149"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2775" name="Object 39"/>
            <p:cNvGraphicFramePr>
              <a:graphicFrameLocks noChangeAspect="1"/>
            </p:cNvGraphicFramePr>
            <p:nvPr/>
          </p:nvGraphicFramePr>
          <p:xfrm>
            <a:off x="4771" y="2089"/>
            <a:ext cx="194" cy="273"/>
          </p:xfrm>
          <a:graphic>
            <a:graphicData uri="http://schemas.openxmlformats.org/presentationml/2006/ole">
              <mc:AlternateContent xmlns:mc="http://schemas.openxmlformats.org/markup-compatibility/2006">
                <mc:Choice xmlns:v="urn:schemas-microsoft-com:vml" Requires="v">
                  <p:oleObj spid="_x0000_s21874" name="公式" r:id="rId19" imgW="164880" imgH="228600" progId="Equation.3">
                    <p:embed/>
                  </p:oleObj>
                </mc:Choice>
                <mc:Fallback>
                  <p:oleObj name="公式" r:id="rId19" imgW="1648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71" y="2089"/>
                          <a:ext cx="194"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2776" name="Object 40"/>
            <p:cNvGraphicFramePr>
              <a:graphicFrameLocks noChangeAspect="1"/>
            </p:cNvGraphicFramePr>
            <p:nvPr/>
          </p:nvGraphicFramePr>
          <p:xfrm>
            <a:off x="5023" y="2089"/>
            <a:ext cx="209" cy="273"/>
          </p:xfrm>
          <a:graphic>
            <a:graphicData uri="http://schemas.openxmlformats.org/presentationml/2006/ole">
              <mc:AlternateContent xmlns:mc="http://schemas.openxmlformats.org/markup-compatibility/2006">
                <mc:Choice xmlns:v="urn:schemas-microsoft-com:vml" Requires="v">
                  <p:oleObj spid="_x0000_s21875" name="公式" r:id="rId21" imgW="177480" imgH="228600" progId="Equation.3">
                    <p:embed/>
                  </p:oleObj>
                </mc:Choice>
                <mc:Fallback>
                  <p:oleObj name="公式" r:id="rId21" imgW="17748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23" y="2089"/>
                          <a:ext cx="209"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2777" name="Line 41"/>
            <p:cNvSpPr>
              <a:spLocks noChangeShapeType="1"/>
            </p:cNvSpPr>
            <p:nvPr/>
          </p:nvSpPr>
          <p:spPr bwMode="auto">
            <a:xfrm>
              <a:off x="5071" y="1753"/>
              <a:ext cx="0" cy="3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78" name="Line 42"/>
            <p:cNvSpPr>
              <a:spLocks noChangeShapeType="1"/>
            </p:cNvSpPr>
            <p:nvPr/>
          </p:nvSpPr>
          <p:spPr bwMode="auto">
            <a:xfrm>
              <a:off x="4819" y="1753"/>
              <a:ext cx="0" cy="3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79" name="Line 43"/>
            <p:cNvSpPr>
              <a:spLocks noChangeShapeType="1"/>
            </p:cNvSpPr>
            <p:nvPr/>
          </p:nvSpPr>
          <p:spPr bwMode="auto">
            <a:xfrm>
              <a:off x="4243" y="1369"/>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80" name="Rectangle 44"/>
            <p:cNvSpPr>
              <a:spLocks noChangeArrowheads="1"/>
            </p:cNvSpPr>
            <p:nvPr/>
          </p:nvSpPr>
          <p:spPr bwMode="auto">
            <a:xfrm>
              <a:off x="4291" y="1417"/>
              <a:ext cx="240" cy="96"/>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81" name="Line 45"/>
            <p:cNvSpPr>
              <a:spLocks noChangeShapeType="1"/>
            </p:cNvSpPr>
            <p:nvPr/>
          </p:nvSpPr>
          <p:spPr bwMode="auto">
            <a:xfrm>
              <a:off x="4051" y="1465"/>
              <a:ext cx="24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2782" name="Line 46"/>
            <p:cNvSpPr>
              <a:spLocks noChangeShapeType="1"/>
            </p:cNvSpPr>
            <p:nvPr/>
          </p:nvSpPr>
          <p:spPr bwMode="auto">
            <a:xfrm flipV="1">
              <a:off x="5251" y="2065"/>
              <a:ext cx="0" cy="59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012783" name="Rectangle 47"/>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Tree>
    <p:extLst>
      <p:ext uri="{BB962C8B-B14F-4D97-AF65-F5344CB8AC3E}">
        <p14:creationId xmlns:p14="http://schemas.microsoft.com/office/powerpoint/2010/main" val="344196164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333" name="Rectangle 77"/>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992338" name="Rectangle 82"/>
          <p:cNvSpPr>
            <a:spLocks noGrp="1"/>
          </p:cNvSpPr>
          <p:nvPr>
            <p:ph type="subTitle" idx="1"/>
          </p:nvPr>
        </p:nvSpPr>
        <p:spPr>
          <a:xfrm>
            <a:off x="184154" y="310356"/>
            <a:ext cx="8532812" cy="4679950"/>
          </a:xfrm>
        </p:spPr>
        <p:txBody>
          <a:bodyPr>
            <a:normAutofit/>
          </a:bodyPr>
          <a:lstStyle/>
          <a:p>
            <a:pPr marL="363538" indent="-363538" algn="l">
              <a:lnSpc>
                <a:spcPct val="120000"/>
              </a:lnSpc>
              <a:spcBef>
                <a:spcPct val="30000"/>
              </a:spcBef>
            </a:pPr>
            <a:r>
              <a:rPr lang="en-US" altLang="zh-CN" sz="2400" b="1" dirty="0" smtClean="0">
                <a:solidFill>
                  <a:schemeClr val="hlink"/>
                </a:solidFill>
                <a:latin typeface="宋体" panose="02010600030101010101" pitchFamily="2" charset="-122"/>
                <a:ea typeface="宋体" panose="02010600030101010101" pitchFamily="2" charset="-122"/>
              </a:rPr>
              <a:t>1.</a:t>
            </a:r>
            <a:r>
              <a:rPr lang="zh-CN" altLang="en-US" sz="2400" b="1" dirty="0" smtClean="0">
                <a:solidFill>
                  <a:schemeClr val="hlink"/>
                </a:solidFill>
                <a:latin typeface="宋体" panose="02010600030101010101" pitchFamily="2" charset="-122"/>
                <a:ea typeface="宋体" panose="02010600030101010101" pitchFamily="2" charset="-122"/>
              </a:rPr>
              <a:t>串联电路的谐振条件是什么？串联电路的固有角频率和固有频率等于什么？</a:t>
            </a:r>
          </a:p>
        </p:txBody>
      </p:sp>
    </p:spTree>
    <p:extLst>
      <p:ext uri="{BB962C8B-B14F-4D97-AF65-F5344CB8AC3E}">
        <p14:creationId xmlns:p14="http://schemas.microsoft.com/office/powerpoint/2010/main" val="28216189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92338">
                                            <p:txEl>
                                              <p:pRg st="0" end="0"/>
                                            </p:txEl>
                                          </p:spTgt>
                                        </p:tgtEl>
                                        <p:attrNameLst>
                                          <p:attrName>style.visibility</p:attrName>
                                        </p:attrNameLst>
                                      </p:cBhvr>
                                      <p:to>
                                        <p:strVal val="visible"/>
                                      </p:to>
                                    </p:set>
                                    <p:anim calcmode="lin" valueType="num">
                                      <p:cBhvr>
                                        <p:cTn id="7" dur="500" fill="hold"/>
                                        <p:tgtEl>
                                          <p:spTgt spid="9923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9233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923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923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92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3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p:cNvSpPr>
          <p:nvPr>
            <p:ph type="title" idx="4294967295"/>
          </p:nvPr>
        </p:nvSpPr>
        <p:spPr>
          <a:xfrm>
            <a:off x="468313" y="188913"/>
            <a:ext cx="2087562" cy="576262"/>
          </a:xfrm>
        </p:spPr>
        <p:txBody>
          <a:bodyPr>
            <a:normAutofit fontScale="90000"/>
          </a:bodyPr>
          <a:lstStyle/>
          <a:p>
            <a:r>
              <a:rPr lang="zh-CN" altLang="en-US" sz="3200" b="1" smtClean="0"/>
              <a:t>思考题</a:t>
            </a:r>
            <a:endParaRPr lang="zh-CN" altLang="en-US" sz="3200" smtClean="0"/>
          </a:p>
        </p:txBody>
      </p:sp>
      <p:sp>
        <p:nvSpPr>
          <p:cNvPr id="254979" name="Rectangle 3"/>
          <p:cNvSpPr>
            <a:spLocks noChangeArrowheads="1"/>
          </p:cNvSpPr>
          <p:nvPr/>
        </p:nvSpPr>
        <p:spPr bwMode="auto">
          <a:xfrm>
            <a:off x="395288" y="908720"/>
            <a:ext cx="8064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dirty="0" smtClean="0">
                <a:solidFill>
                  <a:srgbClr val="006600"/>
                </a:solidFill>
                <a:latin typeface="仿宋" panose="02010609060101010101" pitchFamily="49" charset="-122"/>
                <a:ea typeface="仿宋" panose="02010609060101010101" pitchFamily="49" charset="-122"/>
              </a:rPr>
              <a:t>3</a:t>
            </a:r>
            <a:r>
              <a:rPr kumimoji="1" lang="en-US" altLang="zh-CN" sz="2000" b="1" dirty="0">
                <a:solidFill>
                  <a:srgbClr val="006600"/>
                </a:solidFill>
                <a:latin typeface="仿宋" panose="02010609060101010101" pitchFamily="49" charset="-122"/>
                <a:ea typeface="仿宋" panose="02010609060101010101" pitchFamily="49" charset="-122"/>
              </a:rPr>
              <a:t>.</a:t>
            </a:r>
            <a:r>
              <a:rPr kumimoji="1" lang="zh-CN" altLang="en-US" sz="2000" b="1" dirty="0">
                <a:solidFill>
                  <a:srgbClr val="006600"/>
                </a:solidFill>
                <a:latin typeface="仿宋" panose="02010609060101010101" pitchFamily="49" charset="-122"/>
                <a:ea typeface="仿宋" panose="02010609060101010101" pitchFamily="49" charset="-122"/>
              </a:rPr>
              <a:t>电容串联的基本特点是：</a:t>
            </a:r>
            <a:br>
              <a:rPr kumimoji="1" lang="zh-CN" altLang="en-US" sz="2000" b="1" dirty="0">
                <a:solidFill>
                  <a:srgbClr val="006600"/>
                </a:solidFill>
                <a:latin typeface="仿宋" panose="02010609060101010101" pitchFamily="49" charset="-122"/>
                <a:ea typeface="仿宋" panose="02010609060101010101" pitchFamily="49" charset="-122"/>
              </a:rPr>
            </a:br>
            <a:r>
              <a:rPr kumimoji="1" lang="zh-CN" altLang="en-US" sz="2000" b="1" dirty="0">
                <a:solidFill>
                  <a:srgbClr val="006600"/>
                </a:solidFill>
                <a:latin typeface="仿宋" panose="02010609060101010101" pitchFamily="49" charset="-122"/>
                <a:ea typeface="仿宋" panose="02010609060101010101" pitchFamily="49" charset="-122"/>
              </a:rPr>
              <a:t>（</a:t>
            </a:r>
            <a:r>
              <a:rPr kumimoji="1" lang="en-US" altLang="zh-CN" sz="2000" b="1" dirty="0">
                <a:solidFill>
                  <a:srgbClr val="006600"/>
                </a:solidFill>
                <a:latin typeface="仿宋" panose="02010609060101010101" pitchFamily="49" charset="-122"/>
                <a:ea typeface="仿宋" panose="02010609060101010101" pitchFamily="49" charset="-122"/>
              </a:rPr>
              <a:t>1</a:t>
            </a:r>
            <a:r>
              <a:rPr kumimoji="1" lang="zh-CN" altLang="en-US" sz="2000" b="1" dirty="0">
                <a:solidFill>
                  <a:srgbClr val="006600"/>
                </a:solidFill>
                <a:latin typeface="仿宋" panose="02010609060101010101" pitchFamily="49" charset="-122"/>
                <a:ea typeface="仿宋" panose="02010609060101010101" pitchFamily="49" charset="-122"/>
              </a:rPr>
              <a:t>）各电容所带的</a:t>
            </a:r>
            <a:r>
              <a:rPr kumimoji="1" lang="zh-CN" altLang="en-US" sz="2000" b="1" dirty="0" smtClean="0">
                <a:solidFill>
                  <a:srgbClr val="006600"/>
                </a:solidFill>
                <a:latin typeface="仿宋" panose="02010609060101010101" pitchFamily="49" charset="-122"/>
                <a:ea typeface="仿宋" panose="02010609060101010101" pitchFamily="49" charset="-122"/>
              </a:rPr>
              <a:t>电量</a:t>
            </a:r>
            <a:r>
              <a:rPr kumimoji="1" lang="zh-CN" altLang="en-US" sz="2000" b="1" u="sng" dirty="0" smtClean="0">
                <a:solidFill>
                  <a:srgbClr val="006600"/>
                </a:solidFill>
                <a:latin typeface="仿宋" panose="02010609060101010101" pitchFamily="49" charset="-122"/>
                <a:ea typeface="仿宋" panose="02010609060101010101" pitchFamily="49" charset="-122"/>
              </a:rPr>
              <a:t> </a:t>
            </a:r>
            <a:r>
              <a:rPr kumimoji="1" lang="zh-CN" altLang="en-US" sz="2000" b="1" u="sng" dirty="0" smtClean="0">
                <a:solidFill>
                  <a:srgbClr val="FF0000"/>
                </a:solidFill>
                <a:latin typeface="仿宋" panose="02010609060101010101" pitchFamily="49" charset="-122"/>
                <a:ea typeface="仿宋" panose="02010609060101010101" pitchFamily="49" charset="-122"/>
              </a:rPr>
              <a:t>相等</a:t>
            </a:r>
            <a:r>
              <a:rPr kumimoji="1" lang="zh-CN" altLang="en-US" sz="2000" b="1" u="sng" dirty="0" smtClean="0">
                <a:solidFill>
                  <a:srgbClr val="006600"/>
                </a:solidFill>
                <a:latin typeface="仿宋" panose="02010609060101010101" pitchFamily="49" charset="-122"/>
                <a:ea typeface="仿宋" panose="02010609060101010101" pitchFamily="49" charset="-122"/>
              </a:rPr>
              <a:t> </a:t>
            </a:r>
            <a:r>
              <a:rPr kumimoji="1" lang="zh-CN" altLang="en-US" sz="2000" b="1" dirty="0" smtClean="0">
                <a:solidFill>
                  <a:srgbClr val="006600"/>
                </a:solidFill>
                <a:latin typeface="仿宋" panose="02010609060101010101" pitchFamily="49" charset="-122"/>
                <a:ea typeface="仿宋" panose="02010609060101010101" pitchFamily="49" charset="-122"/>
              </a:rPr>
              <a:t>。</a:t>
            </a:r>
            <a:r>
              <a:rPr kumimoji="1" lang="zh-CN" altLang="en-US" sz="2000" b="1" dirty="0">
                <a:solidFill>
                  <a:srgbClr val="006600"/>
                </a:solidFill>
                <a:latin typeface="仿宋" panose="02010609060101010101" pitchFamily="49" charset="-122"/>
                <a:ea typeface="仿宋" panose="02010609060101010101" pitchFamily="49" charset="-122"/>
              </a:rPr>
              <a:t/>
            </a:r>
            <a:br>
              <a:rPr kumimoji="1" lang="zh-CN" altLang="en-US" sz="2000" b="1" dirty="0">
                <a:solidFill>
                  <a:srgbClr val="006600"/>
                </a:solidFill>
                <a:latin typeface="仿宋" panose="02010609060101010101" pitchFamily="49" charset="-122"/>
                <a:ea typeface="仿宋" panose="02010609060101010101" pitchFamily="49" charset="-122"/>
              </a:rPr>
            </a:br>
            <a:r>
              <a:rPr kumimoji="1" lang="zh-CN" altLang="en-US" sz="2000" b="1" dirty="0">
                <a:solidFill>
                  <a:srgbClr val="006600"/>
                </a:solidFill>
                <a:latin typeface="仿宋" panose="02010609060101010101" pitchFamily="49" charset="-122"/>
                <a:ea typeface="仿宋" panose="02010609060101010101" pitchFamily="49" charset="-122"/>
              </a:rPr>
              <a:t>（</a:t>
            </a:r>
            <a:r>
              <a:rPr kumimoji="1" lang="en-US" altLang="zh-CN" sz="2000" b="1" dirty="0">
                <a:solidFill>
                  <a:srgbClr val="006600"/>
                </a:solidFill>
                <a:latin typeface="仿宋" panose="02010609060101010101" pitchFamily="49" charset="-122"/>
                <a:ea typeface="仿宋" panose="02010609060101010101" pitchFamily="49" charset="-122"/>
              </a:rPr>
              <a:t>2</a:t>
            </a:r>
            <a:r>
              <a:rPr kumimoji="1" lang="zh-CN" altLang="en-US" sz="2000" b="1" dirty="0">
                <a:solidFill>
                  <a:srgbClr val="006600"/>
                </a:solidFill>
                <a:latin typeface="仿宋" panose="02010609060101010101" pitchFamily="49" charset="-122"/>
                <a:ea typeface="仿宋" panose="02010609060101010101" pitchFamily="49" charset="-122"/>
              </a:rPr>
              <a:t>）电容串联的总电压</a:t>
            </a:r>
            <a:r>
              <a:rPr kumimoji="1" lang="zh-CN" altLang="en-US" sz="2000" b="1" dirty="0" smtClean="0">
                <a:solidFill>
                  <a:srgbClr val="006600"/>
                </a:solidFill>
                <a:latin typeface="仿宋" panose="02010609060101010101" pitchFamily="49" charset="-122"/>
                <a:ea typeface="仿宋" panose="02010609060101010101" pitchFamily="49" charset="-122"/>
              </a:rPr>
              <a:t>为</a:t>
            </a:r>
            <a:r>
              <a:rPr kumimoji="1" lang="en-US" altLang="zh-CN" sz="2000" b="1" u="sng" dirty="0" smtClean="0">
                <a:solidFill>
                  <a:srgbClr val="006600"/>
                </a:solidFill>
                <a:latin typeface="仿宋" panose="02010609060101010101" pitchFamily="49" charset="-122"/>
                <a:ea typeface="仿宋" panose="02010609060101010101" pitchFamily="49" charset="-122"/>
              </a:rPr>
              <a:t> </a:t>
            </a:r>
            <a:r>
              <a:rPr kumimoji="1" lang="zh-CN" altLang="en-US" sz="2000" b="1" u="sng" dirty="0" smtClean="0">
                <a:solidFill>
                  <a:srgbClr val="FF0000"/>
                </a:solidFill>
                <a:latin typeface="仿宋" panose="02010609060101010101" pitchFamily="49" charset="-122"/>
                <a:ea typeface="仿宋" panose="02010609060101010101" pitchFamily="49" charset="-122"/>
              </a:rPr>
              <a:t>各电容电压之和 </a:t>
            </a:r>
            <a:r>
              <a:rPr kumimoji="1" lang="zh-CN" altLang="en-US" sz="2000" b="1" dirty="0" smtClean="0">
                <a:solidFill>
                  <a:srgbClr val="006600"/>
                </a:solidFill>
                <a:latin typeface="仿宋" panose="02010609060101010101" pitchFamily="49" charset="-122"/>
                <a:ea typeface="仿宋" panose="02010609060101010101" pitchFamily="49" charset="-122"/>
              </a:rPr>
              <a:t>。 </a:t>
            </a:r>
            <a:endParaRPr kumimoji="1" lang="zh-CN" altLang="en-US" sz="2000" b="1" dirty="0">
              <a:solidFill>
                <a:srgbClr val="0066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14248550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333" name="Rectangle 77"/>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992338" name="Rectangle 82"/>
          <p:cNvSpPr>
            <a:spLocks noGrp="1"/>
          </p:cNvSpPr>
          <p:nvPr>
            <p:ph type="subTitle" idx="1"/>
          </p:nvPr>
        </p:nvSpPr>
        <p:spPr>
          <a:xfrm>
            <a:off x="184154" y="310356"/>
            <a:ext cx="8532812" cy="4679950"/>
          </a:xfrm>
        </p:spPr>
        <p:txBody>
          <a:bodyPr>
            <a:normAutofit/>
          </a:bodyPr>
          <a:lstStyle/>
          <a:p>
            <a:pPr marL="363538" indent="-363538" algn="l">
              <a:lnSpc>
                <a:spcPct val="120000"/>
              </a:lnSpc>
              <a:spcBef>
                <a:spcPct val="30000"/>
              </a:spcBef>
            </a:pPr>
            <a:r>
              <a:rPr lang="en-US" altLang="zh-CN" sz="2400" b="1" dirty="0" smtClean="0">
                <a:solidFill>
                  <a:schemeClr val="hlink"/>
                </a:solidFill>
                <a:latin typeface="宋体" panose="02010600030101010101" pitchFamily="2" charset="-122"/>
                <a:ea typeface="宋体" panose="02010600030101010101" pitchFamily="2" charset="-122"/>
              </a:rPr>
              <a:t>2.</a:t>
            </a:r>
            <a:r>
              <a:rPr lang="zh-CN" altLang="en-US" sz="2400" b="1" dirty="0" smtClean="0">
                <a:solidFill>
                  <a:schemeClr val="hlink"/>
                </a:solidFill>
                <a:latin typeface="宋体" panose="02010600030101010101" pitchFamily="2" charset="-122"/>
                <a:ea typeface="宋体" panose="02010600030101010101" pitchFamily="2" charset="-122"/>
              </a:rPr>
              <a:t>为什么把串联谐振叫电压谐振，而把并联谐振叫电流谐振？</a:t>
            </a:r>
          </a:p>
        </p:txBody>
      </p:sp>
    </p:spTree>
    <p:extLst>
      <p:ext uri="{BB962C8B-B14F-4D97-AF65-F5344CB8AC3E}">
        <p14:creationId xmlns:p14="http://schemas.microsoft.com/office/powerpoint/2010/main" val="1495755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92338">
                                            <p:txEl>
                                              <p:pRg st="0" end="0"/>
                                            </p:txEl>
                                          </p:spTgt>
                                        </p:tgtEl>
                                        <p:attrNameLst>
                                          <p:attrName>style.visibility</p:attrName>
                                        </p:attrNameLst>
                                      </p:cBhvr>
                                      <p:to>
                                        <p:strVal val="visible"/>
                                      </p:to>
                                    </p:set>
                                    <p:anim calcmode="lin" valueType="num">
                                      <p:cBhvr>
                                        <p:cTn id="7" dur="500" fill="hold"/>
                                        <p:tgtEl>
                                          <p:spTgt spid="9923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9233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923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923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92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33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333" name="Rectangle 77"/>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992338" name="Rectangle 82"/>
          <p:cNvSpPr>
            <a:spLocks noGrp="1"/>
          </p:cNvSpPr>
          <p:nvPr>
            <p:ph type="subTitle" idx="1"/>
          </p:nvPr>
        </p:nvSpPr>
        <p:spPr>
          <a:xfrm>
            <a:off x="184154" y="310356"/>
            <a:ext cx="8532812" cy="4679950"/>
          </a:xfrm>
        </p:spPr>
        <p:txBody>
          <a:bodyPr>
            <a:normAutofit/>
          </a:bodyPr>
          <a:lstStyle/>
          <a:p>
            <a:pPr marL="363538" indent="-363538" algn="l">
              <a:lnSpc>
                <a:spcPct val="120000"/>
              </a:lnSpc>
              <a:spcBef>
                <a:spcPct val="30000"/>
              </a:spcBef>
            </a:pPr>
            <a:r>
              <a:rPr lang="en-US" altLang="zh-CN" sz="2400" b="1" dirty="0" smtClean="0">
                <a:solidFill>
                  <a:schemeClr val="hlink"/>
                </a:solidFill>
                <a:latin typeface="宋体" panose="02010600030101010101" pitchFamily="2" charset="-122"/>
                <a:ea typeface="宋体" panose="02010600030101010101" pitchFamily="2" charset="-122"/>
              </a:rPr>
              <a:t>3.</a:t>
            </a:r>
            <a:r>
              <a:rPr lang="zh-CN" altLang="en-US" sz="2400" b="1" dirty="0" smtClean="0">
                <a:solidFill>
                  <a:schemeClr val="hlink"/>
                </a:solidFill>
                <a:latin typeface="宋体" panose="02010600030101010101" pitchFamily="2" charset="-122"/>
                <a:ea typeface="宋体" panose="02010600030101010101" pitchFamily="2" charset="-122"/>
              </a:rPr>
              <a:t>已知某</a:t>
            </a:r>
            <a:r>
              <a:rPr lang="en-US" altLang="zh-CN" sz="2400" b="1" i="1" dirty="0" smtClean="0">
                <a:solidFill>
                  <a:schemeClr val="hlink"/>
                </a:solidFill>
                <a:latin typeface="宋体" panose="02010600030101010101" pitchFamily="2" charset="-122"/>
                <a:ea typeface="宋体" panose="02010600030101010101" pitchFamily="2" charset="-122"/>
              </a:rPr>
              <a:t>R</a:t>
            </a:r>
            <a:r>
              <a:rPr lang="zh-CN" altLang="en-US" sz="2400" b="1" i="1" dirty="0" smtClean="0">
                <a:solidFill>
                  <a:schemeClr val="hlink"/>
                </a:solidFill>
                <a:latin typeface="宋体" panose="02010600030101010101" pitchFamily="2" charset="-122"/>
                <a:ea typeface="宋体" panose="02010600030101010101" pitchFamily="2" charset="-122"/>
              </a:rPr>
              <a:t>、</a:t>
            </a:r>
            <a:r>
              <a:rPr lang="en-US" altLang="zh-CN" sz="2400" b="1" i="1" dirty="0" smtClean="0">
                <a:solidFill>
                  <a:schemeClr val="hlink"/>
                </a:solidFill>
                <a:latin typeface="宋体" panose="02010600030101010101" pitchFamily="2" charset="-122"/>
                <a:ea typeface="宋体" panose="02010600030101010101" pitchFamily="2" charset="-122"/>
              </a:rPr>
              <a:t>L</a:t>
            </a:r>
            <a:r>
              <a:rPr lang="zh-CN" altLang="en-US" sz="2400" b="1" i="1" dirty="0" smtClean="0">
                <a:solidFill>
                  <a:schemeClr val="hlink"/>
                </a:solidFill>
                <a:latin typeface="宋体" panose="02010600030101010101" pitchFamily="2" charset="-122"/>
                <a:ea typeface="宋体" panose="02010600030101010101" pitchFamily="2" charset="-122"/>
              </a:rPr>
              <a:t>、</a:t>
            </a:r>
            <a:r>
              <a:rPr lang="en-US" altLang="zh-CN" sz="2400" b="1" i="1" dirty="0" smtClean="0">
                <a:solidFill>
                  <a:schemeClr val="hlink"/>
                </a:solidFill>
                <a:latin typeface="宋体" panose="02010600030101010101" pitchFamily="2" charset="-122"/>
                <a:ea typeface="宋体" panose="02010600030101010101" pitchFamily="2" charset="-122"/>
              </a:rPr>
              <a:t>C</a:t>
            </a:r>
            <a:r>
              <a:rPr lang="zh-CN" altLang="en-US" sz="2400" b="1" dirty="0" smtClean="0">
                <a:solidFill>
                  <a:schemeClr val="hlink"/>
                </a:solidFill>
                <a:latin typeface="宋体" panose="02010600030101010101" pitchFamily="2" charset="-122"/>
                <a:ea typeface="宋体" panose="02010600030101010101" pitchFamily="2" charset="-122"/>
              </a:rPr>
              <a:t>串联电路中，</a:t>
            </a:r>
            <a:r>
              <a:rPr lang="en-US" altLang="zh-CN" sz="2400" b="1" i="1" dirty="0" smtClean="0">
                <a:solidFill>
                  <a:schemeClr val="hlink"/>
                </a:solidFill>
                <a:latin typeface="宋体" panose="02010600030101010101" pitchFamily="2" charset="-122"/>
                <a:ea typeface="宋体" panose="02010600030101010101" pitchFamily="2" charset="-122"/>
              </a:rPr>
              <a:t>R</a:t>
            </a:r>
            <a:r>
              <a:rPr lang="en-US" altLang="zh-CN" sz="2400" b="1" dirty="0" smtClean="0">
                <a:solidFill>
                  <a:schemeClr val="hlink"/>
                </a:solidFill>
                <a:latin typeface="宋体" panose="02010600030101010101" pitchFamily="2" charset="-122"/>
                <a:ea typeface="宋体" panose="02010600030101010101" pitchFamily="2" charset="-122"/>
              </a:rPr>
              <a:t>=10KΩ</a:t>
            </a:r>
            <a:r>
              <a:rPr lang="zh-CN" altLang="en-US" sz="2400" b="1" dirty="0" smtClean="0">
                <a:solidFill>
                  <a:schemeClr val="hlink"/>
                </a:solidFill>
                <a:latin typeface="宋体" panose="02010600030101010101" pitchFamily="2" charset="-122"/>
                <a:ea typeface="宋体" panose="02010600030101010101" pitchFamily="2" charset="-122"/>
              </a:rPr>
              <a:t>，</a:t>
            </a:r>
            <a:r>
              <a:rPr lang="en-US" altLang="zh-CN" sz="2400" b="1" i="1" dirty="0" smtClean="0">
                <a:solidFill>
                  <a:schemeClr val="hlink"/>
                </a:solidFill>
                <a:latin typeface="宋体" panose="02010600030101010101" pitchFamily="2" charset="-122"/>
                <a:ea typeface="宋体" panose="02010600030101010101" pitchFamily="2" charset="-122"/>
              </a:rPr>
              <a:t>L</a:t>
            </a:r>
            <a:r>
              <a:rPr lang="en-US" altLang="zh-CN" sz="2400" b="1" dirty="0" smtClean="0">
                <a:solidFill>
                  <a:schemeClr val="hlink"/>
                </a:solidFill>
                <a:latin typeface="宋体" panose="02010600030101010101" pitchFamily="2" charset="-122"/>
                <a:ea typeface="宋体" panose="02010600030101010101" pitchFamily="2" charset="-122"/>
              </a:rPr>
              <a:t>=0.1mH, </a:t>
            </a:r>
            <a:r>
              <a:rPr lang="en-US" altLang="zh-CN" sz="2400" b="1" i="1" dirty="0" smtClean="0">
                <a:solidFill>
                  <a:schemeClr val="hlink"/>
                </a:solidFill>
                <a:latin typeface="宋体" panose="02010600030101010101" pitchFamily="2" charset="-122"/>
                <a:ea typeface="宋体" panose="02010600030101010101" pitchFamily="2" charset="-122"/>
              </a:rPr>
              <a:t>C</a:t>
            </a:r>
            <a:r>
              <a:rPr lang="en-US" altLang="zh-CN" sz="2400" b="1" dirty="0" smtClean="0">
                <a:solidFill>
                  <a:schemeClr val="hlink"/>
                </a:solidFill>
                <a:latin typeface="宋体" panose="02010600030101010101" pitchFamily="2" charset="-122"/>
                <a:ea typeface="宋体" panose="02010600030101010101" pitchFamily="2" charset="-122"/>
              </a:rPr>
              <a:t>=0.4p</a:t>
            </a:r>
            <a:r>
              <a:rPr lang="zh-CN" altLang="en-US" sz="2400" b="1" dirty="0" smtClean="0">
                <a:solidFill>
                  <a:schemeClr val="hlink"/>
                </a:solidFill>
                <a:latin typeface="宋体" panose="02010600030101010101" pitchFamily="2" charset="-122"/>
                <a:ea typeface="宋体" panose="02010600030101010101" pitchFamily="2" charset="-122"/>
              </a:rPr>
              <a:t>，</a:t>
            </a:r>
            <a:r>
              <a:rPr lang="en-US" altLang="zh-CN" sz="2400" b="1" i="1" dirty="0" smtClean="0">
                <a:solidFill>
                  <a:schemeClr val="hlink"/>
                </a:solidFill>
                <a:latin typeface="宋体" panose="02010600030101010101" pitchFamily="2" charset="-122"/>
                <a:ea typeface="宋体" panose="02010600030101010101" pitchFamily="2" charset="-122"/>
              </a:rPr>
              <a:t>U</a:t>
            </a:r>
            <a:r>
              <a:rPr lang="en-US" altLang="zh-CN" sz="2400" b="1" baseline="-25000" dirty="0" smtClean="0">
                <a:solidFill>
                  <a:schemeClr val="hlink"/>
                </a:solidFill>
                <a:latin typeface="宋体" panose="02010600030101010101" pitchFamily="2" charset="-122"/>
                <a:ea typeface="宋体" panose="02010600030101010101" pitchFamily="2" charset="-122"/>
              </a:rPr>
              <a:t>S</a:t>
            </a:r>
            <a:r>
              <a:rPr lang="en-US" altLang="zh-CN" sz="2400" b="1" dirty="0" smtClean="0">
                <a:solidFill>
                  <a:schemeClr val="hlink"/>
                </a:solidFill>
                <a:latin typeface="宋体" panose="02010600030101010101" pitchFamily="2" charset="-122"/>
                <a:ea typeface="宋体" panose="02010600030101010101" pitchFamily="2" charset="-122"/>
              </a:rPr>
              <a:t>=0.1V</a:t>
            </a:r>
            <a:r>
              <a:rPr lang="zh-CN" altLang="en-US" sz="2400" b="1" dirty="0" smtClean="0">
                <a:solidFill>
                  <a:schemeClr val="hlink"/>
                </a:solidFill>
                <a:latin typeface="宋体" panose="02010600030101010101" pitchFamily="2" charset="-122"/>
                <a:ea typeface="宋体" panose="02010600030101010101" pitchFamily="2" charset="-122"/>
              </a:rPr>
              <a:t>，则此电路的品质因数</a:t>
            </a:r>
            <a:r>
              <a:rPr lang="en-US" altLang="zh-CN" sz="2400" b="1" i="1" dirty="0" smtClean="0">
                <a:solidFill>
                  <a:schemeClr val="hlink"/>
                </a:solidFill>
                <a:latin typeface="宋体" panose="02010600030101010101" pitchFamily="2" charset="-122"/>
                <a:ea typeface="宋体" panose="02010600030101010101" pitchFamily="2" charset="-122"/>
              </a:rPr>
              <a:t>Q</a:t>
            </a:r>
            <a:r>
              <a:rPr lang="zh-CN" altLang="en-US" sz="2400" b="1" dirty="0" smtClean="0">
                <a:solidFill>
                  <a:schemeClr val="hlink"/>
                </a:solidFill>
                <a:latin typeface="宋体" panose="02010600030101010101" pitchFamily="2" charset="-122"/>
                <a:ea typeface="宋体" panose="02010600030101010101" pitchFamily="2" charset="-122"/>
              </a:rPr>
              <a:t>为多少？谐振时</a:t>
            </a:r>
            <a:r>
              <a:rPr lang="en-US" altLang="zh-CN" sz="2400" b="1" i="1" dirty="0" smtClean="0">
                <a:solidFill>
                  <a:schemeClr val="hlink"/>
                </a:solidFill>
                <a:latin typeface="宋体" panose="02010600030101010101" pitchFamily="2" charset="-122"/>
                <a:ea typeface="宋体" panose="02010600030101010101" pitchFamily="2" charset="-122"/>
              </a:rPr>
              <a:t>U</a:t>
            </a:r>
            <a:r>
              <a:rPr lang="en-US" altLang="zh-CN" sz="2400" b="1" baseline="-25000" dirty="0" smtClean="0">
                <a:solidFill>
                  <a:schemeClr val="hlink"/>
                </a:solidFill>
                <a:latin typeface="宋体" panose="02010600030101010101" pitchFamily="2" charset="-122"/>
                <a:ea typeface="宋体" panose="02010600030101010101" pitchFamily="2" charset="-122"/>
              </a:rPr>
              <a:t>C0</a:t>
            </a:r>
            <a:r>
              <a:rPr lang="zh-CN" altLang="en-US" sz="2400" b="1" dirty="0" smtClean="0">
                <a:solidFill>
                  <a:schemeClr val="hlink"/>
                </a:solidFill>
                <a:latin typeface="宋体" panose="02010600030101010101" pitchFamily="2" charset="-122"/>
                <a:ea typeface="宋体" panose="02010600030101010101" pitchFamily="2" charset="-122"/>
              </a:rPr>
              <a:t>为多少？</a:t>
            </a:r>
          </a:p>
        </p:txBody>
      </p:sp>
    </p:spTree>
    <p:extLst>
      <p:ext uri="{BB962C8B-B14F-4D97-AF65-F5344CB8AC3E}">
        <p14:creationId xmlns:p14="http://schemas.microsoft.com/office/powerpoint/2010/main" val="1412212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92338">
                                            <p:txEl>
                                              <p:pRg st="0" end="0"/>
                                            </p:txEl>
                                          </p:spTgt>
                                        </p:tgtEl>
                                        <p:attrNameLst>
                                          <p:attrName>style.visibility</p:attrName>
                                        </p:attrNameLst>
                                      </p:cBhvr>
                                      <p:to>
                                        <p:strVal val="visible"/>
                                      </p:to>
                                    </p:set>
                                    <p:anim calcmode="lin" valueType="num">
                                      <p:cBhvr>
                                        <p:cTn id="7" dur="500" fill="hold"/>
                                        <p:tgtEl>
                                          <p:spTgt spid="9923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9233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923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923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92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33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1051651" name="Rectangle 3"/>
          <p:cNvSpPr>
            <a:spLocks noGrp="1"/>
          </p:cNvSpPr>
          <p:nvPr>
            <p:ph type="subTitle" idx="1"/>
          </p:nvPr>
        </p:nvSpPr>
        <p:spPr>
          <a:xfrm>
            <a:off x="207683" y="332656"/>
            <a:ext cx="8532812" cy="4679950"/>
          </a:xfrm>
        </p:spPr>
        <p:txBody>
          <a:bodyPr>
            <a:normAutofit/>
          </a:bodyPr>
          <a:lstStyle/>
          <a:p>
            <a:pPr marL="363538" indent="-363538" algn="l">
              <a:lnSpc>
                <a:spcPct val="120000"/>
              </a:lnSpc>
              <a:spcBef>
                <a:spcPct val="30000"/>
              </a:spcBef>
            </a:pPr>
            <a:r>
              <a:rPr lang="en-US" altLang="zh-CN" sz="2400" b="1" dirty="0" smtClean="0">
                <a:solidFill>
                  <a:schemeClr val="hlink"/>
                </a:solidFill>
                <a:latin typeface="宋体" panose="02010600030101010101" pitchFamily="2" charset="-122"/>
                <a:ea typeface="宋体" panose="02010600030101010101" pitchFamily="2" charset="-122"/>
              </a:rPr>
              <a:t>4. </a:t>
            </a:r>
            <a:r>
              <a:rPr lang="zh-CN" altLang="en-US" sz="2400" b="1" dirty="0" smtClean="0">
                <a:solidFill>
                  <a:schemeClr val="hlink"/>
                </a:solidFill>
                <a:latin typeface="宋体" panose="02010600030101010101" pitchFamily="2" charset="-122"/>
                <a:ea typeface="宋体" panose="02010600030101010101" pitchFamily="2" charset="-122"/>
              </a:rPr>
              <a:t>下图所示的</a:t>
            </a:r>
            <a:r>
              <a:rPr lang="en-US" altLang="zh-CN" sz="2400" b="1" i="1" dirty="0" smtClean="0">
                <a:solidFill>
                  <a:schemeClr val="hlink"/>
                </a:solidFill>
                <a:latin typeface="宋体" panose="02010600030101010101" pitchFamily="2" charset="-122"/>
                <a:ea typeface="宋体" panose="02010600030101010101" pitchFamily="2" charset="-122"/>
              </a:rPr>
              <a:t>R</a:t>
            </a:r>
            <a:r>
              <a:rPr lang="zh-CN" altLang="en-US" sz="2400" b="1" i="1" dirty="0" smtClean="0">
                <a:solidFill>
                  <a:schemeClr val="hlink"/>
                </a:solidFill>
                <a:latin typeface="宋体" panose="02010600030101010101" pitchFamily="2" charset="-122"/>
                <a:ea typeface="宋体" panose="02010600030101010101" pitchFamily="2" charset="-122"/>
              </a:rPr>
              <a:t>、</a:t>
            </a:r>
            <a:r>
              <a:rPr lang="en-US" altLang="zh-CN" sz="2400" b="1" i="1" dirty="0" smtClean="0">
                <a:solidFill>
                  <a:schemeClr val="hlink"/>
                </a:solidFill>
                <a:latin typeface="宋体" panose="02010600030101010101" pitchFamily="2" charset="-122"/>
                <a:ea typeface="宋体" panose="02010600030101010101" pitchFamily="2" charset="-122"/>
              </a:rPr>
              <a:t>L</a:t>
            </a:r>
            <a:r>
              <a:rPr lang="zh-CN" altLang="en-US" sz="2400" b="1" i="1" dirty="0" smtClean="0">
                <a:solidFill>
                  <a:schemeClr val="hlink"/>
                </a:solidFill>
                <a:latin typeface="宋体" panose="02010600030101010101" pitchFamily="2" charset="-122"/>
                <a:ea typeface="宋体" panose="02010600030101010101" pitchFamily="2" charset="-122"/>
              </a:rPr>
              <a:t>、</a:t>
            </a:r>
            <a:r>
              <a:rPr lang="en-US" altLang="zh-CN" sz="2400" b="1" i="1" dirty="0" smtClean="0">
                <a:solidFill>
                  <a:schemeClr val="hlink"/>
                </a:solidFill>
                <a:latin typeface="宋体" panose="02010600030101010101" pitchFamily="2" charset="-122"/>
                <a:ea typeface="宋体" panose="02010600030101010101" pitchFamily="2" charset="-122"/>
              </a:rPr>
              <a:t>C</a:t>
            </a:r>
            <a:r>
              <a:rPr lang="zh-CN" altLang="en-US" sz="2400" b="1" dirty="0" smtClean="0">
                <a:solidFill>
                  <a:schemeClr val="hlink"/>
                </a:solidFill>
                <a:latin typeface="宋体" panose="02010600030101010101" pitchFamily="2" charset="-122"/>
                <a:ea typeface="宋体" panose="02010600030101010101" pitchFamily="2" charset="-122"/>
              </a:rPr>
              <a:t>串联电路发生谐振时，电压表 　和电流表 的读数分别为多少？</a:t>
            </a:r>
          </a:p>
        </p:txBody>
      </p:sp>
      <p:graphicFrame>
        <p:nvGraphicFramePr>
          <p:cNvPr id="1051652" name="Object 4"/>
          <p:cNvGraphicFramePr>
            <a:graphicFrameLocks noChangeAspect="1"/>
          </p:cNvGraphicFramePr>
          <p:nvPr>
            <p:extLst>
              <p:ext uri="{D42A27DB-BD31-4B8C-83A1-F6EECF244321}">
                <p14:modId xmlns:p14="http://schemas.microsoft.com/office/powerpoint/2010/main" val="1975204737"/>
              </p:ext>
            </p:extLst>
          </p:nvPr>
        </p:nvGraphicFramePr>
        <p:xfrm>
          <a:off x="4427984" y="908720"/>
          <a:ext cx="4465638" cy="3082925"/>
        </p:xfrm>
        <a:graphic>
          <a:graphicData uri="http://schemas.openxmlformats.org/presentationml/2006/ole">
            <mc:AlternateContent xmlns:mc="http://schemas.openxmlformats.org/markup-compatibility/2006">
              <mc:Choice xmlns:v="urn:schemas-microsoft-com:vml" Requires="v">
                <p:oleObj spid="_x0000_s22564" r:id="rId3" imgW="1981200" imgH="1162050" progId="Visio.Drawing.4">
                  <p:embed/>
                </p:oleObj>
              </mc:Choice>
              <mc:Fallback>
                <p:oleObj r:id="rId3" imgW="1981200" imgH="1162050"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908720"/>
                        <a:ext cx="4465638" cy="308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3798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51651">
                                            <p:txEl>
                                              <p:pRg st="0" end="0"/>
                                            </p:txEl>
                                          </p:spTgt>
                                        </p:tgtEl>
                                        <p:attrNameLst>
                                          <p:attrName>style.visibility</p:attrName>
                                        </p:attrNameLst>
                                      </p:cBhvr>
                                      <p:to>
                                        <p:strVal val="visible"/>
                                      </p:to>
                                    </p:set>
                                    <p:anim calcmode="lin" valueType="num">
                                      <p:cBhvr>
                                        <p:cTn id="7" dur="500" fill="hold"/>
                                        <p:tgtEl>
                                          <p:spTgt spid="10516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5165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516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516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51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1050627" name="Rectangle 3"/>
          <p:cNvSpPr>
            <a:spLocks noGrp="1"/>
          </p:cNvSpPr>
          <p:nvPr>
            <p:ph type="subTitle" idx="1"/>
          </p:nvPr>
        </p:nvSpPr>
        <p:spPr>
          <a:xfrm>
            <a:off x="213059" y="285406"/>
            <a:ext cx="8893175" cy="1752600"/>
          </a:xfrm>
        </p:spPr>
        <p:txBody>
          <a:bodyPr>
            <a:normAutofit/>
          </a:bodyPr>
          <a:lstStyle/>
          <a:p>
            <a:pPr marL="363538" indent="-363538" algn="l">
              <a:lnSpc>
                <a:spcPct val="120000"/>
              </a:lnSpc>
            </a:pPr>
            <a:r>
              <a:rPr lang="en-US" altLang="zh-CN" sz="2400" b="1" smtClean="0">
                <a:solidFill>
                  <a:schemeClr val="hlink"/>
                </a:solidFill>
                <a:latin typeface="宋体" panose="02010600030101010101" pitchFamily="2" charset="-122"/>
                <a:ea typeface="宋体" panose="02010600030101010101" pitchFamily="2" charset="-122"/>
              </a:rPr>
              <a:t>5.</a:t>
            </a:r>
            <a:r>
              <a:rPr lang="zh-CN" altLang="en-US" sz="2400" b="1" smtClean="0">
                <a:solidFill>
                  <a:schemeClr val="hlink"/>
                </a:solidFill>
                <a:latin typeface="宋体" panose="02010600030101010101" pitchFamily="2" charset="-122"/>
                <a:ea typeface="宋体" panose="02010600030101010101" pitchFamily="2" charset="-122"/>
              </a:rPr>
              <a:t>如图所示</a:t>
            </a:r>
            <a:r>
              <a:rPr lang="en-US" altLang="zh-CN" sz="2400" b="1" i="1" smtClean="0">
                <a:solidFill>
                  <a:schemeClr val="hlink"/>
                </a:solidFill>
                <a:latin typeface="宋体" panose="02010600030101010101" pitchFamily="2" charset="-122"/>
                <a:ea typeface="宋体" panose="02010600030101010101" pitchFamily="2" charset="-122"/>
              </a:rPr>
              <a:t>R</a:t>
            </a:r>
            <a:r>
              <a:rPr lang="zh-CN" altLang="en-US" sz="2400" b="1" i="1" smtClean="0">
                <a:solidFill>
                  <a:schemeClr val="hlink"/>
                </a:solidFill>
                <a:latin typeface="宋体" panose="02010600030101010101" pitchFamily="2" charset="-122"/>
                <a:ea typeface="宋体" panose="02010600030101010101" pitchFamily="2" charset="-122"/>
              </a:rPr>
              <a:t>、</a:t>
            </a:r>
            <a:r>
              <a:rPr lang="en-US" altLang="zh-CN" sz="2400" b="1" i="1" smtClean="0">
                <a:solidFill>
                  <a:schemeClr val="hlink"/>
                </a:solidFill>
                <a:latin typeface="宋体" panose="02010600030101010101" pitchFamily="2" charset="-122"/>
                <a:ea typeface="宋体" panose="02010600030101010101" pitchFamily="2" charset="-122"/>
              </a:rPr>
              <a:t>L</a:t>
            </a:r>
            <a:r>
              <a:rPr lang="zh-CN" altLang="en-US" sz="2400" b="1" i="1" smtClean="0">
                <a:solidFill>
                  <a:schemeClr val="hlink"/>
                </a:solidFill>
                <a:latin typeface="宋体" panose="02010600030101010101" pitchFamily="2" charset="-122"/>
                <a:ea typeface="宋体" panose="02010600030101010101" pitchFamily="2" charset="-122"/>
              </a:rPr>
              <a:t>、</a:t>
            </a:r>
            <a:r>
              <a:rPr lang="en-US" altLang="zh-CN" sz="2400" b="1" i="1" smtClean="0">
                <a:solidFill>
                  <a:schemeClr val="hlink"/>
                </a:solidFill>
                <a:latin typeface="宋体" panose="02010600030101010101" pitchFamily="2" charset="-122"/>
                <a:ea typeface="宋体" panose="02010600030101010101" pitchFamily="2" charset="-122"/>
              </a:rPr>
              <a:t>C</a:t>
            </a:r>
            <a:r>
              <a:rPr lang="zh-CN" altLang="en-US" sz="2400" b="1" smtClean="0">
                <a:solidFill>
                  <a:schemeClr val="hlink"/>
                </a:solidFill>
                <a:latin typeface="宋体" panose="02010600030101010101" pitchFamily="2" charset="-122"/>
                <a:ea typeface="宋体" panose="02010600030101010101" pitchFamily="2" charset="-122"/>
              </a:rPr>
              <a:t>串联电路</a:t>
            </a:r>
            <a:r>
              <a:rPr lang="en-US" altLang="zh-CN" sz="2400" b="1" smtClean="0">
                <a:solidFill>
                  <a:schemeClr val="hlink"/>
                </a:solidFill>
                <a:latin typeface="宋体" panose="02010600030101010101" pitchFamily="2" charset="-122"/>
                <a:ea typeface="宋体" panose="02010600030101010101" pitchFamily="2" charset="-122"/>
              </a:rPr>
              <a:t>, </a:t>
            </a:r>
            <a:r>
              <a:rPr lang="zh-CN" altLang="en-US" sz="2400" b="1" smtClean="0">
                <a:solidFill>
                  <a:schemeClr val="hlink"/>
                </a:solidFill>
                <a:latin typeface="宋体" panose="02010600030101010101" pitchFamily="2" charset="-122"/>
                <a:ea typeface="宋体" panose="02010600030101010101" pitchFamily="2" charset="-122"/>
              </a:rPr>
              <a:t>已知</a:t>
            </a:r>
            <a:r>
              <a:rPr lang="en-US" altLang="zh-CN" sz="2400" b="1" i="1" smtClean="0">
                <a:solidFill>
                  <a:schemeClr val="hlink"/>
                </a:solidFill>
                <a:latin typeface="宋体" panose="02010600030101010101" pitchFamily="2" charset="-122"/>
                <a:ea typeface="宋体" panose="02010600030101010101" pitchFamily="2" charset="-122"/>
              </a:rPr>
              <a:t>R</a:t>
            </a:r>
            <a:r>
              <a:rPr lang="en-US" altLang="zh-CN" sz="2400" b="1" smtClean="0">
                <a:solidFill>
                  <a:schemeClr val="hlink"/>
                </a:solidFill>
                <a:latin typeface="宋体" panose="02010600030101010101" pitchFamily="2" charset="-122"/>
                <a:ea typeface="宋体" panose="02010600030101010101" pitchFamily="2" charset="-122"/>
              </a:rPr>
              <a:t>=10Ω</a:t>
            </a:r>
            <a:r>
              <a:rPr lang="en-US" altLang="zh-CN" sz="2400" b="1" i="1" smtClean="0">
                <a:solidFill>
                  <a:schemeClr val="hlink"/>
                </a:solidFill>
                <a:latin typeface="宋体" panose="02010600030101010101" pitchFamily="2" charset="-122"/>
                <a:ea typeface="宋体" panose="02010600030101010101" pitchFamily="2" charset="-122"/>
              </a:rPr>
              <a:t>, L</a:t>
            </a:r>
            <a:r>
              <a:rPr lang="en-US" altLang="zh-CN" sz="2400" b="1" smtClean="0">
                <a:solidFill>
                  <a:schemeClr val="hlink"/>
                </a:solidFill>
                <a:latin typeface="宋体" panose="02010600030101010101" pitchFamily="2" charset="-122"/>
                <a:ea typeface="宋体" panose="02010600030101010101" pitchFamily="2" charset="-122"/>
              </a:rPr>
              <a:t>=500μH,</a:t>
            </a:r>
            <a:r>
              <a:rPr lang="en-US" altLang="zh-CN" sz="2400" b="1" i="1" smtClean="0">
                <a:solidFill>
                  <a:schemeClr val="hlink"/>
                </a:solidFill>
                <a:latin typeface="宋体" panose="02010600030101010101" pitchFamily="2" charset="-122"/>
                <a:ea typeface="宋体" panose="02010600030101010101" pitchFamily="2" charset="-122"/>
              </a:rPr>
              <a:t> C</a:t>
            </a:r>
            <a:r>
              <a:rPr lang="zh-CN" altLang="en-US" sz="2400" b="1" smtClean="0">
                <a:solidFill>
                  <a:schemeClr val="hlink"/>
                </a:solidFill>
                <a:latin typeface="宋体" panose="02010600030101010101" pitchFamily="2" charset="-122"/>
                <a:ea typeface="宋体" panose="02010600030101010101" pitchFamily="2" charset="-122"/>
              </a:rPr>
              <a:t>为可变电容</a:t>
            </a:r>
            <a:r>
              <a:rPr lang="en-US" altLang="zh-CN" sz="2400" b="1" smtClean="0">
                <a:solidFill>
                  <a:schemeClr val="hlink"/>
                </a:solidFill>
                <a:latin typeface="宋体" panose="02010600030101010101" pitchFamily="2" charset="-122"/>
                <a:ea typeface="宋体" panose="02010600030101010101" pitchFamily="2" charset="-122"/>
              </a:rPr>
              <a:t>, </a:t>
            </a:r>
            <a:r>
              <a:rPr lang="zh-CN" altLang="en-US" sz="2400" b="1" smtClean="0">
                <a:solidFill>
                  <a:schemeClr val="hlink"/>
                </a:solidFill>
                <a:latin typeface="宋体" panose="02010600030101010101" pitchFamily="2" charset="-122"/>
                <a:ea typeface="宋体" panose="02010600030101010101" pitchFamily="2" charset="-122"/>
              </a:rPr>
              <a:t>变化范围为</a:t>
            </a:r>
            <a:r>
              <a:rPr lang="en-US" altLang="zh-CN" sz="2400" b="1" smtClean="0">
                <a:solidFill>
                  <a:schemeClr val="hlink"/>
                </a:solidFill>
                <a:latin typeface="宋体" panose="02010600030101010101" pitchFamily="2" charset="-122"/>
                <a:ea typeface="宋体" panose="02010600030101010101" pitchFamily="2" charset="-122"/>
              </a:rPr>
              <a:t>12</a:t>
            </a:r>
            <a:r>
              <a:rPr lang="zh-CN" altLang="en-US" sz="2400" b="1" smtClean="0">
                <a:solidFill>
                  <a:schemeClr val="hlink"/>
                </a:solidFill>
                <a:latin typeface="宋体" panose="02010600030101010101" pitchFamily="2" charset="-122"/>
                <a:ea typeface="宋体" panose="02010600030101010101" pitchFamily="2" charset="-122"/>
              </a:rPr>
              <a:t>～</a:t>
            </a:r>
            <a:r>
              <a:rPr lang="en-US" altLang="zh-CN" sz="2400" b="1" smtClean="0">
                <a:solidFill>
                  <a:schemeClr val="hlink"/>
                </a:solidFill>
                <a:latin typeface="宋体" panose="02010600030101010101" pitchFamily="2" charset="-122"/>
                <a:ea typeface="宋体" panose="02010600030101010101" pitchFamily="2" charset="-122"/>
              </a:rPr>
              <a:t>290pF</a:t>
            </a:r>
            <a:r>
              <a:rPr lang="zh-CN" altLang="en-US" sz="2400" b="1" smtClean="0">
                <a:solidFill>
                  <a:schemeClr val="hlink"/>
                </a:solidFill>
                <a:latin typeface="宋体" panose="02010600030101010101" pitchFamily="2" charset="-122"/>
                <a:ea typeface="宋体" panose="02010600030101010101" pitchFamily="2" charset="-122"/>
              </a:rPr>
              <a:t>。若外施信号源频率为</a:t>
            </a:r>
            <a:r>
              <a:rPr lang="en-US" altLang="zh-CN" sz="2400" b="1" smtClean="0">
                <a:solidFill>
                  <a:schemeClr val="hlink"/>
                </a:solidFill>
                <a:latin typeface="宋体" panose="02010600030101010101" pitchFamily="2" charset="-122"/>
                <a:ea typeface="宋体" panose="02010600030101010101" pitchFamily="2" charset="-122"/>
              </a:rPr>
              <a:t>800kHz,</a:t>
            </a:r>
            <a:r>
              <a:rPr lang="zh-CN" altLang="en-US" sz="2400" b="1" smtClean="0">
                <a:solidFill>
                  <a:schemeClr val="hlink"/>
                </a:solidFill>
                <a:latin typeface="宋体" panose="02010600030101010101" pitchFamily="2" charset="-122"/>
                <a:ea typeface="宋体" panose="02010600030101010101" pitchFamily="2" charset="-122"/>
              </a:rPr>
              <a:t>则电容应为何值才能使电路发生谐振。</a:t>
            </a:r>
          </a:p>
        </p:txBody>
      </p:sp>
      <p:graphicFrame>
        <p:nvGraphicFramePr>
          <p:cNvPr id="1050628" name="Object 4"/>
          <p:cNvGraphicFramePr>
            <a:graphicFrameLocks noChangeAspect="1"/>
          </p:cNvGraphicFramePr>
          <p:nvPr>
            <p:extLst>
              <p:ext uri="{D42A27DB-BD31-4B8C-83A1-F6EECF244321}">
                <p14:modId xmlns:p14="http://schemas.microsoft.com/office/powerpoint/2010/main" val="461949347"/>
              </p:ext>
            </p:extLst>
          </p:nvPr>
        </p:nvGraphicFramePr>
        <p:xfrm>
          <a:off x="5868144" y="1484784"/>
          <a:ext cx="3100388" cy="3581400"/>
        </p:xfrm>
        <a:graphic>
          <a:graphicData uri="http://schemas.openxmlformats.org/presentationml/2006/ole">
            <mc:AlternateContent xmlns:mc="http://schemas.openxmlformats.org/markup-compatibility/2006">
              <mc:Choice xmlns:v="urn:schemas-microsoft-com:vml" Requires="v">
                <p:oleObj spid="_x0000_s23588" name="VISIO" r:id="rId3" imgW="1106280" imgH="1277280" progId="Visio.Drawing.4">
                  <p:embed/>
                </p:oleObj>
              </mc:Choice>
              <mc:Fallback>
                <p:oleObj name="VISIO" r:id="rId3" imgW="1106280" imgH="1277280"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484784"/>
                        <a:ext cx="310038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2587537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1049603" name="Rectangle 3"/>
          <p:cNvSpPr>
            <a:spLocks noGrp="1"/>
          </p:cNvSpPr>
          <p:nvPr>
            <p:ph type="subTitle" idx="1"/>
          </p:nvPr>
        </p:nvSpPr>
        <p:spPr>
          <a:xfrm>
            <a:off x="142875" y="260648"/>
            <a:ext cx="8893175" cy="2376487"/>
          </a:xfrm>
        </p:spPr>
        <p:txBody>
          <a:bodyPr>
            <a:normAutofit/>
          </a:bodyPr>
          <a:lstStyle/>
          <a:p>
            <a:pPr marL="363538" indent="-363538" algn="l">
              <a:lnSpc>
                <a:spcPct val="125000"/>
              </a:lnSpc>
            </a:pPr>
            <a:r>
              <a:rPr lang="en-US" altLang="zh-CN" sz="2400" dirty="0" smtClean="0">
                <a:solidFill>
                  <a:schemeClr val="hlink"/>
                </a:solidFill>
                <a:latin typeface="宋体" panose="02010600030101010101" pitchFamily="2" charset="-122"/>
                <a:ea typeface="宋体" panose="02010600030101010101" pitchFamily="2" charset="-122"/>
              </a:rPr>
              <a:t>6.</a:t>
            </a:r>
            <a:r>
              <a:rPr lang="zh-CN" altLang="en-US" sz="2400" dirty="0" smtClean="0">
                <a:solidFill>
                  <a:schemeClr val="hlink"/>
                </a:solidFill>
                <a:latin typeface="宋体" panose="02010600030101010101" pitchFamily="2" charset="-122"/>
                <a:ea typeface="宋体" panose="02010600030101010101" pitchFamily="2" charset="-122"/>
              </a:rPr>
              <a:t>某收音机的输入回路（调谐回路）</a:t>
            </a:r>
            <a:r>
              <a:rPr lang="en-US" altLang="zh-CN" sz="2400" dirty="0" smtClean="0">
                <a:solidFill>
                  <a:schemeClr val="hlink"/>
                </a:solidFill>
                <a:latin typeface="宋体" panose="02010600030101010101" pitchFamily="2" charset="-122"/>
                <a:ea typeface="宋体" panose="02010600030101010101" pitchFamily="2" charset="-122"/>
              </a:rPr>
              <a:t>, </a:t>
            </a:r>
            <a:r>
              <a:rPr lang="zh-CN" altLang="en-US" sz="2400" dirty="0" smtClean="0">
                <a:solidFill>
                  <a:schemeClr val="hlink"/>
                </a:solidFill>
                <a:latin typeface="宋体" panose="02010600030101010101" pitchFamily="2" charset="-122"/>
                <a:ea typeface="宋体" panose="02010600030101010101" pitchFamily="2" charset="-122"/>
              </a:rPr>
              <a:t>可简化为一</a:t>
            </a:r>
            <a:r>
              <a:rPr lang="en-US" altLang="zh-CN" sz="2400" i="1" dirty="0" smtClean="0">
                <a:solidFill>
                  <a:schemeClr val="hlink"/>
                </a:solidFill>
                <a:latin typeface="宋体" panose="02010600030101010101" pitchFamily="2" charset="-122"/>
                <a:ea typeface="宋体" panose="02010600030101010101" pitchFamily="2" charset="-122"/>
              </a:rPr>
              <a:t>R</a:t>
            </a:r>
            <a:r>
              <a:rPr lang="zh-CN" altLang="en-US" sz="2400" i="1" dirty="0" smtClean="0">
                <a:solidFill>
                  <a:schemeClr val="hlink"/>
                </a:solidFill>
                <a:latin typeface="宋体" panose="02010600030101010101" pitchFamily="2" charset="-122"/>
                <a:ea typeface="宋体" panose="02010600030101010101" pitchFamily="2" charset="-122"/>
              </a:rPr>
              <a:t>、</a:t>
            </a:r>
            <a:r>
              <a:rPr lang="en-US" altLang="zh-CN" sz="2400" i="1" dirty="0" smtClean="0">
                <a:solidFill>
                  <a:schemeClr val="hlink"/>
                </a:solidFill>
                <a:latin typeface="宋体" panose="02010600030101010101" pitchFamily="2" charset="-122"/>
                <a:ea typeface="宋体" panose="02010600030101010101" pitchFamily="2" charset="-122"/>
              </a:rPr>
              <a:t>L</a:t>
            </a:r>
            <a:r>
              <a:rPr lang="zh-CN" altLang="en-US" sz="2400" i="1" dirty="0" smtClean="0">
                <a:solidFill>
                  <a:schemeClr val="hlink"/>
                </a:solidFill>
                <a:latin typeface="宋体" panose="02010600030101010101" pitchFamily="2" charset="-122"/>
                <a:ea typeface="宋体" panose="02010600030101010101" pitchFamily="2" charset="-122"/>
              </a:rPr>
              <a:t>、</a:t>
            </a:r>
            <a:r>
              <a:rPr lang="en-US" altLang="zh-CN" sz="2400" i="1" dirty="0" smtClean="0">
                <a:solidFill>
                  <a:schemeClr val="hlink"/>
                </a:solidFill>
                <a:latin typeface="宋体" panose="02010600030101010101" pitchFamily="2" charset="-122"/>
                <a:ea typeface="宋体" panose="02010600030101010101" pitchFamily="2" charset="-122"/>
              </a:rPr>
              <a:t>C</a:t>
            </a:r>
            <a:r>
              <a:rPr lang="zh-CN" altLang="en-US" sz="2400" dirty="0" smtClean="0">
                <a:solidFill>
                  <a:schemeClr val="hlink"/>
                </a:solidFill>
                <a:latin typeface="宋体" panose="02010600030101010101" pitchFamily="2" charset="-122"/>
                <a:ea typeface="宋体" panose="02010600030101010101" pitchFamily="2" charset="-122"/>
              </a:rPr>
              <a:t>组成的串联电路</a:t>
            </a:r>
            <a:r>
              <a:rPr lang="en-US" altLang="zh-CN" sz="2400" dirty="0" smtClean="0">
                <a:solidFill>
                  <a:schemeClr val="hlink"/>
                </a:solidFill>
                <a:latin typeface="宋体" panose="02010600030101010101" pitchFamily="2" charset="-122"/>
                <a:ea typeface="宋体" panose="02010600030101010101" pitchFamily="2" charset="-122"/>
              </a:rPr>
              <a:t>, </a:t>
            </a:r>
            <a:r>
              <a:rPr lang="zh-CN" altLang="en-US" sz="2400" dirty="0" smtClean="0">
                <a:solidFill>
                  <a:schemeClr val="hlink"/>
                </a:solidFill>
                <a:latin typeface="宋体" panose="02010600030101010101" pitchFamily="2" charset="-122"/>
                <a:ea typeface="宋体" panose="02010600030101010101" pitchFamily="2" charset="-122"/>
              </a:rPr>
              <a:t>已知电感</a:t>
            </a:r>
            <a:r>
              <a:rPr lang="en-US" altLang="zh-CN" sz="2400" i="1" dirty="0" smtClean="0">
                <a:solidFill>
                  <a:schemeClr val="hlink"/>
                </a:solidFill>
                <a:latin typeface="宋体" panose="02010600030101010101" pitchFamily="2" charset="-122"/>
                <a:ea typeface="宋体" panose="02010600030101010101" pitchFamily="2" charset="-122"/>
              </a:rPr>
              <a:t>L</a:t>
            </a:r>
            <a:r>
              <a:rPr lang="en-US" altLang="zh-CN" sz="2400" dirty="0" smtClean="0">
                <a:solidFill>
                  <a:schemeClr val="hlink"/>
                </a:solidFill>
                <a:latin typeface="宋体" panose="02010600030101010101" pitchFamily="2" charset="-122"/>
                <a:ea typeface="宋体" panose="02010600030101010101" pitchFamily="2" charset="-122"/>
              </a:rPr>
              <a:t>=250μH, </a:t>
            </a:r>
            <a:r>
              <a:rPr lang="en-US" altLang="zh-CN" sz="2400" i="1" dirty="0" smtClean="0">
                <a:solidFill>
                  <a:schemeClr val="hlink"/>
                </a:solidFill>
                <a:latin typeface="宋体" panose="02010600030101010101" pitchFamily="2" charset="-122"/>
                <a:ea typeface="宋体" panose="02010600030101010101" pitchFamily="2" charset="-122"/>
              </a:rPr>
              <a:t>R</a:t>
            </a:r>
            <a:r>
              <a:rPr lang="en-US" altLang="zh-CN" sz="2400" dirty="0" smtClean="0">
                <a:solidFill>
                  <a:schemeClr val="hlink"/>
                </a:solidFill>
                <a:latin typeface="宋体" panose="02010600030101010101" pitchFamily="2" charset="-122"/>
                <a:ea typeface="宋体" panose="02010600030101010101" pitchFamily="2" charset="-122"/>
              </a:rPr>
              <a:t>=20Ω, </a:t>
            </a:r>
            <a:r>
              <a:rPr lang="zh-CN" altLang="en-US" sz="2400" dirty="0" smtClean="0">
                <a:solidFill>
                  <a:schemeClr val="hlink"/>
                </a:solidFill>
                <a:latin typeface="宋体" panose="02010600030101010101" pitchFamily="2" charset="-122"/>
                <a:ea typeface="宋体" panose="02010600030101010101" pitchFamily="2" charset="-122"/>
              </a:rPr>
              <a:t>今欲收到频率范围为</a:t>
            </a:r>
            <a:r>
              <a:rPr lang="en-US" altLang="zh-CN" sz="2400" dirty="0" smtClean="0">
                <a:solidFill>
                  <a:schemeClr val="hlink"/>
                </a:solidFill>
                <a:latin typeface="宋体" panose="02010600030101010101" pitchFamily="2" charset="-122"/>
                <a:ea typeface="宋体" panose="02010600030101010101" pitchFamily="2" charset="-122"/>
              </a:rPr>
              <a:t>525</a:t>
            </a:r>
            <a:r>
              <a:rPr lang="zh-CN" altLang="en-US" sz="2400" dirty="0" smtClean="0">
                <a:solidFill>
                  <a:schemeClr val="hlink"/>
                </a:solidFill>
                <a:latin typeface="宋体" panose="02010600030101010101" pitchFamily="2" charset="-122"/>
                <a:ea typeface="宋体" panose="02010600030101010101" pitchFamily="2" charset="-122"/>
              </a:rPr>
              <a:t>～</a:t>
            </a:r>
            <a:r>
              <a:rPr lang="en-US" altLang="zh-CN" sz="2400" dirty="0" smtClean="0">
                <a:solidFill>
                  <a:schemeClr val="hlink"/>
                </a:solidFill>
                <a:latin typeface="宋体" panose="02010600030101010101" pitchFamily="2" charset="-122"/>
                <a:ea typeface="宋体" panose="02010600030101010101" pitchFamily="2" charset="-122"/>
              </a:rPr>
              <a:t>1610kHz</a:t>
            </a:r>
            <a:r>
              <a:rPr lang="zh-CN" altLang="en-US" sz="2400" dirty="0" smtClean="0">
                <a:solidFill>
                  <a:schemeClr val="hlink"/>
                </a:solidFill>
                <a:latin typeface="宋体" panose="02010600030101010101" pitchFamily="2" charset="-122"/>
                <a:ea typeface="宋体" panose="02010600030101010101" pitchFamily="2" charset="-122"/>
              </a:rPr>
              <a:t>的中波段信号</a:t>
            </a:r>
            <a:r>
              <a:rPr lang="en-US" altLang="zh-CN" sz="2400" dirty="0" smtClean="0">
                <a:solidFill>
                  <a:schemeClr val="hlink"/>
                </a:solidFill>
                <a:latin typeface="宋体" panose="02010600030101010101" pitchFamily="2" charset="-122"/>
                <a:ea typeface="宋体" panose="02010600030101010101" pitchFamily="2" charset="-122"/>
              </a:rPr>
              <a:t>, </a:t>
            </a:r>
            <a:r>
              <a:rPr lang="zh-CN" altLang="en-US" sz="2400" dirty="0" smtClean="0">
                <a:solidFill>
                  <a:schemeClr val="hlink"/>
                </a:solidFill>
                <a:latin typeface="宋体" panose="02010600030101010101" pitchFamily="2" charset="-122"/>
                <a:ea typeface="宋体" panose="02010600030101010101" pitchFamily="2" charset="-122"/>
              </a:rPr>
              <a:t>试求电容</a:t>
            </a:r>
            <a:r>
              <a:rPr lang="en-US" altLang="zh-CN" sz="2400" i="1" dirty="0" smtClean="0">
                <a:solidFill>
                  <a:schemeClr val="hlink"/>
                </a:solidFill>
                <a:latin typeface="宋体" panose="02010600030101010101" pitchFamily="2" charset="-122"/>
                <a:ea typeface="宋体" panose="02010600030101010101" pitchFamily="2" charset="-122"/>
              </a:rPr>
              <a:t>C</a:t>
            </a:r>
            <a:r>
              <a:rPr lang="zh-CN" altLang="en-US" sz="2400" dirty="0" smtClean="0">
                <a:solidFill>
                  <a:schemeClr val="hlink"/>
                </a:solidFill>
                <a:latin typeface="宋体" panose="02010600030101010101" pitchFamily="2" charset="-122"/>
                <a:ea typeface="宋体" panose="02010600030101010101" pitchFamily="2" charset="-122"/>
              </a:rPr>
              <a:t>的变化范围。</a:t>
            </a:r>
          </a:p>
        </p:txBody>
      </p:sp>
      <p:grpSp>
        <p:nvGrpSpPr>
          <p:cNvPr id="1049605" name="Group 5"/>
          <p:cNvGrpSpPr>
            <a:grpSpLocks/>
          </p:cNvGrpSpPr>
          <p:nvPr/>
        </p:nvGrpSpPr>
        <p:grpSpPr bwMode="auto">
          <a:xfrm>
            <a:off x="6361906" y="1984375"/>
            <a:ext cx="2452687" cy="3109912"/>
            <a:chOff x="480" y="624"/>
            <a:chExt cx="1545" cy="1959"/>
          </a:xfrm>
        </p:grpSpPr>
        <p:sp>
          <p:nvSpPr>
            <p:cNvPr id="1049606" name="Oval 6"/>
            <p:cNvSpPr>
              <a:spLocks noChangeArrowheads="1"/>
            </p:cNvSpPr>
            <p:nvPr/>
          </p:nvSpPr>
          <p:spPr bwMode="auto">
            <a:xfrm>
              <a:off x="698" y="1499"/>
              <a:ext cx="227" cy="2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9607" name="Rectangle 7"/>
            <p:cNvSpPr>
              <a:spLocks noChangeArrowheads="1"/>
            </p:cNvSpPr>
            <p:nvPr/>
          </p:nvSpPr>
          <p:spPr bwMode="auto">
            <a:xfrm>
              <a:off x="778" y="729"/>
              <a:ext cx="78" cy="1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049608" name="Object 8"/>
            <p:cNvGraphicFramePr>
              <a:graphicFrameLocks noChangeAspect="1"/>
            </p:cNvGraphicFramePr>
            <p:nvPr/>
          </p:nvGraphicFramePr>
          <p:xfrm>
            <a:off x="1248" y="1488"/>
            <a:ext cx="269" cy="292"/>
          </p:xfrm>
          <a:graphic>
            <a:graphicData uri="http://schemas.openxmlformats.org/presentationml/2006/ole">
              <mc:AlternateContent xmlns:mc="http://schemas.openxmlformats.org/markup-compatibility/2006">
                <mc:Choice xmlns:v="urn:schemas-microsoft-com:vml" Requires="v">
                  <p:oleObj spid="_x0000_s24918" name="公式" r:id="rId3" imgW="164880" imgH="177480" progId="Equation.3">
                    <p:embed/>
                  </p:oleObj>
                </mc:Choice>
                <mc:Fallback>
                  <p:oleObj name="公式" r:id="rId3" imgW="1648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488"/>
                          <a:ext cx="269"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09" name="Object 9"/>
            <p:cNvGraphicFramePr>
              <a:graphicFrameLocks noChangeAspect="1"/>
            </p:cNvGraphicFramePr>
            <p:nvPr/>
          </p:nvGraphicFramePr>
          <p:xfrm>
            <a:off x="537" y="1035"/>
            <a:ext cx="299" cy="219"/>
          </p:xfrm>
          <a:graphic>
            <a:graphicData uri="http://schemas.openxmlformats.org/presentationml/2006/ole">
              <mc:AlternateContent xmlns:mc="http://schemas.openxmlformats.org/markup-compatibility/2006">
                <mc:Choice xmlns:v="urn:schemas-microsoft-com:vml" Requires="v">
                  <p:oleObj spid="_x0000_s24919" name="公式" r:id="rId5" imgW="152280" imgH="164880" progId="Equation.3">
                    <p:embed/>
                  </p:oleObj>
                </mc:Choice>
                <mc:Fallback>
                  <p:oleObj name="公式" r:id="rId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 y="1035"/>
                          <a:ext cx="299"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10" name="Object 10"/>
            <p:cNvGraphicFramePr>
              <a:graphicFrameLocks noChangeAspect="1"/>
            </p:cNvGraphicFramePr>
            <p:nvPr/>
          </p:nvGraphicFramePr>
          <p:xfrm>
            <a:off x="537" y="699"/>
            <a:ext cx="221" cy="233"/>
          </p:xfrm>
          <a:graphic>
            <a:graphicData uri="http://schemas.openxmlformats.org/presentationml/2006/ole">
              <mc:AlternateContent xmlns:mc="http://schemas.openxmlformats.org/markup-compatibility/2006">
                <mc:Choice xmlns:v="urn:schemas-microsoft-com:vml" Requires="v">
                  <p:oleObj spid="_x0000_s24920" name="公式" r:id="rId7" imgW="164880" imgH="164880" progId="Equation.3">
                    <p:embed/>
                  </p:oleObj>
                </mc:Choice>
                <mc:Fallback>
                  <p:oleObj name="公式" r:id="rId7" imgW="1648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 y="699"/>
                          <a:ext cx="221"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49611" name="Group 11"/>
            <p:cNvGrpSpPr>
              <a:grpSpLocks/>
            </p:cNvGrpSpPr>
            <p:nvPr/>
          </p:nvGrpSpPr>
          <p:grpSpPr bwMode="auto">
            <a:xfrm>
              <a:off x="802" y="1001"/>
              <a:ext cx="79" cy="333"/>
              <a:chOff x="1597" y="696"/>
              <a:chExt cx="95" cy="516"/>
            </a:xfrm>
          </p:grpSpPr>
          <p:sp>
            <p:nvSpPr>
              <p:cNvPr id="1049612" name="AutoShape 12"/>
              <p:cNvSpPr>
                <a:spLocks noChangeArrowheads="1"/>
              </p:cNvSpPr>
              <p:nvPr/>
            </p:nvSpPr>
            <p:spPr bwMode="auto">
              <a:xfrm flipH="1">
                <a:off x="1597" y="858"/>
                <a:ext cx="83" cy="172"/>
              </a:xfrm>
              <a:prstGeom prst="moon">
                <a:avLst>
                  <a:gd name="adj" fmla="val 0"/>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13" name="AutoShape 13"/>
              <p:cNvSpPr>
                <a:spLocks noChangeArrowheads="1"/>
              </p:cNvSpPr>
              <p:nvPr/>
            </p:nvSpPr>
            <p:spPr bwMode="auto">
              <a:xfrm flipH="1">
                <a:off x="1609" y="696"/>
                <a:ext cx="83" cy="172"/>
              </a:xfrm>
              <a:prstGeom prst="moon">
                <a:avLst>
                  <a:gd name="adj" fmla="val 0"/>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14" name="AutoShape 14"/>
              <p:cNvSpPr>
                <a:spLocks noChangeArrowheads="1"/>
              </p:cNvSpPr>
              <p:nvPr/>
            </p:nvSpPr>
            <p:spPr bwMode="auto">
              <a:xfrm flipH="1">
                <a:off x="1597" y="1040"/>
                <a:ext cx="83" cy="172"/>
              </a:xfrm>
              <a:prstGeom prst="moon">
                <a:avLst>
                  <a:gd name="adj" fmla="val 0"/>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049615" name="Line 15"/>
            <p:cNvSpPr>
              <a:spLocks noChangeShapeType="1"/>
            </p:cNvSpPr>
            <p:nvPr/>
          </p:nvSpPr>
          <p:spPr bwMode="auto">
            <a:xfrm>
              <a:off x="812" y="1323"/>
              <a:ext cx="0" cy="1237"/>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16" name="Oval 16"/>
            <p:cNvSpPr>
              <a:spLocks noChangeArrowheads="1"/>
            </p:cNvSpPr>
            <p:nvPr/>
          </p:nvSpPr>
          <p:spPr bwMode="auto">
            <a:xfrm>
              <a:off x="703" y="1851"/>
              <a:ext cx="227" cy="2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9617" name="Oval 17"/>
            <p:cNvSpPr>
              <a:spLocks noChangeArrowheads="1"/>
            </p:cNvSpPr>
            <p:nvPr/>
          </p:nvSpPr>
          <p:spPr bwMode="auto">
            <a:xfrm>
              <a:off x="703" y="2187"/>
              <a:ext cx="227" cy="2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9618" name="Line 18"/>
            <p:cNvSpPr>
              <a:spLocks noChangeShapeType="1"/>
            </p:cNvSpPr>
            <p:nvPr/>
          </p:nvSpPr>
          <p:spPr bwMode="auto">
            <a:xfrm flipV="1">
              <a:off x="825" y="865"/>
              <a:ext cx="0" cy="14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19" name="Line 19"/>
            <p:cNvSpPr>
              <a:spLocks noChangeShapeType="1"/>
            </p:cNvSpPr>
            <p:nvPr/>
          </p:nvSpPr>
          <p:spPr bwMode="auto">
            <a:xfrm flipV="1">
              <a:off x="825" y="651"/>
              <a:ext cx="0" cy="7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20" name="Line 20"/>
            <p:cNvSpPr>
              <a:spLocks noChangeShapeType="1"/>
            </p:cNvSpPr>
            <p:nvPr/>
          </p:nvSpPr>
          <p:spPr bwMode="auto">
            <a:xfrm flipV="1">
              <a:off x="802" y="2544"/>
              <a:ext cx="1022" cy="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21" name="Oval 21"/>
            <p:cNvSpPr>
              <a:spLocks noChangeArrowheads="1"/>
            </p:cNvSpPr>
            <p:nvPr/>
          </p:nvSpPr>
          <p:spPr bwMode="auto">
            <a:xfrm>
              <a:off x="1824" y="2519"/>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22" name="Oval 22"/>
            <p:cNvSpPr>
              <a:spLocks noChangeArrowheads="1"/>
            </p:cNvSpPr>
            <p:nvPr/>
          </p:nvSpPr>
          <p:spPr bwMode="auto">
            <a:xfrm>
              <a:off x="1776" y="624"/>
              <a:ext cx="54" cy="54"/>
            </a:xfrm>
            <a:prstGeom prst="ellipse">
              <a:avLst/>
            </a:prstGeom>
            <a:noFill/>
            <a:ln w="38100">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049623" name="Object 23"/>
            <p:cNvGraphicFramePr>
              <a:graphicFrameLocks noChangeAspect="1"/>
            </p:cNvGraphicFramePr>
            <p:nvPr/>
          </p:nvGraphicFramePr>
          <p:xfrm>
            <a:off x="489" y="1467"/>
            <a:ext cx="235" cy="336"/>
          </p:xfrm>
          <a:graphic>
            <a:graphicData uri="http://schemas.openxmlformats.org/presentationml/2006/ole">
              <mc:AlternateContent xmlns:mc="http://schemas.openxmlformats.org/markup-compatibility/2006">
                <mc:Choice xmlns:v="urn:schemas-microsoft-com:vml" Requires="v">
                  <p:oleObj spid="_x0000_s24921" name="公式" r:id="rId9" imgW="152280" imgH="215640" progId="Equation.3">
                    <p:embed/>
                  </p:oleObj>
                </mc:Choice>
                <mc:Fallback>
                  <p:oleObj name="公式" r:id="rId9" imgW="1522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 y="1467"/>
                          <a:ext cx="23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24" name="Object 24"/>
            <p:cNvGraphicFramePr>
              <a:graphicFrameLocks noChangeAspect="1"/>
            </p:cNvGraphicFramePr>
            <p:nvPr/>
          </p:nvGraphicFramePr>
          <p:xfrm>
            <a:off x="480" y="1803"/>
            <a:ext cx="254" cy="336"/>
          </p:xfrm>
          <a:graphic>
            <a:graphicData uri="http://schemas.openxmlformats.org/presentationml/2006/ole">
              <mc:AlternateContent xmlns:mc="http://schemas.openxmlformats.org/markup-compatibility/2006">
                <mc:Choice xmlns:v="urn:schemas-microsoft-com:vml" Requires="v">
                  <p:oleObj spid="_x0000_s24922" name="公式" r:id="rId11" imgW="164880" imgH="215640" progId="Equation.3">
                    <p:embed/>
                  </p:oleObj>
                </mc:Choice>
                <mc:Fallback>
                  <p:oleObj name="公式" r:id="rId11" imgW="1648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 y="1803"/>
                          <a:ext cx="254"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25" name="Object 25"/>
            <p:cNvGraphicFramePr>
              <a:graphicFrameLocks noChangeAspect="1"/>
            </p:cNvGraphicFramePr>
            <p:nvPr/>
          </p:nvGraphicFramePr>
          <p:xfrm>
            <a:off x="480" y="2128"/>
            <a:ext cx="254" cy="359"/>
          </p:xfrm>
          <a:graphic>
            <a:graphicData uri="http://schemas.openxmlformats.org/presentationml/2006/ole">
              <mc:AlternateContent xmlns:mc="http://schemas.openxmlformats.org/markup-compatibility/2006">
                <mc:Choice xmlns:v="urn:schemas-microsoft-com:vml" Requires="v">
                  <p:oleObj spid="_x0000_s24923" name="公式" r:id="rId13" imgW="164880" imgH="228600" progId="Equation.3">
                    <p:embed/>
                  </p:oleObj>
                </mc:Choice>
                <mc:Fallback>
                  <p:oleObj name="公式" r:id="rId13" imgW="16488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 y="2128"/>
                          <a:ext cx="254" cy="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26" name="Object 26"/>
            <p:cNvGraphicFramePr>
              <a:graphicFrameLocks noChangeAspect="1"/>
            </p:cNvGraphicFramePr>
            <p:nvPr/>
          </p:nvGraphicFramePr>
          <p:xfrm>
            <a:off x="921" y="1467"/>
            <a:ext cx="235" cy="288"/>
          </p:xfrm>
          <a:graphic>
            <a:graphicData uri="http://schemas.openxmlformats.org/presentationml/2006/ole">
              <mc:AlternateContent xmlns:mc="http://schemas.openxmlformats.org/markup-compatibility/2006">
                <mc:Choice xmlns:v="urn:schemas-microsoft-com:vml" Requires="v">
                  <p:oleObj spid="_x0000_s24924" name="公式" r:id="rId15" imgW="177480" imgH="215640" progId="Equation.3">
                    <p:embed/>
                  </p:oleObj>
                </mc:Choice>
                <mc:Fallback>
                  <p:oleObj name="公式" r:id="rId15" imgW="17748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1" y="1467"/>
                          <a:ext cx="23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27" name="Object 27"/>
            <p:cNvGraphicFramePr>
              <a:graphicFrameLocks noChangeAspect="1"/>
            </p:cNvGraphicFramePr>
            <p:nvPr/>
          </p:nvGraphicFramePr>
          <p:xfrm>
            <a:off x="960" y="1803"/>
            <a:ext cx="254" cy="288"/>
          </p:xfrm>
          <a:graphic>
            <a:graphicData uri="http://schemas.openxmlformats.org/presentationml/2006/ole">
              <mc:AlternateContent xmlns:mc="http://schemas.openxmlformats.org/markup-compatibility/2006">
                <mc:Choice xmlns:v="urn:schemas-microsoft-com:vml" Requires="v">
                  <p:oleObj spid="_x0000_s24925" name="公式" r:id="rId17" imgW="190440" imgH="215640" progId="Equation.3">
                    <p:embed/>
                  </p:oleObj>
                </mc:Choice>
                <mc:Fallback>
                  <p:oleObj name="公式" r:id="rId17" imgW="19044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0" y="1803"/>
                          <a:ext cx="25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628" name="Object 28"/>
            <p:cNvGraphicFramePr>
              <a:graphicFrameLocks noChangeAspect="1"/>
            </p:cNvGraphicFramePr>
            <p:nvPr/>
          </p:nvGraphicFramePr>
          <p:xfrm>
            <a:off x="912" y="2130"/>
            <a:ext cx="254" cy="307"/>
          </p:xfrm>
          <a:graphic>
            <a:graphicData uri="http://schemas.openxmlformats.org/presentationml/2006/ole">
              <mc:AlternateContent xmlns:mc="http://schemas.openxmlformats.org/markup-compatibility/2006">
                <mc:Choice xmlns:v="urn:schemas-microsoft-com:vml" Requires="v">
                  <p:oleObj spid="_x0000_s24926" name="公式" r:id="rId19" imgW="190440" imgH="228600" progId="Equation.3">
                    <p:embed/>
                  </p:oleObj>
                </mc:Choice>
                <mc:Fallback>
                  <p:oleObj name="公式" r:id="rId19" imgW="1904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2" y="2130"/>
                          <a:ext cx="254"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49629" name="Group 29"/>
            <p:cNvGrpSpPr>
              <a:grpSpLocks/>
            </p:cNvGrpSpPr>
            <p:nvPr/>
          </p:nvGrpSpPr>
          <p:grpSpPr bwMode="auto">
            <a:xfrm>
              <a:off x="1507" y="649"/>
              <a:ext cx="238" cy="1893"/>
              <a:chOff x="4069" y="793"/>
              <a:chExt cx="238" cy="1893"/>
            </a:xfrm>
          </p:grpSpPr>
          <p:grpSp>
            <p:nvGrpSpPr>
              <p:cNvPr id="1049630" name="Group 30"/>
              <p:cNvGrpSpPr>
                <a:grpSpLocks/>
              </p:cNvGrpSpPr>
              <p:nvPr/>
            </p:nvGrpSpPr>
            <p:grpSpPr bwMode="auto">
              <a:xfrm>
                <a:off x="4069" y="1707"/>
                <a:ext cx="238" cy="96"/>
                <a:chOff x="5232" y="1632"/>
                <a:chExt cx="192" cy="96"/>
              </a:xfrm>
            </p:grpSpPr>
            <p:sp>
              <p:nvSpPr>
                <p:cNvPr id="1049631" name="Line 31"/>
                <p:cNvSpPr>
                  <a:spLocks noChangeShapeType="1"/>
                </p:cNvSpPr>
                <p:nvPr/>
              </p:nvSpPr>
              <p:spPr bwMode="auto">
                <a:xfrm>
                  <a:off x="5232" y="1632"/>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32" name="Line 32"/>
                <p:cNvSpPr>
                  <a:spLocks noChangeShapeType="1"/>
                </p:cNvSpPr>
                <p:nvPr/>
              </p:nvSpPr>
              <p:spPr bwMode="auto">
                <a:xfrm>
                  <a:off x="5232" y="1728"/>
                  <a:ext cx="192"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049633" name="Line 33"/>
              <p:cNvSpPr>
                <a:spLocks noChangeShapeType="1"/>
              </p:cNvSpPr>
              <p:nvPr/>
            </p:nvSpPr>
            <p:spPr bwMode="auto">
              <a:xfrm flipV="1">
                <a:off x="4089" y="1563"/>
                <a:ext cx="192" cy="384"/>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34" name="Line 34"/>
              <p:cNvSpPr>
                <a:spLocks noChangeShapeType="1"/>
              </p:cNvSpPr>
              <p:nvPr/>
            </p:nvSpPr>
            <p:spPr bwMode="auto">
              <a:xfrm>
                <a:off x="4176" y="793"/>
                <a:ext cx="0" cy="91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35" name="Line 35"/>
              <p:cNvSpPr>
                <a:spLocks noChangeShapeType="1"/>
              </p:cNvSpPr>
              <p:nvPr/>
            </p:nvSpPr>
            <p:spPr bwMode="auto">
              <a:xfrm>
                <a:off x="4176" y="1800"/>
                <a:ext cx="0" cy="88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049636" name="Line 36"/>
            <p:cNvSpPr>
              <a:spLocks noChangeShapeType="1"/>
            </p:cNvSpPr>
            <p:nvPr/>
          </p:nvSpPr>
          <p:spPr bwMode="auto">
            <a:xfrm>
              <a:off x="816" y="649"/>
              <a:ext cx="96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9637" name="Text Box 37"/>
            <p:cNvSpPr txBox="1">
              <a:spLocks noChangeArrowheads="1"/>
            </p:cNvSpPr>
            <p:nvPr/>
          </p:nvSpPr>
          <p:spPr bwMode="auto">
            <a:xfrm>
              <a:off x="1680" y="62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spcBef>
                  <a:spcPct val="50000"/>
                </a:spcBef>
              </a:pPr>
              <a:r>
                <a:rPr kumimoji="1" lang="en-US" altLang="zh-CN" sz="2400" b="1">
                  <a:solidFill>
                    <a:srgbClr val="FF0000"/>
                  </a:solidFill>
                  <a:latin typeface="Times New Roman" pitchFamily="18" charset="0"/>
                  <a:ea typeface="宋体" pitchFamily="2" charset="-122"/>
                </a:rPr>
                <a:t>+</a:t>
              </a:r>
            </a:p>
          </p:txBody>
        </p:sp>
        <p:sp>
          <p:nvSpPr>
            <p:cNvPr id="1049638" name="Text Box 38"/>
            <p:cNvSpPr txBox="1">
              <a:spLocks noChangeArrowheads="1"/>
            </p:cNvSpPr>
            <p:nvPr/>
          </p:nvSpPr>
          <p:spPr bwMode="auto">
            <a:xfrm>
              <a:off x="1728" y="2256"/>
              <a:ext cx="1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spcBef>
                  <a:spcPct val="50000"/>
                </a:spcBef>
              </a:pPr>
              <a:r>
                <a:rPr kumimoji="1" lang="en-US" altLang="zh-CN" sz="2800" b="1">
                  <a:solidFill>
                    <a:srgbClr val="FF0000"/>
                  </a:solidFill>
                  <a:latin typeface="Times New Roman" pitchFamily="18" charset="0"/>
                  <a:ea typeface="宋体" pitchFamily="2" charset="-122"/>
                </a:rPr>
                <a:t>-</a:t>
              </a:r>
            </a:p>
          </p:txBody>
        </p:sp>
        <p:graphicFrame>
          <p:nvGraphicFramePr>
            <p:cNvPr id="1049639" name="Object 39"/>
            <p:cNvGraphicFramePr>
              <a:graphicFrameLocks noChangeAspect="1"/>
            </p:cNvGraphicFramePr>
            <p:nvPr/>
          </p:nvGraphicFramePr>
          <p:xfrm>
            <a:off x="1728" y="1392"/>
            <a:ext cx="297" cy="358"/>
          </p:xfrm>
          <a:graphic>
            <a:graphicData uri="http://schemas.openxmlformats.org/presentationml/2006/ole">
              <mc:AlternateContent xmlns:mc="http://schemas.openxmlformats.org/markup-compatibility/2006">
                <mc:Choice xmlns:v="urn:schemas-microsoft-com:vml" Requires="v">
                  <p:oleObj spid="_x0000_s24927" name="公式" r:id="rId21" imgW="190440" imgH="228600" progId="Equation.3">
                    <p:embed/>
                  </p:oleObj>
                </mc:Choice>
                <mc:Fallback>
                  <p:oleObj name="公式" r:id="rId21" imgW="1904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28" y="1392"/>
                          <a:ext cx="297" cy="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30229790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759" name="Rectangle 71"/>
          <p:cNvSpPr>
            <a:spLocks/>
          </p:cNvSpPr>
          <p:nvPr/>
        </p:nvSpPr>
        <p:spPr bwMode="auto">
          <a:xfrm>
            <a:off x="104775" y="71438"/>
            <a:ext cx="27384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1010762" name="Rectangle 74"/>
          <p:cNvSpPr>
            <a:spLocks noChangeArrowheads="1"/>
          </p:cNvSpPr>
          <p:nvPr/>
        </p:nvSpPr>
        <p:spPr bwMode="auto">
          <a:xfrm>
            <a:off x="104775" y="301625"/>
            <a:ext cx="8713788" cy="1480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30000"/>
              </a:lnSpc>
            </a:pPr>
            <a:r>
              <a:rPr kumimoji="1" lang="en-US" altLang="zh-CN" sz="2400" b="1" dirty="0">
                <a:solidFill>
                  <a:schemeClr val="hlink"/>
                </a:solidFill>
                <a:latin typeface="宋体" panose="02010600030101010101" pitchFamily="2" charset="-122"/>
                <a:ea typeface="宋体" panose="02010600030101010101" pitchFamily="2" charset="-122"/>
              </a:rPr>
              <a:t>7.</a:t>
            </a:r>
            <a:r>
              <a:rPr kumimoji="1" lang="zh-CN" altLang="en-US" sz="2400" b="1" dirty="0">
                <a:solidFill>
                  <a:schemeClr val="hlink"/>
                </a:solidFill>
                <a:latin typeface="宋体" panose="02010600030101010101" pitchFamily="2" charset="-122"/>
                <a:ea typeface="宋体" panose="02010600030101010101" pitchFamily="2" charset="-122"/>
              </a:rPr>
              <a:t>如图所示所示线圈与电容器并联电路，已知线圈的电阻</a:t>
            </a:r>
            <a:r>
              <a:rPr kumimoji="1" lang="en-US" altLang="zh-CN" sz="2400" b="1" i="1" dirty="0">
                <a:solidFill>
                  <a:schemeClr val="hlink"/>
                </a:solidFill>
                <a:latin typeface="宋体" panose="02010600030101010101" pitchFamily="2" charset="-122"/>
                <a:ea typeface="宋体" panose="02010600030101010101" pitchFamily="2" charset="-122"/>
              </a:rPr>
              <a:t>R</a:t>
            </a:r>
            <a:r>
              <a:rPr kumimoji="1" lang="en-US" altLang="zh-CN" sz="2400" b="1" dirty="0">
                <a:solidFill>
                  <a:schemeClr val="hlink"/>
                </a:solidFill>
                <a:latin typeface="宋体" panose="02010600030101010101" pitchFamily="2" charset="-122"/>
                <a:ea typeface="宋体" panose="02010600030101010101" pitchFamily="2" charset="-122"/>
              </a:rPr>
              <a:t>=10Ω</a:t>
            </a:r>
            <a:r>
              <a:rPr kumimoji="1" lang="zh-CN" altLang="en-US" sz="2400" b="1" dirty="0">
                <a:solidFill>
                  <a:schemeClr val="hlink"/>
                </a:solidFill>
                <a:latin typeface="宋体" panose="02010600030101010101" pitchFamily="2" charset="-122"/>
                <a:ea typeface="宋体" panose="02010600030101010101" pitchFamily="2" charset="-122"/>
              </a:rPr>
              <a:t>，电感</a:t>
            </a:r>
            <a:r>
              <a:rPr kumimoji="1" lang="en-US" altLang="zh-CN" sz="2400" b="1" i="1" dirty="0">
                <a:solidFill>
                  <a:schemeClr val="hlink"/>
                </a:solidFill>
                <a:latin typeface="宋体" panose="02010600030101010101" pitchFamily="2" charset="-122"/>
                <a:ea typeface="宋体" panose="02010600030101010101" pitchFamily="2" charset="-122"/>
              </a:rPr>
              <a:t>L</a:t>
            </a:r>
            <a:r>
              <a:rPr kumimoji="1" lang="en-US" altLang="zh-CN" sz="2400" b="1" dirty="0">
                <a:solidFill>
                  <a:schemeClr val="hlink"/>
                </a:solidFill>
                <a:latin typeface="宋体" panose="02010600030101010101" pitchFamily="2" charset="-122"/>
                <a:ea typeface="宋体" panose="02010600030101010101" pitchFamily="2" charset="-122"/>
              </a:rPr>
              <a:t>=0.127mH</a:t>
            </a:r>
            <a:r>
              <a:rPr kumimoji="1" lang="zh-CN" altLang="en-US" sz="2400" b="1" dirty="0">
                <a:solidFill>
                  <a:schemeClr val="hlink"/>
                </a:solidFill>
                <a:latin typeface="宋体" panose="02010600030101010101" pitchFamily="2" charset="-122"/>
                <a:ea typeface="宋体" panose="02010600030101010101" pitchFamily="2" charset="-122"/>
              </a:rPr>
              <a:t>，电容</a:t>
            </a:r>
            <a:r>
              <a:rPr kumimoji="1" lang="en-US" altLang="zh-CN" sz="2400" b="1" i="1" dirty="0">
                <a:solidFill>
                  <a:schemeClr val="hlink"/>
                </a:solidFill>
                <a:latin typeface="宋体" panose="02010600030101010101" pitchFamily="2" charset="-122"/>
                <a:ea typeface="宋体" panose="02010600030101010101" pitchFamily="2" charset="-122"/>
              </a:rPr>
              <a:t>C</a:t>
            </a:r>
            <a:r>
              <a:rPr kumimoji="1" lang="en-US" altLang="zh-CN" sz="2400" b="1" dirty="0">
                <a:solidFill>
                  <a:schemeClr val="hlink"/>
                </a:solidFill>
                <a:latin typeface="宋体" panose="02010600030101010101" pitchFamily="2" charset="-122"/>
                <a:ea typeface="宋体" panose="02010600030101010101" pitchFamily="2" charset="-122"/>
              </a:rPr>
              <a:t>=200pF</a:t>
            </a:r>
            <a:r>
              <a:rPr kumimoji="1" lang="zh-CN" altLang="en-US" sz="2400" b="1" dirty="0">
                <a:solidFill>
                  <a:schemeClr val="hlink"/>
                </a:solidFill>
                <a:latin typeface="宋体" panose="02010600030101010101" pitchFamily="2" charset="-122"/>
                <a:ea typeface="宋体" panose="02010600030101010101" pitchFamily="2" charset="-122"/>
              </a:rPr>
              <a:t>。求电路的谐振频率</a:t>
            </a:r>
            <a:r>
              <a:rPr kumimoji="1" lang="en-US" altLang="zh-CN" sz="2400" b="1" i="1" dirty="0">
                <a:solidFill>
                  <a:schemeClr val="hlink"/>
                </a:solidFill>
                <a:latin typeface="宋体" panose="02010600030101010101" pitchFamily="2" charset="-122"/>
                <a:ea typeface="宋体" panose="02010600030101010101" pitchFamily="2" charset="-122"/>
              </a:rPr>
              <a:t>f</a:t>
            </a:r>
            <a:r>
              <a:rPr kumimoji="1" lang="en-US" altLang="zh-CN" sz="2400" b="1" baseline="-25000" dirty="0">
                <a:solidFill>
                  <a:schemeClr val="hlink"/>
                </a:solidFill>
                <a:latin typeface="宋体" panose="02010600030101010101" pitchFamily="2" charset="-122"/>
                <a:ea typeface="宋体" panose="02010600030101010101" pitchFamily="2" charset="-122"/>
              </a:rPr>
              <a:t>0</a:t>
            </a:r>
            <a:r>
              <a:rPr kumimoji="1" lang="zh-CN" altLang="en-US" sz="2400" b="1" dirty="0">
                <a:solidFill>
                  <a:schemeClr val="hlink"/>
                </a:solidFill>
                <a:latin typeface="宋体" panose="02010600030101010101" pitchFamily="2" charset="-122"/>
                <a:ea typeface="宋体" panose="02010600030101010101" pitchFamily="2" charset="-122"/>
              </a:rPr>
              <a:t>和谐振阻抗</a:t>
            </a:r>
            <a:r>
              <a:rPr kumimoji="1" lang="en-US" altLang="zh-CN" sz="2400" b="1" i="1" dirty="0">
                <a:solidFill>
                  <a:schemeClr val="hlink"/>
                </a:solidFill>
                <a:latin typeface="宋体" panose="02010600030101010101" pitchFamily="2" charset="-122"/>
                <a:ea typeface="宋体" panose="02010600030101010101" pitchFamily="2" charset="-122"/>
              </a:rPr>
              <a:t>Z</a:t>
            </a:r>
            <a:r>
              <a:rPr kumimoji="1" lang="en-US" altLang="zh-CN" sz="2400" b="1" baseline="-25000" dirty="0">
                <a:solidFill>
                  <a:schemeClr val="hlink"/>
                </a:solidFill>
                <a:latin typeface="宋体" panose="02010600030101010101" pitchFamily="2" charset="-122"/>
                <a:ea typeface="宋体" panose="02010600030101010101" pitchFamily="2" charset="-122"/>
              </a:rPr>
              <a:t>0</a:t>
            </a:r>
            <a:r>
              <a:rPr kumimoji="1" lang="zh-CN" altLang="en-US" sz="2400" b="1" dirty="0">
                <a:solidFill>
                  <a:schemeClr val="hlink"/>
                </a:solidFill>
                <a:latin typeface="宋体" panose="02010600030101010101" pitchFamily="2" charset="-122"/>
                <a:ea typeface="宋体" panose="02010600030101010101" pitchFamily="2" charset="-122"/>
              </a:rPr>
              <a:t>。 </a:t>
            </a:r>
          </a:p>
        </p:txBody>
      </p:sp>
      <p:pic>
        <p:nvPicPr>
          <p:cNvPr id="1010793" name="Picture 105"/>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6227763" y="2060575"/>
            <a:ext cx="2903537" cy="3024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10796" name="Object 108"/>
          <p:cNvGraphicFramePr>
            <a:graphicFrameLocks noChangeAspect="1"/>
          </p:cNvGraphicFramePr>
          <p:nvPr>
            <p:extLst>
              <p:ext uri="{D42A27DB-BD31-4B8C-83A1-F6EECF244321}">
                <p14:modId xmlns:p14="http://schemas.microsoft.com/office/powerpoint/2010/main" val="3633592617"/>
              </p:ext>
            </p:extLst>
          </p:nvPr>
        </p:nvGraphicFramePr>
        <p:xfrm>
          <a:off x="539552" y="1814367"/>
          <a:ext cx="3241675" cy="1016000"/>
        </p:xfrm>
        <a:graphic>
          <a:graphicData uri="http://schemas.openxmlformats.org/presentationml/2006/ole">
            <mc:AlternateContent xmlns:mc="http://schemas.openxmlformats.org/markup-compatibility/2006">
              <mc:Choice xmlns:v="urn:schemas-microsoft-com:vml" Requires="v">
                <p:oleObj spid="_x0000_s25772" r:id="rId4" imgW="1485900" imgH="469900" progId="Equation.3">
                  <p:embed/>
                </p:oleObj>
              </mc:Choice>
              <mc:Fallback>
                <p:oleObj r:id="rId4" imgW="14859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814367"/>
                        <a:ext cx="324167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0797" name="Object 109" descr="80%"/>
          <p:cNvGraphicFramePr>
            <a:graphicFrameLocks noChangeAspect="1"/>
          </p:cNvGraphicFramePr>
          <p:nvPr>
            <p:extLst>
              <p:ext uri="{D42A27DB-BD31-4B8C-83A1-F6EECF244321}">
                <p14:modId xmlns:p14="http://schemas.microsoft.com/office/powerpoint/2010/main" val="1037774738"/>
              </p:ext>
            </p:extLst>
          </p:nvPr>
        </p:nvGraphicFramePr>
        <p:xfrm>
          <a:off x="2843213" y="2852936"/>
          <a:ext cx="2057400" cy="1066800"/>
        </p:xfrm>
        <a:graphic>
          <a:graphicData uri="http://schemas.openxmlformats.org/presentationml/2006/ole">
            <mc:AlternateContent xmlns:mc="http://schemas.openxmlformats.org/markup-compatibility/2006">
              <mc:Choice xmlns:v="urn:schemas-microsoft-com:vml" Requires="v">
                <p:oleObj spid="_x0000_s25773" name="公式" r:id="rId6" imgW="698400" imgH="419040" progId="Equation.3">
                  <p:embed/>
                </p:oleObj>
              </mc:Choice>
              <mc:Fallback>
                <p:oleObj name="公式" r:id="rId6" imgW="69840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2852936"/>
                        <a:ext cx="2057400" cy="1066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0800" name="Object 112"/>
          <p:cNvGraphicFramePr>
            <a:graphicFrameLocks noChangeAspect="1"/>
          </p:cNvGraphicFramePr>
          <p:nvPr>
            <p:extLst>
              <p:ext uri="{D42A27DB-BD31-4B8C-83A1-F6EECF244321}">
                <p14:modId xmlns:p14="http://schemas.microsoft.com/office/powerpoint/2010/main" val="2483692484"/>
              </p:ext>
            </p:extLst>
          </p:nvPr>
        </p:nvGraphicFramePr>
        <p:xfrm>
          <a:off x="395536" y="3017044"/>
          <a:ext cx="1604962" cy="555625"/>
        </p:xfrm>
        <a:graphic>
          <a:graphicData uri="http://schemas.openxmlformats.org/presentationml/2006/ole">
            <mc:AlternateContent xmlns:mc="http://schemas.openxmlformats.org/markup-compatibility/2006">
              <mc:Choice xmlns:v="urn:schemas-microsoft-com:vml" Requires="v">
                <p:oleObj spid="_x0000_s25774" name="公式" r:id="rId8" imgW="660240" imgH="228600" progId="Equation.3">
                  <p:embed/>
                </p:oleObj>
              </mc:Choice>
              <mc:Fallback>
                <p:oleObj name="公式" r:id="rId8" imgW="6602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3017044"/>
                        <a:ext cx="160496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0801" name="Object 113"/>
          <p:cNvGraphicFramePr>
            <a:graphicFrameLocks noChangeAspect="1"/>
          </p:cNvGraphicFramePr>
          <p:nvPr>
            <p:extLst>
              <p:ext uri="{D42A27DB-BD31-4B8C-83A1-F6EECF244321}">
                <p14:modId xmlns:p14="http://schemas.microsoft.com/office/powerpoint/2010/main" val="4033432397"/>
              </p:ext>
            </p:extLst>
          </p:nvPr>
        </p:nvGraphicFramePr>
        <p:xfrm>
          <a:off x="106817" y="4151313"/>
          <a:ext cx="5561012" cy="933450"/>
        </p:xfrm>
        <a:graphic>
          <a:graphicData uri="http://schemas.openxmlformats.org/presentationml/2006/ole">
            <mc:AlternateContent xmlns:mc="http://schemas.openxmlformats.org/markup-compatibility/2006">
              <mc:Choice xmlns:v="urn:schemas-microsoft-com:vml" Requires="v">
                <p:oleObj spid="_x0000_s25775" name="Equation" r:id="rId10" imgW="3174840" imgH="533160" progId="Equation.3">
                  <p:embed/>
                </p:oleObj>
              </mc:Choice>
              <mc:Fallback>
                <p:oleObj name="Equation" r:id="rId10" imgW="3174840" imgH="5331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817" y="4151313"/>
                        <a:ext cx="5561012"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0802" name="Object 114"/>
          <p:cNvGraphicFramePr>
            <a:graphicFrameLocks noChangeAspect="1"/>
          </p:cNvGraphicFramePr>
          <p:nvPr>
            <p:extLst>
              <p:ext uri="{D42A27DB-BD31-4B8C-83A1-F6EECF244321}">
                <p14:modId xmlns:p14="http://schemas.microsoft.com/office/powerpoint/2010/main" val="1718663789"/>
              </p:ext>
            </p:extLst>
          </p:nvPr>
        </p:nvGraphicFramePr>
        <p:xfrm>
          <a:off x="2051720" y="5229200"/>
          <a:ext cx="1907505" cy="925512"/>
        </p:xfrm>
        <a:graphic>
          <a:graphicData uri="http://schemas.openxmlformats.org/presentationml/2006/ole">
            <mc:AlternateContent xmlns:mc="http://schemas.openxmlformats.org/markup-compatibility/2006">
              <mc:Choice xmlns:v="urn:schemas-microsoft-com:vml" Requires="v">
                <p:oleObj spid="_x0000_s25776" name="Equation" r:id="rId12" imgW="672840" imgH="406080" progId="Equation.3">
                  <p:embed/>
                </p:oleObj>
              </mc:Choice>
              <mc:Fallback>
                <p:oleObj name="Equation" r:id="rId12" imgW="672840" imgH="4060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1720" y="5229200"/>
                        <a:ext cx="1907505" cy="9255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4243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0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08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10797"/>
                                        </p:tgtEl>
                                        <p:attrNameLst>
                                          <p:attrName>style.visibility</p:attrName>
                                        </p:attrNameLst>
                                      </p:cBhvr>
                                      <p:to>
                                        <p:strVal val="visible"/>
                                      </p:to>
                                    </p:set>
                                    <p:animEffect transition="in" filter="wipe(left)">
                                      <p:cBhvr>
                                        <p:cTn id="15" dur="500"/>
                                        <p:tgtEl>
                                          <p:spTgt spid="10107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1080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10802"/>
                                        </p:tgtEl>
                                        <p:attrNameLst>
                                          <p:attrName>style.visibility</p:attrName>
                                        </p:attrNameLst>
                                      </p:cBhvr>
                                      <p:to>
                                        <p:strVal val="visible"/>
                                      </p:to>
                                    </p:set>
                                    <p:animEffect transition="in" filter="wipe(left)">
                                      <p:cBhvr>
                                        <p:cTn id="24" dur="500"/>
                                        <p:tgtEl>
                                          <p:spTgt spid="1010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333" name="Rectangle 77"/>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992338" name="Rectangle 82"/>
          <p:cNvSpPr>
            <a:spLocks noGrp="1"/>
          </p:cNvSpPr>
          <p:nvPr>
            <p:ph type="subTitle" idx="1"/>
          </p:nvPr>
        </p:nvSpPr>
        <p:spPr>
          <a:xfrm>
            <a:off x="467544" y="310356"/>
            <a:ext cx="8316912" cy="5256212"/>
          </a:xfrm>
        </p:spPr>
        <p:txBody>
          <a:bodyPr/>
          <a:lstStyle/>
          <a:p>
            <a:pPr marL="261938" indent="-261938" algn="l">
              <a:lnSpc>
                <a:spcPct val="120000"/>
              </a:lnSpc>
              <a:spcBef>
                <a:spcPct val="30000"/>
              </a:spcBef>
            </a:pPr>
            <a:r>
              <a:rPr lang="en-US" altLang="zh-CN" sz="2400" b="1" dirty="0" smtClean="0">
                <a:solidFill>
                  <a:schemeClr val="hlink"/>
                </a:solidFill>
                <a:latin typeface="宋体" panose="02010600030101010101" pitchFamily="2" charset="-122"/>
                <a:ea typeface="宋体" panose="02010600030101010101" pitchFamily="2" charset="-122"/>
              </a:rPr>
              <a:t>1.</a:t>
            </a:r>
            <a:r>
              <a:rPr lang="zh-CN" altLang="en-US" sz="2400" b="1" dirty="0" smtClean="0">
                <a:solidFill>
                  <a:schemeClr val="hlink"/>
                </a:solidFill>
                <a:latin typeface="宋体" panose="02010600030101010101" pitchFamily="2" charset="-122"/>
                <a:ea typeface="宋体" panose="02010600030101010101" pitchFamily="2" charset="-122"/>
              </a:rPr>
              <a:t>并联电容器可以提高电路的功率因数，并联电容器的容量越大，功率因数是否被提得越高？为什么？会不会使电路的功率因数为负值？是否可以用串联电容器的方法提高功率因数？</a:t>
            </a:r>
          </a:p>
          <a:p>
            <a:pPr marL="261938" indent="-261938" algn="l">
              <a:lnSpc>
                <a:spcPct val="120000"/>
              </a:lnSpc>
              <a:spcBef>
                <a:spcPct val="30000"/>
              </a:spcBef>
            </a:pPr>
            <a:r>
              <a:rPr lang="en-US" altLang="zh-CN" sz="2400" b="1" dirty="0" smtClean="0">
                <a:solidFill>
                  <a:schemeClr val="hlink"/>
                </a:solidFill>
                <a:latin typeface="宋体" panose="02010600030101010101" pitchFamily="2" charset="-122"/>
                <a:ea typeface="宋体" panose="02010600030101010101" pitchFamily="2" charset="-122"/>
              </a:rPr>
              <a:t>2.</a:t>
            </a:r>
            <a:r>
              <a:rPr lang="zh-CN" altLang="en-US" sz="2400" b="1" dirty="0" smtClean="0">
                <a:solidFill>
                  <a:schemeClr val="hlink"/>
                </a:solidFill>
                <a:latin typeface="宋体" panose="02010600030101010101" pitchFamily="2" charset="-122"/>
                <a:ea typeface="宋体" panose="02010600030101010101" pitchFamily="2" charset="-122"/>
              </a:rPr>
              <a:t>为什么不用串联电容器的方法提高功率因数？</a:t>
            </a:r>
          </a:p>
        </p:txBody>
      </p:sp>
    </p:spTree>
    <p:extLst>
      <p:ext uri="{BB962C8B-B14F-4D97-AF65-F5344CB8AC3E}">
        <p14:creationId xmlns:p14="http://schemas.microsoft.com/office/powerpoint/2010/main" val="3495672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92338">
                                            <p:txEl>
                                              <p:pRg st="0" end="0"/>
                                            </p:txEl>
                                          </p:spTgt>
                                        </p:tgtEl>
                                        <p:attrNameLst>
                                          <p:attrName>style.visibility</p:attrName>
                                        </p:attrNameLst>
                                      </p:cBhvr>
                                      <p:to>
                                        <p:strVal val="visible"/>
                                      </p:to>
                                    </p:set>
                                    <p:anim calcmode="lin" valueType="num">
                                      <p:cBhvr>
                                        <p:cTn id="7" dur="500" fill="hold"/>
                                        <p:tgtEl>
                                          <p:spTgt spid="9923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9233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923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923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9233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92338">
                                            <p:txEl>
                                              <p:pRg st="1" end="1"/>
                                            </p:txEl>
                                          </p:spTgt>
                                        </p:tgtEl>
                                        <p:attrNameLst>
                                          <p:attrName>style.visibility</p:attrName>
                                        </p:attrNameLst>
                                      </p:cBhvr>
                                      <p:to>
                                        <p:strVal val="visible"/>
                                      </p:to>
                                    </p:set>
                                    <p:anim calcmode="lin" valueType="num">
                                      <p:cBhvr>
                                        <p:cTn id="16" dur="500" fill="hold"/>
                                        <p:tgtEl>
                                          <p:spTgt spid="9923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92338">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9923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923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92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33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p:cNvSpPr>
          <p:nvPr/>
        </p:nvSpPr>
        <p:spPr bwMode="auto">
          <a:xfrm>
            <a:off x="179388" y="0"/>
            <a:ext cx="27384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a:solidFill>
                  <a:schemeClr val="bg1"/>
                </a:solidFill>
                <a:latin typeface="黑体" pitchFamily="49" charset="-122"/>
                <a:ea typeface="黑体" pitchFamily="49" charset="-122"/>
              </a:defRPr>
            </a:lvl1pPr>
            <a:lvl2pPr eaLnBrk="0" hangingPunct="0">
              <a:defRPr sz="3600">
                <a:solidFill>
                  <a:schemeClr val="bg1"/>
                </a:solidFill>
                <a:latin typeface="黑体" pitchFamily="49" charset="-122"/>
                <a:ea typeface="黑体" pitchFamily="49" charset="-122"/>
              </a:defRPr>
            </a:lvl2pPr>
            <a:lvl3pPr eaLnBrk="0" hangingPunct="0">
              <a:defRPr sz="3600">
                <a:solidFill>
                  <a:schemeClr val="bg1"/>
                </a:solidFill>
                <a:latin typeface="黑体" pitchFamily="49" charset="-122"/>
                <a:ea typeface="黑体" pitchFamily="49" charset="-122"/>
              </a:defRPr>
            </a:lvl3pPr>
            <a:lvl4pPr eaLnBrk="0" hangingPunct="0">
              <a:defRPr sz="3600">
                <a:solidFill>
                  <a:schemeClr val="bg1"/>
                </a:solidFill>
                <a:latin typeface="黑体" pitchFamily="49" charset="-122"/>
                <a:ea typeface="黑体" pitchFamily="49" charset="-122"/>
              </a:defRPr>
            </a:lvl4pPr>
            <a:lvl5pPr eaLnBrk="0" hangingPunct="0">
              <a:defRPr sz="3600">
                <a:solidFill>
                  <a:schemeClr val="bg1"/>
                </a:solidFill>
                <a:latin typeface="黑体" pitchFamily="49" charset="-122"/>
                <a:ea typeface="黑体" pitchFamily="49" charset="-122"/>
              </a:defRPr>
            </a:lvl5pPr>
            <a:lvl6pPr marL="457200" eaLnBrk="0" fontAlgn="base" hangingPunct="0">
              <a:spcBef>
                <a:spcPct val="0"/>
              </a:spcBef>
              <a:spcAft>
                <a:spcPct val="0"/>
              </a:spcAft>
              <a:defRPr sz="3600">
                <a:solidFill>
                  <a:schemeClr val="bg1"/>
                </a:solidFill>
                <a:latin typeface="黑体" pitchFamily="49" charset="-122"/>
                <a:ea typeface="黑体" pitchFamily="49" charset="-122"/>
              </a:defRPr>
            </a:lvl6pPr>
            <a:lvl7pPr marL="914400" eaLnBrk="0" fontAlgn="base" hangingPunct="0">
              <a:spcBef>
                <a:spcPct val="0"/>
              </a:spcBef>
              <a:spcAft>
                <a:spcPct val="0"/>
              </a:spcAft>
              <a:defRPr sz="3600">
                <a:solidFill>
                  <a:schemeClr val="bg1"/>
                </a:solidFill>
                <a:latin typeface="黑体" pitchFamily="49" charset="-122"/>
                <a:ea typeface="黑体" pitchFamily="49" charset="-122"/>
              </a:defRPr>
            </a:lvl7pPr>
            <a:lvl8pPr marL="1371600" eaLnBrk="0" fontAlgn="base" hangingPunct="0">
              <a:spcBef>
                <a:spcPct val="0"/>
              </a:spcBef>
              <a:spcAft>
                <a:spcPct val="0"/>
              </a:spcAft>
              <a:defRPr sz="3600">
                <a:solidFill>
                  <a:schemeClr val="bg1"/>
                </a:solidFill>
                <a:latin typeface="黑体" pitchFamily="49" charset="-122"/>
                <a:ea typeface="黑体" pitchFamily="49" charset="-122"/>
              </a:defRPr>
            </a:lvl8pPr>
            <a:lvl9pPr marL="1828800" eaLnBrk="0" fontAlgn="base" hangingPunct="0">
              <a:spcBef>
                <a:spcPct val="0"/>
              </a:spcBef>
              <a:spcAft>
                <a:spcPct val="0"/>
              </a:spcAft>
              <a:defRPr sz="3600">
                <a:solidFill>
                  <a:schemeClr val="bg1"/>
                </a:solidFill>
                <a:latin typeface="黑体" pitchFamily="49" charset="-122"/>
                <a:ea typeface="黑体" pitchFamily="49" charset="-122"/>
              </a:defRPr>
            </a:lvl9pPr>
          </a:lstStyle>
          <a:p>
            <a:r>
              <a:rPr lang="zh-CN" altLang="en-US" sz="3200" b="1"/>
              <a:t>习题</a:t>
            </a:r>
          </a:p>
        </p:txBody>
      </p:sp>
      <p:sp>
        <p:nvSpPr>
          <p:cNvPr id="1092611" name="Rectangle 3"/>
          <p:cNvSpPr>
            <a:spLocks noGrp="1"/>
          </p:cNvSpPr>
          <p:nvPr>
            <p:ph type="subTitle" idx="1"/>
          </p:nvPr>
        </p:nvSpPr>
        <p:spPr>
          <a:xfrm>
            <a:off x="468313" y="1125538"/>
            <a:ext cx="8316912" cy="5256212"/>
          </a:xfrm>
        </p:spPr>
        <p:txBody>
          <a:bodyPr/>
          <a:lstStyle/>
          <a:p>
            <a:pPr marL="261938" indent="-261938" algn="l">
              <a:lnSpc>
                <a:spcPct val="120000"/>
              </a:lnSpc>
            </a:pPr>
            <a:r>
              <a:rPr lang="en-US" altLang="zh-CN" sz="2400" smtClean="0">
                <a:solidFill>
                  <a:schemeClr val="hlink"/>
                </a:solidFill>
                <a:latin typeface="方正姚体" pitchFamily="2" charset="-122"/>
                <a:ea typeface="方正姚体" pitchFamily="2" charset="-122"/>
              </a:rPr>
              <a:t>3.</a:t>
            </a:r>
            <a:r>
              <a:rPr lang="zh-CN" altLang="en-US" sz="2400" smtClean="0">
                <a:solidFill>
                  <a:schemeClr val="hlink"/>
                </a:solidFill>
                <a:latin typeface="方正姚体" pitchFamily="2" charset="-122"/>
                <a:ea typeface="方正姚体" pitchFamily="2" charset="-122"/>
              </a:rPr>
              <a:t>一台</a:t>
            </a:r>
            <a:r>
              <a:rPr lang="en-US" altLang="zh-CN" sz="2400" smtClean="0">
                <a:solidFill>
                  <a:schemeClr val="hlink"/>
                </a:solidFill>
                <a:latin typeface="方正姚体" pitchFamily="2" charset="-122"/>
                <a:ea typeface="方正姚体" pitchFamily="2" charset="-122"/>
              </a:rPr>
              <a:t>250kVA</a:t>
            </a:r>
            <a:r>
              <a:rPr lang="zh-CN" altLang="en-US" sz="2400" smtClean="0">
                <a:solidFill>
                  <a:schemeClr val="hlink"/>
                </a:solidFill>
                <a:latin typeface="方正姚体" pitchFamily="2" charset="-122"/>
                <a:ea typeface="方正姚体" pitchFamily="2" charset="-122"/>
              </a:rPr>
              <a:t>的变压器，带功率因数</a:t>
            </a:r>
            <a:r>
              <a:rPr lang="en-US" altLang="zh-CN" sz="2400" smtClean="0">
                <a:solidFill>
                  <a:schemeClr val="hlink"/>
                </a:solidFill>
                <a:latin typeface="方正姚体" pitchFamily="2" charset="-122"/>
                <a:ea typeface="方正姚体" pitchFamily="2" charset="-122"/>
              </a:rPr>
              <a:t>cos</a:t>
            </a:r>
            <a:r>
              <a:rPr lang="en-US" altLang="zh-CN" sz="2400" i="1" smtClean="0">
                <a:solidFill>
                  <a:schemeClr val="hlink"/>
                </a:solidFill>
                <a:latin typeface="方正姚体" pitchFamily="2" charset="-122"/>
                <a:ea typeface="方正姚体" pitchFamily="2" charset="-122"/>
              </a:rPr>
              <a:t>φ</a:t>
            </a:r>
            <a:r>
              <a:rPr lang="en-US" altLang="zh-CN" sz="2400" smtClean="0">
                <a:solidFill>
                  <a:schemeClr val="hlink"/>
                </a:solidFill>
                <a:latin typeface="方正姚体" pitchFamily="2" charset="-122"/>
                <a:ea typeface="方正姚体" pitchFamily="2" charset="-122"/>
              </a:rPr>
              <a:t>=0.8(φ</a:t>
            </a:r>
            <a:r>
              <a:rPr lang="zh-CN" altLang="en-US" sz="2400" smtClean="0">
                <a:solidFill>
                  <a:schemeClr val="hlink"/>
                </a:solidFill>
                <a:latin typeface="方正姚体" pitchFamily="2" charset="-122"/>
                <a:ea typeface="方正姚体" pitchFamily="2" charset="-122"/>
              </a:rPr>
              <a:t>＞</a:t>
            </a:r>
            <a:r>
              <a:rPr lang="en-US" altLang="zh-CN" sz="2400" smtClean="0">
                <a:solidFill>
                  <a:schemeClr val="hlink"/>
                </a:solidFill>
                <a:latin typeface="方正姚体" pitchFamily="2" charset="-122"/>
                <a:ea typeface="方正姚体" pitchFamily="2" charset="-122"/>
              </a:rPr>
              <a:t>0)</a:t>
            </a:r>
            <a:r>
              <a:rPr lang="zh-CN" altLang="en-US" sz="2400" smtClean="0">
                <a:solidFill>
                  <a:schemeClr val="hlink"/>
                </a:solidFill>
                <a:latin typeface="方正姚体" pitchFamily="2" charset="-122"/>
                <a:ea typeface="方正姚体" pitchFamily="2" charset="-122"/>
              </a:rPr>
              <a:t>的负载满载运行，若负载端 并联补偿电容，功率因数提高到</a:t>
            </a:r>
            <a:r>
              <a:rPr lang="en-US" altLang="zh-CN" sz="2400" smtClean="0">
                <a:solidFill>
                  <a:schemeClr val="hlink"/>
                </a:solidFill>
                <a:latin typeface="方正姚体" pitchFamily="2" charset="-122"/>
                <a:ea typeface="方正姚体" pitchFamily="2" charset="-122"/>
              </a:rPr>
              <a:t>0.9</a:t>
            </a:r>
            <a:r>
              <a:rPr lang="zh-CN" altLang="en-US" sz="2400" smtClean="0">
                <a:solidFill>
                  <a:schemeClr val="hlink"/>
                </a:solidFill>
                <a:latin typeface="方正姚体" pitchFamily="2" charset="-122"/>
                <a:ea typeface="方正姚体" pitchFamily="2" charset="-122"/>
              </a:rPr>
              <a:t>，求</a:t>
            </a:r>
          </a:p>
          <a:p>
            <a:pPr marL="261938" indent="-261938" algn="l">
              <a:lnSpc>
                <a:spcPct val="120000"/>
              </a:lnSpc>
            </a:pPr>
            <a:r>
              <a:rPr lang="zh-CN" altLang="en-US" sz="2400" smtClean="0">
                <a:solidFill>
                  <a:schemeClr val="hlink"/>
                </a:solidFill>
                <a:latin typeface="方正姚体" pitchFamily="2" charset="-122"/>
                <a:ea typeface="方正姚体" pitchFamily="2" charset="-122"/>
              </a:rPr>
              <a:t>   （</a:t>
            </a:r>
            <a:r>
              <a:rPr lang="en-US" altLang="zh-CN" sz="2400" smtClean="0">
                <a:solidFill>
                  <a:schemeClr val="hlink"/>
                </a:solidFill>
                <a:latin typeface="方正姚体" pitchFamily="2" charset="-122"/>
                <a:ea typeface="方正姚体" pitchFamily="2" charset="-122"/>
              </a:rPr>
              <a:t>1</a:t>
            </a:r>
            <a:r>
              <a:rPr lang="zh-CN" altLang="en-US" sz="2400" smtClean="0">
                <a:solidFill>
                  <a:schemeClr val="hlink"/>
                </a:solidFill>
                <a:latin typeface="方正姚体" pitchFamily="2" charset="-122"/>
                <a:ea typeface="方正姚体" pitchFamily="2" charset="-122"/>
              </a:rPr>
              <a:t>）补偿的无功功率</a:t>
            </a:r>
            <a:r>
              <a:rPr lang="en-US" altLang="zh-CN" sz="2400" i="1" smtClean="0">
                <a:solidFill>
                  <a:schemeClr val="hlink"/>
                </a:solidFill>
                <a:latin typeface="方正姚体" pitchFamily="2" charset="-122"/>
                <a:ea typeface="方正姚体" pitchFamily="2" charset="-122"/>
              </a:rPr>
              <a:t>Q</a:t>
            </a:r>
            <a:r>
              <a:rPr lang="en-US" altLang="zh-CN" sz="2400" baseline="-25000" smtClean="0">
                <a:solidFill>
                  <a:schemeClr val="hlink"/>
                </a:solidFill>
                <a:latin typeface="方正姚体" pitchFamily="2" charset="-122"/>
                <a:ea typeface="方正姚体" pitchFamily="2" charset="-122"/>
              </a:rPr>
              <a:t>C</a:t>
            </a:r>
          </a:p>
          <a:p>
            <a:pPr marL="261938" indent="-261938" algn="l">
              <a:lnSpc>
                <a:spcPct val="120000"/>
              </a:lnSpc>
            </a:pPr>
            <a:r>
              <a:rPr lang="en-US" altLang="zh-CN" sz="2400" smtClean="0">
                <a:solidFill>
                  <a:schemeClr val="hlink"/>
                </a:solidFill>
                <a:latin typeface="方正姚体" pitchFamily="2" charset="-122"/>
                <a:ea typeface="方正姚体" pitchFamily="2" charset="-122"/>
              </a:rPr>
              <a:t>   </a:t>
            </a:r>
            <a:r>
              <a:rPr lang="zh-CN" altLang="en-US" sz="2400" smtClean="0">
                <a:solidFill>
                  <a:schemeClr val="hlink"/>
                </a:solidFill>
                <a:latin typeface="方正姚体" pitchFamily="2" charset="-122"/>
                <a:ea typeface="方正姚体" pitchFamily="2" charset="-122"/>
              </a:rPr>
              <a:t>（</a:t>
            </a:r>
            <a:r>
              <a:rPr lang="en-US" altLang="zh-CN" sz="2400" smtClean="0">
                <a:solidFill>
                  <a:schemeClr val="hlink"/>
                </a:solidFill>
                <a:latin typeface="方正姚体" pitchFamily="2" charset="-122"/>
                <a:ea typeface="方正姚体" pitchFamily="2" charset="-122"/>
              </a:rPr>
              <a:t>2</a:t>
            </a:r>
            <a:r>
              <a:rPr lang="zh-CN" altLang="en-US" sz="2400" smtClean="0">
                <a:solidFill>
                  <a:schemeClr val="hlink"/>
                </a:solidFill>
                <a:latin typeface="方正姚体" pitchFamily="2" charset="-122"/>
                <a:ea typeface="方正姚体" pitchFamily="2" charset="-122"/>
              </a:rPr>
              <a:t>）此变压器还能外接多少千瓦的电阻性负载？</a:t>
            </a:r>
          </a:p>
          <a:p>
            <a:pPr marL="261938" indent="-261938" algn="l">
              <a:lnSpc>
                <a:spcPct val="120000"/>
              </a:lnSpc>
            </a:pPr>
            <a:r>
              <a:rPr lang="en-US" altLang="zh-CN" sz="2400" b="1" smtClean="0">
                <a:solidFill>
                  <a:schemeClr val="hlink"/>
                </a:solidFill>
              </a:rPr>
              <a:t>4.</a:t>
            </a:r>
            <a:r>
              <a:rPr lang="zh-CN" altLang="en-US" sz="2400" smtClean="0">
                <a:solidFill>
                  <a:schemeClr val="hlink"/>
                </a:solidFill>
                <a:latin typeface="方正姚体" pitchFamily="2" charset="-122"/>
                <a:ea typeface="方正姚体" pitchFamily="2" charset="-122"/>
              </a:rPr>
              <a:t>一感性负载，有功功率</a:t>
            </a:r>
            <a:r>
              <a:rPr lang="en-US" altLang="zh-CN" sz="2400" b="1" i="1" smtClean="0">
                <a:solidFill>
                  <a:schemeClr val="hlink"/>
                </a:solidFill>
              </a:rPr>
              <a:t>P</a:t>
            </a:r>
            <a:r>
              <a:rPr lang="en-US" altLang="zh-CN" sz="2400" b="1" smtClean="0">
                <a:solidFill>
                  <a:schemeClr val="hlink"/>
                </a:solidFill>
              </a:rPr>
              <a:t>=50kW</a:t>
            </a:r>
            <a:r>
              <a:rPr lang="zh-CN" altLang="en-US" sz="2400" b="1" smtClean="0">
                <a:solidFill>
                  <a:schemeClr val="hlink"/>
                </a:solidFill>
              </a:rPr>
              <a:t>，</a:t>
            </a:r>
            <a:r>
              <a:rPr lang="zh-CN" altLang="en-US" sz="2400" smtClean="0">
                <a:solidFill>
                  <a:schemeClr val="hlink"/>
                </a:solidFill>
                <a:latin typeface="方正姚体" pitchFamily="2" charset="-122"/>
                <a:ea typeface="方正姚体" pitchFamily="2" charset="-122"/>
              </a:rPr>
              <a:t>功率因数</a:t>
            </a:r>
            <a:r>
              <a:rPr lang="en-US" altLang="zh-CN" sz="2400" b="1" smtClean="0">
                <a:solidFill>
                  <a:schemeClr val="hlink"/>
                </a:solidFill>
              </a:rPr>
              <a:t>cos</a:t>
            </a:r>
            <a:r>
              <a:rPr lang="en-US" altLang="zh-CN" sz="2400" b="1" i="1" smtClean="0">
                <a:solidFill>
                  <a:schemeClr val="hlink"/>
                </a:solidFill>
              </a:rPr>
              <a:t>φ</a:t>
            </a:r>
            <a:r>
              <a:rPr lang="en-US" altLang="zh-CN" sz="2400" b="1" smtClean="0">
                <a:solidFill>
                  <a:schemeClr val="hlink"/>
                </a:solidFill>
              </a:rPr>
              <a:t>1=0.6</a:t>
            </a:r>
            <a:r>
              <a:rPr lang="zh-CN" altLang="en-US" sz="2400" b="1" smtClean="0">
                <a:solidFill>
                  <a:schemeClr val="hlink"/>
                </a:solidFill>
              </a:rPr>
              <a:t>， </a:t>
            </a:r>
            <a:r>
              <a:rPr lang="zh-CN" altLang="en-US" sz="2400" smtClean="0">
                <a:solidFill>
                  <a:schemeClr val="hlink"/>
                </a:solidFill>
                <a:latin typeface="方正姚体" pitchFamily="2" charset="-122"/>
                <a:ea typeface="方正姚体" pitchFamily="2" charset="-122"/>
              </a:rPr>
              <a:t>工频电源电压为</a:t>
            </a:r>
            <a:r>
              <a:rPr lang="en-US" altLang="zh-CN" sz="2400" b="1" smtClean="0">
                <a:solidFill>
                  <a:schemeClr val="hlink"/>
                </a:solidFill>
              </a:rPr>
              <a:t>220V</a:t>
            </a:r>
            <a:r>
              <a:rPr lang="zh-CN" altLang="en-US" sz="2400" b="1" smtClean="0">
                <a:solidFill>
                  <a:schemeClr val="hlink"/>
                </a:solidFill>
              </a:rPr>
              <a:t>，</a:t>
            </a:r>
            <a:r>
              <a:rPr lang="zh-CN" altLang="en-US" sz="2400" smtClean="0">
                <a:solidFill>
                  <a:schemeClr val="hlink"/>
                </a:solidFill>
                <a:latin typeface="方正姚体" pitchFamily="2" charset="-122"/>
                <a:ea typeface="方正姚体" pitchFamily="2" charset="-122"/>
              </a:rPr>
              <a:t>试求：</a:t>
            </a:r>
          </a:p>
          <a:p>
            <a:pPr marL="261938" indent="-261938" algn="l">
              <a:lnSpc>
                <a:spcPct val="120000"/>
              </a:lnSpc>
            </a:pPr>
            <a:r>
              <a:rPr lang="zh-CN" altLang="en-US" sz="2400" smtClean="0">
                <a:solidFill>
                  <a:schemeClr val="hlink"/>
                </a:solidFill>
                <a:latin typeface="方正姚体" pitchFamily="2" charset="-122"/>
                <a:ea typeface="方正姚体" pitchFamily="2" charset="-122"/>
              </a:rPr>
              <a:t>  </a:t>
            </a:r>
            <a:r>
              <a:rPr lang="zh-CN" altLang="en-US" sz="2400" b="1" smtClean="0">
                <a:solidFill>
                  <a:schemeClr val="hlink"/>
                </a:solidFill>
              </a:rPr>
              <a:t>（</a:t>
            </a:r>
            <a:r>
              <a:rPr lang="en-US" altLang="zh-CN" sz="2400" b="1" smtClean="0">
                <a:solidFill>
                  <a:schemeClr val="hlink"/>
                </a:solidFill>
              </a:rPr>
              <a:t>1</a:t>
            </a:r>
            <a:r>
              <a:rPr lang="zh-CN" altLang="en-US" sz="2400" b="1" smtClean="0">
                <a:solidFill>
                  <a:schemeClr val="hlink"/>
                </a:solidFill>
              </a:rPr>
              <a:t>）</a:t>
            </a:r>
            <a:r>
              <a:rPr lang="zh-CN" altLang="en-US" sz="2400" smtClean="0">
                <a:solidFill>
                  <a:schemeClr val="hlink"/>
                </a:solidFill>
                <a:latin typeface="方正姚体" pitchFamily="2" charset="-122"/>
                <a:ea typeface="方正姚体" pitchFamily="2" charset="-122"/>
              </a:rPr>
              <a:t>将线路原功率因数</a:t>
            </a:r>
            <a:r>
              <a:rPr lang="en-US" altLang="zh-CN" sz="2400" b="1" smtClean="0">
                <a:solidFill>
                  <a:schemeClr val="hlink"/>
                </a:solidFill>
              </a:rPr>
              <a:t>cos</a:t>
            </a:r>
            <a:r>
              <a:rPr lang="en-US" altLang="zh-CN" sz="2400" b="1" i="1" smtClean="0">
                <a:solidFill>
                  <a:schemeClr val="hlink"/>
                </a:solidFill>
              </a:rPr>
              <a:t>φ</a:t>
            </a:r>
            <a:r>
              <a:rPr lang="en-US" altLang="zh-CN" sz="2400" b="1" smtClean="0">
                <a:solidFill>
                  <a:schemeClr val="hlink"/>
                </a:solidFill>
              </a:rPr>
              <a:t>1=0.6</a:t>
            </a:r>
            <a:r>
              <a:rPr lang="zh-CN" altLang="en-US" sz="2400" smtClean="0">
                <a:solidFill>
                  <a:schemeClr val="hlink"/>
                </a:solidFill>
                <a:latin typeface="方正姚体" pitchFamily="2" charset="-122"/>
                <a:ea typeface="方正姚体" pitchFamily="2" charset="-122"/>
              </a:rPr>
              <a:t>提高到</a:t>
            </a:r>
            <a:r>
              <a:rPr lang="en-US" altLang="zh-CN" sz="2400" b="1" smtClean="0">
                <a:solidFill>
                  <a:schemeClr val="hlink"/>
                </a:solidFill>
              </a:rPr>
              <a:t>cos</a:t>
            </a:r>
            <a:r>
              <a:rPr lang="en-US" altLang="zh-CN" sz="2400" b="1" i="1" smtClean="0">
                <a:solidFill>
                  <a:schemeClr val="hlink"/>
                </a:solidFill>
              </a:rPr>
              <a:t>φ</a:t>
            </a:r>
            <a:r>
              <a:rPr lang="en-US" altLang="zh-CN" sz="2400" b="1" smtClean="0">
                <a:solidFill>
                  <a:schemeClr val="hlink"/>
                </a:solidFill>
              </a:rPr>
              <a:t>=0.95</a:t>
            </a:r>
            <a:r>
              <a:rPr lang="zh-CN" altLang="en-US" sz="2400" b="1" smtClean="0">
                <a:solidFill>
                  <a:schemeClr val="hlink"/>
                </a:solidFill>
              </a:rPr>
              <a:t>，</a:t>
            </a:r>
            <a:r>
              <a:rPr lang="zh-CN" altLang="en-US" sz="2400" smtClean="0">
                <a:solidFill>
                  <a:schemeClr val="hlink"/>
                </a:solidFill>
                <a:latin typeface="方正姚体" pitchFamily="2" charset="-122"/>
                <a:ea typeface="方正姚体" pitchFamily="2" charset="-122"/>
              </a:rPr>
              <a:t>需并联的电容值</a:t>
            </a:r>
            <a:r>
              <a:rPr lang="en-US" altLang="zh-CN" sz="2400" b="1" i="1" smtClean="0">
                <a:solidFill>
                  <a:schemeClr val="hlink"/>
                </a:solidFill>
              </a:rPr>
              <a:t>C</a:t>
            </a:r>
            <a:r>
              <a:rPr lang="zh-CN" altLang="en-US" sz="2400" b="1" smtClean="0">
                <a:solidFill>
                  <a:schemeClr val="hlink"/>
                </a:solidFill>
              </a:rPr>
              <a:t>；</a:t>
            </a:r>
          </a:p>
          <a:p>
            <a:pPr marL="261938" indent="-261938" algn="l">
              <a:lnSpc>
                <a:spcPct val="120000"/>
              </a:lnSpc>
            </a:pPr>
            <a:r>
              <a:rPr lang="zh-CN" altLang="en-US" sz="2400" b="1" smtClean="0">
                <a:solidFill>
                  <a:schemeClr val="hlink"/>
                </a:solidFill>
              </a:rPr>
              <a:t> （</a:t>
            </a:r>
            <a:r>
              <a:rPr lang="en-US" altLang="zh-CN" sz="2400" b="1" smtClean="0">
                <a:solidFill>
                  <a:schemeClr val="hlink"/>
                </a:solidFill>
              </a:rPr>
              <a:t>2</a:t>
            </a:r>
            <a:r>
              <a:rPr lang="zh-CN" altLang="en-US" sz="2400" b="1" smtClean="0">
                <a:solidFill>
                  <a:schemeClr val="hlink"/>
                </a:solidFill>
              </a:rPr>
              <a:t>）</a:t>
            </a:r>
            <a:r>
              <a:rPr lang="zh-CN" altLang="en-US" sz="2400" smtClean="0">
                <a:solidFill>
                  <a:schemeClr val="hlink"/>
                </a:solidFill>
                <a:latin typeface="方正姚体" pitchFamily="2" charset="-122"/>
                <a:ea typeface="方正姚体" pitchFamily="2" charset="-122"/>
              </a:rPr>
              <a:t>电容并联前后供电线路上的电流</a:t>
            </a:r>
            <a:r>
              <a:rPr lang="en-US" altLang="zh-CN" sz="2400" b="1" i="1" smtClean="0">
                <a:solidFill>
                  <a:schemeClr val="hlink"/>
                </a:solidFill>
              </a:rPr>
              <a:t>I</a:t>
            </a:r>
            <a:r>
              <a:rPr lang="en-US" altLang="zh-CN" sz="2400" b="1" baseline="-25000" smtClean="0">
                <a:solidFill>
                  <a:schemeClr val="hlink"/>
                </a:solidFill>
              </a:rPr>
              <a:t>1</a:t>
            </a:r>
            <a:r>
              <a:rPr lang="zh-CN" altLang="en-US" sz="2400" smtClean="0">
                <a:solidFill>
                  <a:schemeClr val="hlink"/>
                </a:solidFill>
                <a:latin typeface="方正姚体" pitchFamily="2" charset="-122"/>
                <a:ea typeface="方正姚体" pitchFamily="2" charset="-122"/>
              </a:rPr>
              <a:t>及</a:t>
            </a:r>
            <a:r>
              <a:rPr lang="en-US" altLang="zh-CN" sz="2400" b="1" i="1" smtClean="0">
                <a:solidFill>
                  <a:schemeClr val="hlink"/>
                </a:solidFill>
              </a:rPr>
              <a:t>I</a:t>
            </a:r>
            <a:r>
              <a:rPr lang="zh-CN" altLang="en-US" sz="2400" b="1" smtClean="0">
                <a:solidFill>
                  <a:schemeClr val="hlink"/>
                </a:solidFill>
              </a:rPr>
              <a:t>。</a:t>
            </a:r>
          </a:p>
        </p:txBody>
      </p:sp>
    </p:spTree>
    <p:extLst>
      <p:ext uri="{BB962C8B-B14F-4D97-AF65-F5344CB8AC3E}">
        <p14:creationId xmlns:p14="http://schemas.microsoft.com/office/powerpoint/2010/main" val="2560024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92611">
                                            <p:txEl>
                                              <p:pRg st="0" end="0"/>
                                            </p:txEl>
                                          </p:spTgt>
                                        </p:tgtEl>
                                        <p:attrNameLst>
                                          <p:attrName>style.visibility</p:attrName>
                                        </p:attrNameLst>
                                      </p:cBhvr>
                                      <p:to>
                                        <p:strVal val="visible"/>
                                      </p:to>
                                    </p:set>
                                    <p:anim calcmode="lin" valueType="num">
                                      <p:cBhvr>
                                        <p:cTn id="7" dur="500" fill="hold"/>
                                        <p:tgtEl>
                                          <p:spTgt spid="10926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926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926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926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926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92611">
                                            <p:txEl>
                                              <p:pRg st="1" end="1"/>
                                            </p:txEl>
                                          </p:spTgt>
                                        </p:tgtEl>
                                        <p:attrNameLst>
                                          <p:attrName>style.visibility</p:attrName>
                                        </p:attrNameLst>
                                      </p:cBhvr>
                                      <p:to>
                                        <p:strVal val="visible"/>
                                      </p:to>
                                    </p:set>
                                    <p:anim calcmode="lin" valueType="num">
                                      <p:cBhvr>
                                        <p:cTn id="16" dur="500" fill="hold"/>
                                        <p:tgtEl>
                                          <p:spTgt spid="10926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92611">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0926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926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926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092611">
                                            <p:txEl>
                                              <p:pRg st="2" end="2"/>
                                            </p:txEl>
                                          </p:spTgt>
                                        </p:tgtEl>
                                        <p:attrNameLst>
                                          <p:attrName>style.visibility</p:attrName>
                                        </p:attrNameLst>
                                      </p:cBhvr>
                                      <p:to>
                                        <p:strVal val="visible"/>
                                      </p:to>
                                    </p:set>
                                    <p:anim calcmode="lin" valueType="num">
                                      <p:cBhvr>
                                        <p:cTn id="25" dur="500" fill="hold"/>
                                        <p:tgtEl>
                                          <p:spTgt spid="10926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92611">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0926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926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9261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92611">
                                            <p:txEl>
                                              <p:pRg st="3" end="3"/>
                                            </p:txEl>
                                          </p:spTgt>
                                        </p:tgtEl>
                                        <p:attrNameLst>
                                          <p:attrName>style.visibility</p:attrName>
                                        </p:attrNameLst>
                                      </p:cBhvr>
                                      <p:to>
                                        <p:strVal val="visible"/>
                                      </p:to>
                                    </p:set>
                                    <p:anim calcmode="lin" valueType="num">
                                      <p:cBhvr>
                                        <p:cTn id="34" dur="500" fill="hold"/>
                                        <p:tgtEl>
                                          <p:spTgt spid="10926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92611">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0926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926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92611">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092611">
                                            <p:txEl>
                                              <p:pRg st="4" end="4"/>
                                            </p:txEl>
                                          </p:spTgt>
                                        </p:tgtEl>
                                        <p:attrNameLst>
                                          <p:attrName>style.visibility</p:attrName>
                                        </p:attrNameLst>
                                      </p:cBhvr>
                                      <p:to>
                                        <p:strVal val="visible"/>
                                      </p:to>
                                    </p:set>
                                    <p:anim calcmode="lin" valueType="num">
                                      <p:cBhvr>
                                        <p:cTn id="43" dur="500" fill="hold"/>
                                        <p:tgtEl>
                                          <p:spTgt spid="10926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92611">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0926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926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92611">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092611">
                                            <p:txEl>
                                              <p:pRg st="5" end="5"/>
                                            </p:txEl>
                                          </p:spTgt>
                                        </p:tgtEl>
                                        <p:attrNameLst>
                                          <p:attrName>style.visibility</p:attrName>
                                        </p:attrNameLst>
                                      </p:cBhvr>
                                      <p:to>
                                        <p:strVal val="visible"/>
                                      </p:to>
                                    </p:set>
                                    <p:anim calcmode="lin" valueType="num">
                                      <p:cBhvr>
                                        <p:cTn id="52" dur="500" fill="hold"/>
                                        <p:tgtEl>
                                          <p:spTgt spid="10926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92611">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0926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926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92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思考题 </a:t>
            </a:r>
          </a:p>
        </p:txBody>
      </p:sp>
      <p:sp>
        <p:nvSpPr>
          <p:cNvPr id="1134612" name="Text Box 20"/>
          <p:cNvSpPr txBox="1">
            <a:spLocks noChangeArrowheads="1"/>
          </p:cNvSpPr>
          <p:nvPr/>
        </p:nvSpPr>
        <p:spPr bwMode="auto">
          <a:xfrm>
            <a:off x="250825" y="1203325"/>
            <a:ext cx="8640763"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45000"/>
              </a:spcBef>
            </a:pPr>
            <a:r>
              <a:rPr kumimoji="1" lang="en-US" altLang="zh-CN" sz="2400">
                <a:solidFill>
                  <a:schemeClr val="hlink"/>
                </a:solidFill>
                <a:latin typeface="方正姚体" pitchFamily="2" charset="-122"/>
              </a:rPr>
              <a:t>1</a:t>
            </a:r>
            <a:r>
              <a:rPr kumimoji="1" lang="zh-CN" altLang="en-US" sz="2400">
                <a:solidFill>
                  <a:schemeClr val="hlink"/>
                </a:solidFill>
                <a:latin typeface="方正姚体" pitchFamily="2" charset="-122"/>
              </a:rPr>
              <a:t>、对称三相电源的星形连接</a:t>
            </a:r>
            <a:r>
              <a:rPr kumimoji="1" lang="zh-CN" altLang="en-US" sz="2800">
                <a:solidFill>
                  <a:schemeClr val="hlink"/>
                </a:solidFill>
                <a:latin typeface="方正姚体" pitchFamily="2" charset="-122"/>
              </a:rPr>
              <a:t> </a:t>
            </a:r>
            <a:r>
              <a:rPr kumimoji="1" lang="zh-CN" altLang="en-US" sz="2400">
                <a:solidFill>
                  <a:schemeClr val="hlink"/>
                </a:solidFill>
                <a:latin typeface="方正姚体" pitchFamily="2" charset="-122"/>
              </a:rPr>
              <a:t>时，</a:t>
            </a:r>
            <a:r>
              <a:rPr kumimoji="1" lang="en-US" altLang="zh-CN" sz="2400" i="1">
                <a:solidFill>
                  <a:schemeClr val="hlink"/>
                </a:solidFill>
                <a:latin typeface="Times New Roman" pitchFamily="18" charset="0"/>
              </a:rPr>
              <a:t>U</a:t>
            </a:r>
            <a:r>
              <a:rPr kumimoji="1" lang="en-US" altLang="zh-CN" sz="2400" baseline="-25000">
                <a:solidFill>
                  <a:schemeClr val="hlink"/>
                </a:solidFill>
                <a:latin typeface="Times New Roman" pitchFamily="18" charset="0"/>
              </a:rPr>
              <a:t>l</a:t>
            </a:r>
            <a:r>
              <a:rPr kumimoji="1" lang="en-US" altLang="zh-CN" sz="2400">
                <a:solidFill>
                  <a:schemeClr val="hlink"/>
                </a:solidFill>
                <a:latin typeface="方正姚体" pitchFamily="2" charset="-122"/>
              </a:rPr>
              <a:t>= </a:t>
            </a:r>
            <a:r>
              <a:rPr kumimoji="1" lang="en-US" altLang="zh-CN" sz="2400" u="sng">
                <a:solidFill>
                  <a:schemeClr val="hlink"/>
                </a:solidFill>
                <a:latin typeface="方正姚体" pitchFamily="2" charset="-122"/>
              </a:rPr>
              <a:t>                 </a:t>
            </a:r>
            <a:r>
              <a:rPr kumimoji="1" lang="en-US" altLang="zh-CN" sz="2400" i="1">
                <a:solidFill>
                  <a:schemeClr val="hlink"/>
                </a:solidFill>
                <a:latin typeface="Times New Roman" pitchFamily="18" charset="0"/>
              </a:rPr>
              <a:t>U</a:t>
            </a:r>
            <a:r>
              <a:rPr kumimoji="1" lang="en-US" altLang="zh-CN" sz="2400" baseline="-25000">
                <a:solidFill>
                  <a:schemeClr val="hlink"/>
                </a:solidFill>
                <a:latin typeface="方正姚体" pitchFamily="2" charset="-122"/>
              </a:rPr>
              <a:t>P</a:t>
            </a:r>
            <a:r>
              <a:rPr kumimoji="1" lang="zh-CN" altLang="en-US" sz="2400">
                <a:solidFill>
                  <a:schemeClr val="hlink"/>
                </a:solidFill>
                <a:latin typeface="方正姚体" pitchFamily="2" charset="-122"/>
              </a:rPr>
              <a:t>，线电压</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的相位超前于它所对应相电压的相位</a:t>
            </a:r>
            <a:r>
              <a:rPr kumimoji="1" lang="zh-CN" altLang="en-US" sz="2400" u="sng">
                <a:solidFill>
                  <a:schemeClr val="hlink"/>
                </a:solidFill>
                <a:latin typeface="方正姚体" pitchFamily="2" charset="-122"/>
              </a:rPr>
              <a:t>                 </a:t>
            </a:r>
            <a:r>
              <a:rPr kumimoji="1" lang="zh-CN" altLang="en-US" sz="2400">
                <a:solidFill>
                  <a:schemeClr val="hlink"/>
                </a:solidFill>
                <a:latin typeface="方正姚体" pitchFamily="2" charset="-122"/>
              </a:rPr>
              <a:t>。</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2</a:t>
            </a:r>
            <a:r>
              <a:rPr kumimoji="1" lang="zh-CN" altLang="en-US" sz="2400">
                <a:solidFill>
                  <a:schemeClr val="hlink"/>
                </a:solidFill>
                <a:latin typeface="方正姚体" pitchFamily="2" charset="-122"/>
              </a:rPr>
              <a:t>、正序对称三相星形连接电源，若                                      </a:t>
            </a:r>
            <a:r>
              <a:rPr kumimoji="1" lang="en-US" altLang="zh-CN" sz="2400">
                <a:solidFill>
                  <a:schemeClr val="hlink"/>
                </a:solidFill>
                <a:latin typeface="方正姚体" pitchFamily="2" charset="-122"/>
              </a:rPr>
              <a:t>,   </a:t>
            </a:r>
            <a:br>
              <a:rPr kumimoji="1" lang="en-US" altLang="zh-CN" sz="2400">
                <a:solidFill>
                  <a:schemeClr val="hlink"/>
                </a:solidFill>
                <a:latin typeface="方正姚体" pitchFamily="2" charset="-122"/>
              </a:rPr>
            </a:br>
            <a:r>
              <a:rPr kumimoji="1" lang="en-US" altLang="zh-CN" sz="2400">
                <a:solidFill>
                  <a:schemeClr val="hlink"/>
                </a:solidFill>
                <a:latin typeface="方正姚体" pitchFamily="2" charset="-122"/>
              </a:rPr>
              <a:t>    </a:t>
            </a:r>
            <a:r>
              <a:rPr kumimoji="1" lang="zh-CN" altLang="en-US" sz="2400">
                <a:solidFill>
                  <a:schemeClr val="hlink"/>
                </a:solidFill>
                <a:latin typeface="方正姚体" pitchFamily="2" charset="-122"/>
              </a:rPr>
              <a:t>则        </a:t>
            </a:r>
            <a:r>
              <a:rPr kumimoji="1" lang="en-US" altLang="zh-CN" sz="2400">
                <a:solidFill>
                  <a:schemeClr val="hlink"/>
                </a:solidFill>
                <a:latin typeface="方正姚体" pitchFamily="2" charset="-122"/>
              </a:rPr>
              <a:t>= </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  </a:t>
            </a: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3</a:t>
            </a:r>
            <a:r>
              <a:rPr kumimoji="1" lang="zh-CN" altLang="en-US" sz="2400">
                <a:solidFill>
                  <a:schemeClr val="hlink"/>
                </a:solidFill>
                <a:latin typeface="方正姚体" pitchFamily="2" charset="-122"/>
              </a:rPr>
              <a:t>、正序对称三相三角形连接电源， 相电压                       </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则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V</a:t>
            </a:r>
            <a:r>
              <a:rPr kumimoji="1" lang="zh-CN" altLang="en-US" sz="2400">
                <a:solidFill>
                  <a:schemeClr val="hlink"/>
                </a:solidFill>
                <a:latin typeface="方正姚体" pitchFamily="2" charset="-122"/>
              </a:rPr>
              <a:t>，                  </a:t>
            </a:r>
            <a:br>
              <a:rPr kumimoji="1" lang="zh-CN" altLang="en-US" sz="2400">
                <a:solidFill>
                  <a:schemeClr val="hlink"/>
                </a:solidFill>
                <a:latin typeface="方正姚体" pitchFamily="2" charset="-122"/>
              </a:rPr>
            </a:br>
            <a:r>
              <a:rPr kumimoji="1" lang="zh-CN" altLang="en-US" sz="2400">
                <a:solidFill>
                  <a:schemeClr val="hlink"/>
                </a:solidFill>
                <a:latin typeface="方正姚体" pitchFamily="2" charset="-122"/>
              </a:rPr>
              <a:t>                                              </a:t>
            </a:r>
            <a:r>
              <a:rPr kumimoji="1" lang="en-US" altLang="zh-CN" sz="2400">
                <a:solidFill>
                  <a:schemeClr val="hlink"/>
                </a:solidFill>
                <a:latin typeface="方正姚体" pitchFamily="2" charset="-122"/>
              </a:rPr>
              <a:t>=</a:t>
            </a:r>
            <a:r>
              <a:rPr kumimoji="1" lang="en-US" altLang="zh-CN" sz="2400" u="sng">
                <a:solidFill>
                  <a:schemeClr val="hlink"/>
                </a:solidFill>
                <a:latin typeface="方正姚体" pitchFamily="2" charset="-122"/>
              </a:rPr>
              <a:t>                </a:t>
            </a:r>
            <a:r>
              <a:rPr kumimoji="1" lang="en-US" altLang="zh-CN" sz="2400">
                <a:solidFill>
                  <a:schemeClr val="hlink"/>
                </a:solidFill>
                <a:latin typeface="方正姚体" pitchFamily="2" charset="-122"/>
              </a:rPr>
              <a:t> </a:t>
            </a:r>
            <a:r>
              <a:rPr kumimoji="1" lang="zh-CN" altLang="en-US" sz="2400">
                <a:solidFill>
                  <a:schemeClr val="hlink"/>
                </a:solidFill>
                <a:latin typeface="方正姚体" pitchFamily="2" charset="-122"/>
              </a:rPr>
              <a:t>。</a:t>
            </a:r>
          </a:p>
        </p:txBody>
      </p:sp>
      <p:graphicFrame>
        <p:nvGraphicFramePr>
          <p:cNvPr id="1134595" name="Object 3"/>
          <p:cNvGraphicFramePr>
            <a:graphicFrameLocks noChangeAspect="1"/>
          </p:cNvGraphicFramePr>
          <p:nvPr/>
        </p:nvGraphicFramePr>
        <p:xfrm>
          <a:off x="5219700" y="2492375"/>
          <a:ext cx="2697163" cy="595313"/>
        </p:xfrm>
        <a:graphic>
          <a:graphicData uri="http://schemas.openxmlformats.org/presentationml/2006/ole">
            <mc:AlternateContent xmlns:mc="http://schemas.openxmlformats.org/markup-compatibility/2006">
              <mc:Choice xmlns:v="urn:schemas-microsoft-com:vml" Requires="v">
                <p:oleObj spid="_x0000_s26978" name="公式" r:id="rId3" imgW="1155600" imgH="279360" progId="Equation.3">
                  <p:embed/>
                </p:oleObj>
              </mc:Choice>
              <mc:Fallback>
                <p:oleObj name="公式" r:id="rId3" imgW="115560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492375"/>
                        <a:ext cx="2697163"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01" name="Object 9"/>
          <p:cNvGraphicFramePr>
            <a:graphicFrameLocks noChangeAspect="1"/>
          </p:cNvGraphicFramePr>
          <p:nvPr/>
        </p:nvGraphicFramePr>
        <p:xfrm>
          <a:off x="5895975" y="3054350"/>
          <a:ext cx="528638" cy="609600"/>
        </p:xfrm>
        <a:graphic>
          <a:graphicData uri="http://schemas.openxmlformats.org/presentationml/2006/ole">
            <mc:AlternateContent xmlns:mc="http://schemas.openxmlformats.org/markup-compatibility/2006">
              <mc:Choice xmlns:v="urn:schemas-microsoft-com:vml" Requires="v">
                <p:oleObj spid="_x0000_s26979" name="公式" r:id="rId5" imgW="241200" imgH="279360" progId="Equation.3">
                  <p:embed/>
                </p:oleObj>
              </mc:Choice>
              <mc:Fallback>
                <p:oleObj name="公式" r:id="rId5" imgW="24120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975" y="3054350"/>
                        <a:ext cx="52863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06" name="Object 14"/>
          <p:cNvGraphicFramePr>
            <a:graphicFrameLocks noChangeAspect="1"/>
          </p:cNvGraphicFramePr>
          <p:nvPr/>
        </p:nvGraphicFramePr>
        <p:xfrm>
          <a:off x="901700" y="3068638"/>
          <a:ext cx="635000" cy="582612"/>
        </p:xfrm>
        <a:graphic>
          <a:graphicData uri="http://schemas.openxmlformats.org/presentationml/2006/ole">
            <mc:AlternateContent xmlns:mc="http://schemas.openxmlformats.org/markup-compatibility/2006">
              <mc:Choice xmlns:v="urn:schemas-microsoft-com:vml" Requires="v">
                <p:oleObj spid="_x0000_s26980" name="公式" r:id="rId7" imgW="304560" imgH="279360" progId="Equation.3">
                  <p:embed/>
                </p:oleObj>
              </mc:Choice>
              <mc:Fallback>
                <p:oleObj name="公式" r:id="rId7" imgW="304560" imgH="279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700" y="3068638"/>
                        <a:ext cx="635000"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08" name="Object 16"/>
          <p:cNvGraphicFramePr>
            <a:graphicFrameLocks noChangeAspect="1"/>
          </p:cNvGraphicFramePr>
          <p:nvPr/>
        </p:nvGraphicFramePr>
        <p:xfrm>
          <a:off x="3563938" y="3068638"/>
          <a:ext cx="673100" cy="642937"/>
        </p:xfrm>
        <a:graphic>
          <a:graphicData uri="http://schemas.openxmlformats.org/presentationml/2006/ole">
            <mc:AlternateContent xmlns:mc="http://schemas.openxmlformats.org/markup-compatibility/2006">
              <mc:Choice xmlns:v="urn:schemas-microsoft-com:vml" Requires="v">
                <p:oleObj spid="_x0000_s26981" name="公式" r:id="rId9" imgW="291960" imgH="279360" progId="Equation.3">
                  <p:embed/>
                </p:oleObj>
              </mc:Choice>
              <mc:Fallback>
                <p:oleObj name="公式" r:id="rId9" imgW="291960" imgH="279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3068638"/>
                        <a:ext cx="673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09" name="Object 17"/>
          <p:cNvGraphicFramePr>
            <a:graphicFrameLocks noChangeAspect="1"/>
          </p:cNvGraphicFramePr>
          <p:nvPr/>
        </p:nvGraphicFramePr>
        <p:xfrm>
          <a:off x="919163" y="4422775"/>
          <a:ext cx="528637" cy="609600"/>
        </p:xfrm>
        <a:graphic>
          <a:graphicData uri="http://schemas.openxmlformats.org/presentationml/2006/ole">
            <mc:AlternateContent xmlns:mc="http://schemas.openxmlformats.org/markup-compatibility/2006">
              <mc:Choice xmlns:v="urn:schemas-microsoft-com:vml" Requires="v">
                <p:oleObj spid="_x0000_s26982" name="公式" r:id="rId11" imgW="241200" imgH="279360" progId="Equation.3">
                  <p:embed/>
                </p:oleObj>
              </mc:Choice>
              <mc:Fallback>
                <p:oleObj name="公式" r:id="rId11" imgW="241200" imgH="279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9163" y="4422775"/>
                        <a:ext cx="528637"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10" name="Object 18"/>
          <p:cNvGraphicFramePr>
            <a:graphicFrameLocks noChangeAspect="1"/>
          </p:cNvGraphicFramePr>
          <p:nvPr/>
        </p:nvGraphicFramePr>
        <p:xfrm>
          <a:off x="3189288" y="4437063"/>
          <a:ext cx="528637" cy="609600"/>
        </p:xfrm>
        <a:graphic>
          <a:graphicData uri="http://schemas.openxmlformats.org/presentationml/2006/ole">
            <mc:AlternateContent xmlns:mc="http://schemas.openxmlformats.org/markup-compatibility/2006">
              <mc:Choice xmlns:v="urn:schemas-microsoft-com:vml" Requires="v">
                <p:oleObj spid="_x0000_s26983" name="公式" r:id="rId13" imgW="241200" imgH="279360" progId="Equation.3">
                  <p:embed/>
                </p:oleObj>
              </mc:Choice>
              <mc:Fallback>
                <p:oleObj name="公式" r:id="rId13" imgW="241200" imgH="2793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9288" y="4437063"/>
                        <a:ext cx="528637"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11" name="Object 19"/>
          <p:cNvGraphicFramePr>
            <a:graphicFrameLocks noChangeAspect="1"/>
          </p:cNvGraphicFramePr>
          <p:nvPr/>
        </p:nvGraphicFramePr>
        <p:xfrm>
          <a:off x="1312863" y="5445125"/>
          <a:ext cx="2424112" cy="612775"/>
        </p:xfrm>
        <a:graphic>
          <a:graphicData uri="http://schemas.openxmlformats.org/presentationml/2006/ole">
            <mc:AlternateContent xmlns:mc="http://schemas.openxmlformats.org/markup-compatibility/2006">
              <mc:Choice xmlns:v="urn:schemas-microsoft-com:vml" Requires="v">
                <p:oleObj spid="_x0000_s26984" name="公式" r:id="rId15" imgW="1104840" imgH="279360" progId="Equation.3">
                  <p:embed/>
                </p:oleObj>
              </mc:Choice>
              <mc:Fallback>
                <p:oleObj name="公式" r:id="rId15" imgW="1104840" imgH="2793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2863" y="5445125"/>
                        <a:ext cx="2424112"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02" name="Object 10"/>
          <p:cNvGraphicFramePr>
            <a:graphicFrameLocks noChangeAspect="1"/>
          </p:cNvGraphicFramePr>
          <p:nvPr/>
        </p:nvGraphicFramePr>
        <p:xfrm>
          <a:off x="6180138" y="3933825"/>
          <a:ext cx="2052637" cy="579438"/>
        </p:xfrm>
        <a:graphic>
          <a:graphicData uri="http://schemas.openxmlformats.org/presentationml/2006/ole">
            <mc:AlternateContent xmlns:mc="http://schemas.openxmlformats.org/markup-compatibility/2006">
              <mc:Choice xmlns:v="urn:schemas-microsoft-com:vml" Requires="v">
                <p:oleObj spid="_x0000_s26985" name="公式" r:id="rId17" imgW="1104840" imgH="279360" progId="Equation.3">
                  <p:embed/>
                </p:oleObj>
              </mc:Choice>
              <mc:Fallback>
                <p:oleObj name="公式" r:id="rId17" imgW="1104840" imgH="2793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80138" y="3933825"/>
                        <a:ext cx="20526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14" name="Object 22"/>
          <p:cNvGraphicFramePr>
            <a:graphicFrameLocks noChangeAspect="1"/>
          </p:cNvGraphicFramePr>
          <p:nvPr/>
        </p:nvGraphicFramePr>
        <p:xfrm>
          <a:off x="5435600" y="4437063"/>
          <a:ext cx="635000" cy="582612"/>
        </p:xfrm>
        <a:graphic>
          <a:graphicData uri="http://schemas.openxmlformats.org/presentationml/2006/ole">
            <mc:AlternateContent xmlns:mc="http://schemas.openxmlformats.org/markup-compatibility/2006">
              <mc:Choice xmlns:v="urn:schemas-microsoft-com:vml" Requires="v">
                <p:oleObj spid="_x0000_s26986" name="公式" r:id="rId19" imgW="304560" imgH="279360" progId="Equation.3">
                  <p:embed/>
                </p:oleObj>
              </mc:Choice>
              <mc:Fallback>
                <p:oleObj name="公式" r:id="rId19" imgW="304560" imgH="2793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35600" y="4437063"/>
                        <a:ext cx="635000"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15" name="Object 23"/>
          <p:cNvGraphicFramePr>
            <a:graphicFrameLocks noChangeAspect="1"/>
          </p:cNvGraphicFramePr>
          <p:nvPr/>
        </p:nvGraphicFramePr>
        <p:xfrm>
          <a:off x="684213" y="4935538"/>
          <a:ext cx="561975" cy="515937"/>
        </p:xfrm>
        <a:graphic>
          <a:graphicData uri="http://schemas.openxmlformats.org/presentationml/2006/ole">
            <mc:AlternateContent xmlns:mc="http://schemas.openxmlformats.org/markup-compatibility/2006">
              <mc:Choice xmlns:v="urn:schemas-microsoft-com:vml" Requires="v">
                <p:oleObj spid="_x0000_s26987" name="公式" r:id="rId21" imgW="304560" imgH="279360" progId="Equation.3">
                  <p:embed/>
                </p:oleObj>
              </mc:Choice>
              <mc:Fallback>
                <p:oleObj name="公式" r:id="rId21" imgW="304560" imgH="2793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4213" y="4935538"/>
                        <a:ext cx="56197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616" name="Object 24"/>
          <p:cNvGraphicFramePr>
            <a:graphicFrameLocks noChangeAspect="1"/>
          </p:cNvGraphicFramePr>
          <p:nvPr/>
        </p:nvGraphicFramePr>
        <p:xfrm>
          <a:off x="3348038" y="5010150"/>
          <a:ext cx="530225" cy="506413"/>
        </p:xfrm>
        <a:graphic>
          <a:graphicData uri="http://schemas.openxmlformats.org/presentationml/2006/ole">
            <mc:AlternateContent xmlns:mc="http://schemas.openxmlformats.org/markup-compatibility/2006">
              <mc:Choice xmlns:v="urn:schemas-microsoft-com:vml" Requires="v">
                <p:oleObj spid="_x0000_s26988" name="公式" r:id="rId23" imgW="291960" imgH="279360" progId="Equation.3">
                  <p:embed/>
                </p:oleObj>
              </mc:Choice>
              <mc:Fallback>
                <p:oleObj name="公式" r:id="rId23" imgW="291960" imgH="2793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8038" y="5010150"/>
                        <a:ext cx="5302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9812209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195011" name="Text Box 3"/>
          <p:cNvSpPr txBox="1">
            <a:spLocks noChangeArrowheads="1"/>
          </p:cNvSpPr>
          <p:nvPr/>
        </p:nvSpPr>
        <p:spPr bwMode="auto">
          <a:xfrm>
            <a:off x="250825" y="836613"/>
            <a:ext cx="8640763"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25000"/>
              </a:spcBef>
            </a:pPr>
            <a:r>
              <a:rPr kumimoji="1" lang="en-US" altLang="zh-CN" sz="2400" b="1">
                <a:solidFill>
                  <a:schemeClr val="hlink"/>
                </a:solidFill>
                <a:latin typeface="楷体_GB2312" pitchFamily="49" charset="-122"/>
                <a:ea typeface="楷体_GB2312" pitchFamily="49" charset="-122"/>
              </a:rPr>
              <a:t>1.</a:t>
            </a:r>
            <a:r>
              <a:rPr kumimoji="1" lang="zh-CN" altLang="en-US" sz="2400" b="1">
                <a:solidFill>
                  <a:schemeClr val="hlink"/>
                </a:solidFill>
                <a:latin typeface="楷体_GB2312" pitchFamily="49" charset="-122"/>
                <a:ea typeface="楷体_GB2312" pitchFamily="49" charset="-122"/>
              </a:rPr>
              <a:t>三相负载的连接方法有</a:t>
            </a:r>
            <a:r>
              <a:rPr kumimoji="1" lang="en-US" altLang="zh-CN" sz="2400" b="1" u="sng">
                <a:solidFill>
                  <a:schemeClr val="hlink"/>
                </a:solidFill>
                <a:latin typeface="楷体_GB2312" pitchFamily="49" charset="-122"/>
                <a:ea typeface="楷体_GB2312" pitchFamily="49" charset="-122"/>
              </a:rPr>
              <a:t>       </a:t>
            </a:r>
            <a:r>
              <a:rPr kumimoji="1" lang="zh-CN" altLang="en-US" sz="2400" b="1">
                <a:solidFill>
                  <a:schemeClr val="hlink"/>
                </a:solidFill>
                <a:latin typeface="楷体_GB2312" pitchFamily="49" charset="-122"/>
                <a:ea typeface="楷体_GB2312" pitchFamily="49" charset="-122"/>
              </a:rPr>
              <a:t>和</a:t>
            </a:r>
            <a:r>
              <a:rPr kumimoji="1" lang="en-US" altLang="zh-CN" sz="2400" b="1" u="sng">
                <a:solidFill>
                  <a:schemeClr val="hlink"/>
                </a:solidFill>
                <a:latin typeface="楷体_GB2312" pitchFamily="49" charset="-122"/>
                <a:ea typeface="楷体_GB2312" pitchFamily="49" charset="-122"/>
              </a:rPr>
              <a:t>       </a:t>
            </a:r>
            <a:r>
              <a:rPr kumimoji="1" lang="zh-CN" altLang="en-US" sz="2400" b="1">
                <a:solidFill>
                  <a:schemeClr val="hlink"/>
                </a:solidFill>
                <a:latin typeface="楷体_GB2312" pitchFamily="49" charset="-122"/>
                <a:ea typeface="楷体_GB2312" pitchFamily="49" charset="-122"/>
              </a:rPr>
              <a:t>两种。</a:t>
            </a:r>
          </a:p>
          <a:p>
            <a:pPr>
              <a:lnSpc>
                <a:spcPct val="125000"/>
              </a:lnSpc>
              <a:spcBef>
                <a:spcPct val="25000"/>
              </a:spcBef>
            </a:pPr>
            <a:r>
              <a:rPr kumimoji="1" lang="en-US" altLang="zh-CN" sz="2400" b="1">
                <a:solidFill>
                  <a:schemeClr val="hlink"/>
                </a:solidFill>
                <a:latin typeface="楷体_GB2312" pitchFamily="49" charset="-122"/>
                <a:ea typeface="楷体_GB2312" pitchFamily="49" charset="-122"/>
              </a:rPr>
              <a:t>2.</a:t>
            </a:r>
            <a:r>
              <a:rPr kumimoji="1" lang="zh-CN" altLang="en-US" sz="2400" b="1">
                <a:solidFill>
                  <a:schemeClr val="hlink"/>
                </a:solidFill>
                <a:latin typeface="楷体_GB2312" pitchFamily="49" charset="-122"/>
                <a:ea typeface="楷体_GB2312" pitchFamily="49" charset="-122"/>
              </a:rPr>
              <a:t>三相电动机绕组可以连成</a:t>
            </a:r>
            <a:r>
              <a:rPr kumimoji="1" lang="en-US" altLang="zh-CN" sz="2400" b="1" u="sng">
                <a:solidFill>
                  <a:schemeClr val="hlink"/>
                </a:solidFill>
                <a:latin typeface="楷体_GB2312" pitchFamily="49" charset="-122"/>
                <a:ea typeface="楷体_GB2312" pitchFamily="49" charset="-122"/>
              </a:rPr>
              <a:t>       </a:t>
            </a:r>
            <a:r>
              <a:rPr kumimoji="1" lang="zh-CN" altLang="en-US" sz="2400" b="1">
                <a:solidFill>
                  <a:schemeClr val="hlink"/>
                </a:solidFill>
                <a:latin typeface="楷体_GB2312" pitchFamily="49" charset="-122"/>
                <a:ea typeface="楷体_GB2312" pitchFamily="49" charset="-122"/>
              </a:rPr>
              <a:t>或</a:t>
            </a:r>
            <a:r>
              <a:rPr kumimoji="1" lang="en-US" altLang="zh-CN" sz="2400" b="1" u="sng">
                <a:solidFill>
                  <a:schemeClr val="hlink"/>
                </a:solidFill>
                <a:latin typeface="楷体_GB2312" pitchFamily="49" charset="-122"/>
                <a:ea typeface="楷体_GB2312" pitchFamily="49" charset="-122"/>
              </a:rPr>
              <a:t>       </a:t>
            </a:r>
            <a:r>
              <a:rPr kumimoji="1" lang="zh-CN" altLang="en-US" sz="2400" b="1">
                <a:solidFill>
                  <a:schemeClr val="hlink"/>
                </a:solidFill>
                <a:latin typeface="楷体_GB2312" pitchFamily="49" charset="-122"/>
                <a:ea typeface="楷体_GB2312" pitchFamily="49" charset="-122"/>
              </a:rPr>
              <a:t>；由单相照明负</a:t>
            </a:r>
          </a:p>
          <a:p>
            <a:pPr>
              <a:lnSpc>
                <a:spcPct val="125000"/>
              </a:lnSpc>
              <a:spcBef>
                <a:spcPct val="25000"/>
              </a:spcBef>
            </a:pPr>
            <a:r>
              <a:rPr kumimoji="1" lang="zh-CN" altLang="en-US" sz="2400" b="1">
                <a:solidFill>
                  <a:schemeClr val="hlink"/>
                </a:solidFill>
                <a:latin typeface="楷体_GB2312" pitchFamily="49" charset="-122"/>
                <a:ea typeface="楷体_GB2312" pitchFamily="49" charset="-122"/>
              </a:rPr>
              <a:t>  载构成的三相不对称负载，一般都连成</a:t>
            </a:r>
            <a:r>
              <a:rPr kumimoji="1" lang="en-US" altLang="zh-CN" sz="2400" b="1" u="sng">
                <a:solidFill>
                  <a:schemeClr val="hlink"/>
                </a:solidFill>
                <a:latin typeface="楷体_GB2312" pitchFamily="49" charset="-122"/>
                <a:ea typeface="楷体_GB2312" pitchFamily="49" charset="-122"/>
              </a:rPr>
              <a:t>       </a:t>
            </a:r>
            <a:r>
              <a:rPr kumimoji="1" lang="zh-CN" altLang="en-US" sz="2400" b="1">
                <a:solidFill>
                  <a:schemeClr val="hlink"/>
                </a:solidFill>
                <a:latin typeface="楷体_GB2312" pitchFamily="49" charset="-122"/>
                <a:ea typeface="楷体_GB2312" pitchFamily="49" charset="-122"/>
              </a:rPr>
              <a:t>。</a:t>
            </a:r>
          </a:p>
          <a:p>
            <a:pPr>
              <a:lnSpc>
                <a:spcPct val="125000"/>
              </a:lnSpc>
              <a:spcBef>
                <a:spcPct val="25000"/>
              </a:spcBef>
            </a:pPr>
            <a:r>
              <a:rPr kumimoji="1" lang="en-US" altLang="zh-CN" sz="2400" b="1">
                <a:solidFill>
                  <a:schemeClr val="hlink"/>
                </a:solidFill>
                <a:latin typeface="楷体_GB2312" pitchFamily="49" charset="-122"/>
                <a:ea typeface="楷体_GB2312" pitchFamily="49" charset="-122"/>
              </a:rPr>
              <a:t>3.</a:t>
            </a:r>
            <a:r>
              <a:rPr kumimoji="1" lang="zh-CN" altLang="en-US" sz="2400" b="1">
                <a:solidFill>
                  <a:schemeClr val="hlink"/>
                </a:solidFill>
                <a:latin typeface="楷体_GB2312" pitchFamily="49" charset="-122"/>
                <a:ea typeface="楷体_GB2312" pitchFamily="49" charset="-122"/>
              </a:rPr>
              <a:t>某三相异步电动机，每相绕组的等效电阻</a:t>
            </a:r>
            <a:r>
              <a:rPr kumimoji="1" lang="en-US" altLang="zh-CN" sz="2400" b="1" i="1">
                <a:solidFill>
                  <a:schemeClr val="hlink"/>
                </a:solidFill>
                <a:latin typeface="楷体_GB2312" pitchFamily="49" charset="-122"/>
                <a:ea typeface="楷体_GB2312" pitchFamily="49" charset="-122"/>
              </a:rPr>
              <a:t>R</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8Ω</a:t>
            </a:r>
            <a:r>
              <a:rPr kumimoji="1" lang="zh-CN" altLang="en-US" sz="2400" b="1">
                <a:solidFill>
                  <a:schemeClr val="hlink"/>
                </a:solidFill>
                <a:latin typeface="楷体_GB2312" pitchFamily="49" charset="-122"/>
                <a:ea typeface="楷体_GB2312" pitchFamily="49" charset="-122"/>
              </a:rPr>
              <a:t>，等效感抗</a:t>
            </a:r>
            <a:br>
              <a:rPr kumimoji="1" lang="zh-CN" altLang="en-US" sz="2400" b="1">
                <a:solidFill>
                  <a:schemeClr val="hlink"/>
                </a:solidFill>
                <a:latin typeface="楷体_GB2312" pitchFamily="49" charset="-122"/>
                <a:ea typeface="楷体_GB2312" pitchFamily="49" charset="-122"/>
              </a:rPr>
            </a:br>
            <a:r>
              <a:rPr kumimoji="1" lang="en-US" altLang="zh-CN" sz="2400" b="1" i="1">
                <a:solidFill>
                  <a:schemeClr val="hlink"/>
                </a:solidFill>
                <a:latin typeface="楷体_GB2312" pitchFamily="49" charset="-122"/>
                <a:ea typeface="楷体_GB2312" pitchFamily="49" charset="-122"/>
              </a:rPr>
              <a:t>X</a:t>
            </a:r>
            <a:r>
              <a:rPr kumimoji="1" lang="en-US" altLang="zh-CN" sz="2400" b="1" baseline="-25000">
                <a:solidFill>
                  <a:schemeClr val="hlink"/>
                </a:solidFill>
                <a:latin typeface="楷体_GB2312" pitchFamily="49" charset="-122"/>
                <a:ea typeface="楷体_GB2312" pitchFamily="49" charset="-122"/>
              </a:rPr>
              <a:t>L</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6Ω</a:t>
            </a:r>
            <a:r>
              <a:rPr kumimoji="1" lang="zh-CN" altLang="en-US" sz="2400" b="1">
                <a:solidFill>
                  <a:schemeClr val="hlink"/>
                </a:solidFill>
                <a:latin typeface="楷体_GB2312" pitchFamily="49" charset="-122"/>
                <a:ea typeface="楷体_GB2312" pitchFamily="49" charset="-122"/>
              </a:rPr>
              <a:t>，现将此电动机连成星形接于线电压</a:t>
            </a:r>
            <a:r>
              <a:rPr kumimoji="1" lang="en-US" altLang="zh-CN" sz="2400" b="1">
                <a:solidFill>
                  <a:schemeClr val="hlink"/>
                </a:solidFill>
                <a:latin typeface="楷体_GB2312" pitchFamily="49" charset="-122"/>
                <a:ea typeface="楷体_GB2312" pitchFamily="49" charset="-122"/>
              </a:rPr>
              <a:t>380V</a:t>
            </a:r>
            <a:r>
              <a:rPr kumimoji="1" lang="zh-CN" altLang="en-US" sz="2400" b="1">
                <a:solidFill>
                  <a:schemeClr val="hlink"/>
                </a:solidFill>
                <a:latin typeface="楷体_GB2312" pitchFamily="49" charset="-122"/>
                <a:ea typeface="楷体_GB2312" pitchFamily="49" charset="-122"/>
              </a:rPr>
              <a:t>的三相电源 上，则每相绕组承受的相电压为</a:t>
            </a:r>
            <a:r>
              <a:rPr kumimoji="1" lang="en-US" altLang="zh-CN" sz="2400" b="1" u="sng">
                <a:solidFill>
                  <a:schemeClr val="hlink"/>
                </a:solidFill>
                <a:latin typeface="楷体_GB2312" pitchFamily="49" charset="-122"/>
                <a:ea typeface="楷体_GB2312" pitchFamily="49" charset="-122"/>
              </a:rPr>
              <a:t>   </a:t>
            </a:r>
            <a:r>
              <a:rPr kumimoji="1" lang="en-US" altLang="zh-CN" sz="2400" b="1">
                <a:solidFill>
                  <a:schemeClr val="hlink"/>
                </a:solidFill>
                <a:latin typeface="楷体_GB2312" pitchFamily="49" charset="-122"/>
                <a:ea typeface="楷体_GB2312" pitchFamily="49" charset="-122"/>
              </a:rPr>
              <a:t>V</a:t>
            </a:r>
            <a:r>
              <a:rPr kumimoji="1" lang="zh-CN" altLang="en-US" sz="2400" b="1">
                <a:solidFill>
                  <a:schemeClr val="hlink"/>
                </a:solidFill>
                <a:latin typeface="楷体_GB2312" pitchFamily="49" charset="-122"/>
                <a:ea typeface="楷体_GB2312" pitchFamily="49" charset="-122"/>
              </a:rPr>
              <a:t>，相电流为</a:t>
            </a:r>
            <a:r>
              <a:rPr kumimoji="1" lang="en-US" altLang="zh-CN" sz="2400" b="1" u="sng">
                <a:solidFill>
                  <a:schemeClr val="hlink"/>
                </a:solidFill>
                <a:latin typeface="楷体_GB2312" pitchFamily="49" charset="-122"/>
                <a:ea typeface="楷体_GB2312" pitchFamily="49" charset="-122"/>
              </a:rPr>
              <a:t>   </a:t>
            </a:r>
            <a:r>
              <a:rPr kumimoji="1" lang="en-US" altLang="zh-CN" sz="2400" b="1">
                <a:solidFill>
                  <a:schemeClr val="hlink"/>
                </a:solidFill>
                <a:latin typeface="楷体_GB2312" pitchFamily="49" charset="-122"/>
                <a:ea typeface="楷体_GB2312" pitchFamily="49" charset="-122"/>
              </a:rPr>
              <a:t>A</a:t>
            </a:r>
            <a:r>
              <a:rPr kumimoji="1" lang="zh-CN" altLang="en-US" sz="2400" b="1">
                <a:solidFill>
                  <a:schemeClr val="hlink"/>
                </a:solidFill>
                <a:latin typeface="楷体_GB2312" pitchFamily="49" charset="-122"/>
                <a:ea typeface="楷体_GB2312" pitchFamily="49" charset="-122"/>
              </a:rPr>
              <a:t>，线电流为</a:t>
            </a:r>
            <a:r>
              <a:rPr kumimoji="1" lang="en-US" altLang="zh-CN" sz="2400" b="1" u="sng">
                <a:solidFill>
                  <a:schemeClr val="hlink"/>
                </a:solidFill>
                <a:latin typeface="楷体_GB2312" pitchFamily="49" charset="-122"/>
                <a:ea typeface="楷体_GB2312" pitchFamily="49" charset="-122"/>
              </a:rPr>
              <a:t>   </a:t>
            </a:r>
            <a:r>
              <a:rPr kumimoji="1" lang="en-US" altLang="zh-CN" sz="2400" b="1">
                <a:solidFill>
                  <a:schemeClr val="hlink"/>
                </a:solidFill>
                <a:latin typeface="楷体_GB2312" pitchFamily="49" charset="-122"/>
                <a:ea typeface="楷体_GB2312" pitchFamily="49" charset="-122"/>
              </a:rPr>
              <a:t>A</a:t>
            </a:r>
            <a:r>
              <a:rPr kumimoji="1" lang="zh-CN" altLang="en-US" sz="2400" b="1">
                <a:solidFill>
                  <a:schemeClr val="hlink"/>
                </a:solidFill>
                <a:latin typeface="楷体_GB2312" pitchFamily="49" charset="-122"/>
                <a:ea typeface="楷体_GB2312" pitchFamily="49" charset="-122"/>
              </a:rPr>
              <a:t>。</a:t>
            </a:r>
          </a:p>
        </p:txBody>
      </p:sp>
    </p:spTree>
    <p:extLst>
      <p:ext uri="{BB962C8B-B14F-4D97-AF65-F5344CB8AC3E}">
        <p14:creationId xmlns:p14="http://schemas.microsoft.com/office/powerpoint/2010/main" val="4236122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95011">
                                            <p:txEl>
                                              <p:pRg st="1" end="1"/>
                                            </p:txEl>
                                          </p:spTgt>
                                        </p:tgtEl>
                                        <p:attrNameLst>
                                          <p:attrName>style.visibility</p:attrName>
                                        </p:attrNameLst>
                                      </p:cBhvr>
                                      <p:to>
                                        <p:strVal val="visible"/>
                                      </p:to>
                                    </p:set>
                                    <p:anim calcmode="lin" valueType="num">
                                      <p:cBhvr>
                                        <p:cTn id="7" dur="500" fill="hold"/>
                                        <p:tgtEl>
                                          <p:spTgt spid="11950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95011">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1950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950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95011">
                                            <p:txEl>
                                              <p:pRg st="1" end="1"/>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195011">
                                            <p:txEl>
                                              <p:pRg st="2" end="2"/>
                                            </p:txEl>
                                          </p:spTgt>
                                        </p:tgtEl>
                                        <p:attrNameLst>
                                          <p:attrName>style.visibility</p:attrName>
                                        </p:attrNameLst>
                                      </p:cBhvr>
                                      <p:to>
                                        <p:strVal val="visible"/>
                                      </p:to>
                                    </p:set>
                                    <p:anim calcmode="lin" valueType="num">
                                      <p:cBhvr>
                                        <p:cTn id="14" dur="500" fill="hold"/>
                                        <p:tgtEl>
                                          <p:spTgt spid="11950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95011">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11950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950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9501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195011">
                                            <p:txEl>
                                              <p:pRg st="3" end="3"/>
                                            </p:txEl>
                                          </p:spTgt>
                                        </p:tgtEl>
                                        <p:attrNameLst>
                                          <p:attrName>style.visibility</p:attrName>
                                        </p:attrNameLst>
                                      </p:cBhvr>
                                      <p:to>
                                        <p:strVal val="visible"/>
                                      </p:to>
                                    </p:set>
                                    <p:anim calcmode="lin" valueType="num">
                                      <p:cBhvr>
                                        <p:cTn id="23" dur="500" fill="hold"/>
                                        <p:tgtEl>
                                          <p:spTgt spid="11950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95011">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1950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950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95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p:cNvSpPr>
          <p:nvPr>
            <p:ph type="title" idx="4294967295"/>
          </p:nvPr>
        </p:nvSpPr>
        <p:spPr>
          <a:xfrm>
            <a:off x="468313" y="188913"/>
            <a:ext cx="2087562" cy="576262"/>
          </a:xfrm>
        </p:spPr>
        <p:txBody>
          <a:bodyPr>
            <a:normAutofit fontScale="90000"/>
          </a:bodyPr>
          <a:lstStyle/>
          <a:p>
            <a:r>
              <a:rPr lang="zh-CN" altLang="en-US" sz="3200" b="1" smtClean="0"/>
              <a:t>思考题</a:t>
            </a:r>
            <a:endParaRPr lang="zh-CN" altLang="en-US" sz="3200" smtClean="0"/>
          </a:p>
        </p:txBody>
      </p:sp>
      <p:sp>
        <p:nvSpPr>
          <p:cNvPr id="254979" name="Rectangle 3"/>
          <p:cNvSpPr>
            <a:spLocks noChangeArrowheads="1"/>
          </p:cNvSpPr>
          <p:nvPr/>
        </p:nvSpPr>
        <p:spPr bwMode="auto">
          <a:xfrm>
            <a:off x="395288" y="908720"/>
            <a:ext cx="80645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dirty="0" smtClean="0">
                <a:solidFill>
                  <a:srgbClr val="000066"/>
                </a:solidFill>
                <a:latin typeface="仿宋" panose="02010609060101010101" pitchFamily="49" charset="-122"/>
                <a:ea typeface="仿宋" panose="02010609060101010101" pitchFamily="49" charset="-122"/>
              </a:rPr>
              <a:t>4</a:t>
            </a:r>
            <a:r>
              <a:rPr kumimoji="1" lang="en-US" altLang="zh-CN" sz="2000" b="1" dirty="0">
                <a:solidFill>
                  <a:srgbClr val="000066"/>
                </a:solidFill>
                <a:latin typeface="仿宋" panose="02010609060101010101" pitchFamily="49" charset="-122"/>
                <a:ea typeface="仿宋" panose="02010609060101010101" pitchFamily="49" charset="-122"/>
              </a:rPr>
              <a:t>.</a:t>
            </a:r>
            <a:r>
              <a:rPr kumimoji="1" lang="zh-CN" altLang="en-US" sz="2000" b="1" dirty="0">
                <a:solidFill>
                  <a:srgbClr val="000066"/>
                </a:solidFill>
                <a:latin typeface="仿宋" panose="02010609060101010101" pitchFamily="49" charset="-122"/>
                <a:ea typeface="仿宋" panose="02010609060101010101" pitchFamily="49" charset="-122"/>
              </a:rPr>
              <a:t>为什么说电感元件在直流电路中相当于短路</a:t>
            </a:r>
            <a:r>
              <a:rPr kumimoji="1" lang="zh-CN" altLang="en-US" sz="2000" b="1" dirty="0" smtClean="0">
                <a:solidFill>
                  <a:srgbClr val="000066"/>
                </a:solidFill>
                <a:latin typeface="仿宋" panose="02010609060101010101" pitchFamily="49" charset="-122"/>
                <a:ea typeface="仿宋" panose="02010609060101010101" pitchFamily="49" charset="-122"/>
              </a:rPr>
              <a:t>？</a:t>
            </a:r>
            <a:endParaRPr kumimoji="1" lang="en-US" altLang="zh-CN" sz="2000" b="1" dirty="0" smtClean="0">
              <a:solidFill>
                <a:srgbClr val="000066"/>
              </a:solidFill>
              <a:latin typeface="仿宋" panose="02010609060101010101" pitchFamily="49" charset="-122"/>
              <a:ea typeface="仿宋" panose="02010609060101010101" pitchFamily="49" charset="-122"/>
            </a:endParaRPr>
          </a:p>
          <a:p>
            <a:pPr>
              <a:spcBef>
                <a:spcPct val="50000"/>
              </a:spcBef>
            </a:pPr>
            <a:r>
              <a:rPr kumimoji="1" lang="en-US" altLang="zh-CN" sz="2000" b="1" dirty="0">
                <a:solidFill>
                  <a:srgbClr val="000066"/>
                </a:solidFill>
                <a:latin typeface="仿宋" panose="02010609060101010101" pitchFamily="49" charset="-122"/>
                <a:ea typeface="仿宋" panose="02010609060101010101" pitchFamily="49" charset="-122"/>
              </a:rPr>
              <a:t> </a:t>
            </a:r>
            <a:r>
              <a:rPr kumimoji="1" lang="en-US" altLang="zh-CN" sz="2000" b="1" dirty="0" smtClean="0">
                <a:solidFill>
                  <a:srgbClr val="000066"/>
                </a:solidFill>
                <a:latin typeface="仿宋" panose="02010609060101010101" pitchFamily="49" charset="-122"/>
                <a:ea typeface="仿宋" panose="02010609060101010101" pitchFamily="49" charset="-122"/>
              </a:rPr>
              <a:t> </a:t>
            </a:r>
            <a:r>
              <a:rPr kumimoji="1" lang="zh-CN" altLang="en-US" sz="2000" b="1" dirty="0" smtClean="0">
                <a:solidFill>
                  <a:srgbClr val="FF0000"/>
                </a:solidFill>
                <a:latin typeface="仿宋" panose="02010609060101010101" pitchFamily="49" charset="-122"/>
                <a:ea typeface="仿宋" panose="02010609060101010101" pitchFamily="49" charset="-122"/>
              </a:rPr>
              <a:t>答：</a:t>
            </a:r>
            <a:r>
              <a:rPr kumimoji="1" lang="zh-CN" altLang="en-US" sz="2000" b="1" dirty="0">
                <a:solidFill>
                  <a:srgbClr val="FF0000"/>
                </a:solidFill>
                <a:latin typeface="仿宋" panose="02010609060101010101" pitchFamily="49" charset="-122"/>
                <a:ea typeface="仿宋" panose="02010609060101010101" pitchFamily="49" charset="-122"/>
              </a:rPr>
              <a:t>电感电路中两端电压与通过电感电流的变化量成正比，在直流电路中，电流大小和方向是不变的，故两端电压为零，相当于短路</a:t>
            </a:r>
          </a:p>
        </p:txBody>
      </p:sp>
    </p:spTree>
    <p:extLst>
      <p:ext uri="{BB962C8B-B14F-4D97-AF65-F5344CB8AC3E}">
        <p14:creationId xmlns:p14="http://schemas.microsoft.com/office/powerpoint/2010/main" val="244115176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196035" name="Text Box 3"/>
          <p:cNvSpPr txBox="1">
            <a:spLocks noChangeArrowheads="1"/>
          </p:cNvSpPr>
          <p:nvPr/>
        </p:nvSpPr>
        <p:spPr bwMode="auto">
          <a:xfrm>
            <a:off x="250825" y="836613"/>
            <a:ext cx="86407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25000"/>
              </a:spcBef>
            </a:pPr>
            <a:r>
              <a:rPr kumimoji="1" lang="en-US" altLang="zh-CN" sz="2400" b="1">
                <a:solidFill>
                  <a:schemeClr val="hlink"/>
                </a:solidFill>
                <a:latin typeface="楷体_GB2312" pitchFamily="49" charset="-122"/>
                <a:ea typeface="楷体_GB2312" pitchFamily="49" charset="-122"/>
              </a:rPr>
              <a:t>4.</a:t>
            </a:r>
            <a:r>
              <a:rPr kumimoji="1" lang="zh-CN" altLang="en-US" sz="2400" b="1">
                <a:solidFill>
                  <a:schemeClr val="hlink"/>
                </a:solidFill>
                <a:latin typeface="楷体_GB2312" pitchFamily="49" charset="-122"/>
                <a:ea typeface="楷体_GB2312" pitchFamily="49" charset="-122"/>
              </a:rPr>
              <a:t>如图所示，电源的线电压为</a:t>
            </a:r>
            <a:r>
              <a:rPr kumimoji="1" lang="en-US" altLang="zh-CN" sz="2400" b="1">
                <a:solidFill>
                  <a:schemeClr val="hlink"/>
                </a:solidFill>
                <a:latin typeface="楷体_GB2312" pitchFamily="49" charset="-122"/>
                <a:ea typeface="楷体_GB2312" pitchFamily="49" charset="-122"/>
              </a:rPr>
              <a:t>380V</a:t>
            </a:r>
            <a:r>
              <a:rPr kumimoji="1" lang="zh-CN" altLang="en-US" sz="2400" b="1">
                <a:solidFill>
                  <a:schemeClr val="hlink"/>
                </a:solidFill>
                <a:latin typeface="楷体_GB2312" pitchFamily="49" charset="-122"/>
                <a:ea typeface="楷体_GB2312" pitchFamily="49" charset="-122"/>
              </a:rPr>
              <a:t>，线路的等效电阻</a:t>
            </a:r>
            <a:r>
              <a:rPr kumimoji="1" lang="en-US" altLang="zh-CN" sz="2400" b="1" i="1">
                <a:solidFill>
                  <a:schemeClr val="hlink"/>
                </a:solidFill>
                <a:latin typeface="楷体_GB2312" pitchFamily="49" charset="-122"/>
                <a:ea typeface="楷体_GB2312" pitchFamily="49" charset="-122"/>
              </a:rPr>
              <a:t>R</a:t>
            </a:r>
            <a:r>
              <a:rPr kumimoji="1" lang="en-US" altLang="zh-CN" sz="2400" b="1" baseline="-25000">
                <a:solidFill>
                  <a:schemeClr val="hlink"/>
                </a:solidFill>
                <a:latin typeface="楷体_GB2312" pitchFamily="49" charset="-122"/>
                <a:ea typeface="楷体_GB2312" pitchFamily="49" charset="-122"/>
              </a:rPr>
              <a:t>1</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3Ω</a:t>
            </a:r>
            <a:r>
              <a:rPr kumimoji="1" lang="zh-CN" altLang="en-US" sz="2400" b="1">
                <a:solidFill>
                  <a:schemeClr val="hlink"/>
                </a:solidFill>
                <a:latin typeface="楷体_GB2312" pitchFamily="49" charset="-122"/>
                <a:ea typeface="楷体_GB2312" pitchFamily="49" charset="-122"/>
              </a:rPr>
              <a:t>，等效感抗</a:t>
            </a:r>
            <a:r>
              <a:rPr kumimoji="1" lang="en-US" altLang="zh-CN" sz="2400" b="1" i="1">
                <a:solidFill>
                  <a:schemeClr val="hlink"/>
                </a:solidFill>
                <a:latin typeface="楷体_GB2312" pitchFamily="49" charset="-122"/>
                <a:ea typeface="楷体_GB2312" pitchFamily="49" charset="-122"/>
              </a:rPr>
              <a:t>X</a:t>
            </a:r>
            <a:r>
              <a:rPr kumimoji="1" lang="en-US" altLang="zh-CN" sz="2400" b="1" baseline="-25000">
                <a:solidFill>
                  <a:schemeClr val="hlink"/>
                </a:solidFill>
                <a:latin typeface="楷体_GB2312" pitchFamily="49" charset="-122"/>
                <a:ea typeface="楷体_GB2312" pitchFamily="49" charset="-122"/>
              </a:rPr>
              <a:t>1</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4Ω</a:t>
            </a:r>
            <a:r>
              <a:rPr kumimoji="1" lang="zh-CN" altLang="en-US" sz="2400" b="1">
                <a:solidFill>
                  <a:schemeClr val="hlink"/>
                </a:solidFill>
                <a:latin typeface="楷体_GB2312" pitchFamily="49" charset="-122"/>
                <a:ea typeface="楷体_GB2312" pitchFamily="49" charset="-122"/>
              </a:rPr>
              <a:t>，负载的电阻</a:t>
            </a:r>
            <a:r>
              <a:rPr kumimoji="1" lang="en-US" altLang="zh-CN" sz="2400" b="1" i="1">
                <a:solidFill>
                  <a:schemeClr val="hlink"/>
                </a:solidFill>
                <a:latin typeface="楷体_GB2312" pitchFamily="49" charset="-122"/>
                <a:ea typeface="楷体_GB2312" pitchFamily="49" charset="-122"/>
              </a:rPr>
              <a:t>R</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30Ω</a:t>
            </a:r>
            <a:r>
              <a:rPr kumimoji="1" lang="zh-CN" altLang="en-US" sz="2400" b="1">
                <a:solidFill>
                  <a:schemeClr val="hlink"/>
                </a:solidFill>
                <a:latin typeface="楷体_GB2312" pitchFamily="49" charset="-122"/>
                <a:ea typeface="楷体_GB2312" pitchFamily="49" charset="-122"/>
              </a:rPr>
              <a:t>，感抗</a:t>
            </a:r>
            <a:r>
              <a:rPr kumimoji="1" lang="en-US" altLang="zh-CN" sz="2400" b="1" i="1">
                <a:solidFill>
                  <a:schemeClr val="hlink"/>
                </a:solidFill>
                <a:latin typeface="楷体_GB2312" pitchFamily="49" charset="-122"/>
                <a:ea typeface="楷体_GB2312" pitchFamily="49" charset="-122"/>
              </a:rPr>
              <a:t>X</a:t>
            </a:r>
            <a:r>
              <a:rPr kumimoji="1" lang="en-US" altLang="zh-CN" sz="2400" b="1" baseline="-25000">
                <a:solidFill>
                  <a:schemeClr val="hlink"/>
                </a:solidFill>
                <a:latin typeface="楷体_GB2312" pitchFamily="49" charset="-122"/>
                <a:ea typeface="楷体_GB2312" pitchFamily="49" charset="-122"/>
              </a:rPr>
              <a:t>L</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40Ω</a:t>
            </a:r>
            <a:r>
              <a:rPr kumimoji="1" lang="zh-CN" altLang="en-US" sz="2400" b="1">
                <a:solidFill>
                  <a:schemeClr val="hlink"/>
                </a:solidFill>
                <a:latin typeface="楷体_GB2312" pitchFamily="49" charset="-122"/>
                <a:ea typeface="楷体_GB2312" pitchFamily="49" charset="-122"/>
              </a:rPr>
              <a:t>，则相电流为</a:t>
            </a:r>
            <a:r>
              <a:rPr kumimoji="1" lang="en-US" altLang="zh-CN" sz="2400" b="1" u="sng">
                <a:solidFill>
                  <a:schemeClr val="hlink"/>
                </a:solidFill>
                <a:latin typeface="楷体_GB2312" pitchFamily="49" charset="-122"/>
                <a:ea typeface="楷体_GB2312" pitchFamily="49" charset="-122"/>
              </a:rPr>
              <a:t>   </a:t>
            </a:r>
            <a:r>
              <a:rPr kumimoji="1" lang="en-US" altLang="zh-CN" sz="2400" b="1">
                <a:solidFill>
                  <a:schemeClr val="hlink"/>
                </a:solidFill>
                <a:latin typeface="楷体_GB2312" pitchFamily="49" charset="-122"/>
                <a:ea typeface="楷体_GB2312" pitchFamily="49" charset="-122"/>
              </a:rPr>
              <a:t>A</a:t>
            </a:r>
            <a:r>
              <a:rPr kumimoji="1" lang="zh-CN" altLang="en-US" sz="2400" b="1">
                <a:solidFill>
                  <a:schemeClr val="hlink"/>
                </a:solidFill>
                <a:latin typeface="楷体_GB2312" pitchFamily="49" charset="-122"/>
                <a:ea typeface="楷体_GB2312" pitchFamily="49" charset="-122"/>
              </a:rPr>
              <a:t>，线电流为</a:t>
            </a:r>
            <a:r>
              <a:rPr kumimoji="1" lang="en-US" altLang="zh-CN" sz="2400" b="1" u="sng">
                <a:solidFill>
                  <a:schemeClr val="hlink"/>
                </a:solidFill>
                <a:latin typeface="楷体_GB2312" pitchFamily="49" charset="-122"/>
                <a:ea typeface="楷体_GB2312" pitchFamily="49" charset="-122"/>
              </a:rPr>
              <a:t>   </a:t>
            </a:r>
            <a:r>
              <a:rPr kumimoji="1" lang="en-US" altLang="zh-CN" sz="2400" b="1">
                <a:solidFill>
                  <a:schemeClr val="hlink"/>
                </a:solidFill>
                <a:latin typeface="楷体_GB2312" pitchFamily="49" charset="-122"/>
                <a:ea typeface="楷体_GB2312" pitchFamily="49" charset="-122"/>
              </a:rPr>
              <a:t>A</a:t>
            </a:r>
            <a:r>
              <a:rPr kumimoji="1" lang="zh-CN" altLang="en-US" sz="2400" b="1">
                <a:solidFill>
                  <a:schemeClr val="hlink"/>
                </a:solidFill>
                <a:latin typeface="楷体_GB2312" pitchFamily="49" charset="-122"/>
                <a:ea typeface="楷体_GB2312" pitchFamily="49" charset="-122"/>
              </a:rPr>
              <a:t>。</a:t>
            </a:r>
            <a:endParaRPr kumimoji="1" lang="en-US" altLang="zh-CN" sz="2400" b="1">
              <a:solidFill>
                <a:schemeClr val="hlink"/>
              </a:solidFill>
              <a:latin typeface="楷体_GB2312" pitchFamily="49" charset="-122"/>
              <a:ea typeface="楷体_GB2312" pitchFamily="49" charset="-122"/>
            </a:endParaRPr>
          </a:p>
        </p:txBody>
      </p:sp>
      <p:pic>
        <p:nvPicPr>
          <p:cNvPr id="1196038" name="Picture 6"/>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1547813" y="2420938"/>
            <a:ext cx="4608512" cy="267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6231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练习题 </a:t>
            </a:r>
          </a:p>
        </p:txBody>
      </p:sp>
      <p:sp>
        <p:nvSpPr>
          <p:cNvPr id="1134612" name="Text Box 20"/>
          <p:cNvSpPr txBox="1">
            <a:spLocks noChangeArrowheads="1"/>
          </p:cNvSpPr>
          <p:nvPr/>
        </p:nvSpPr>
        <p:spPr bwMode="auto">
          <a:xfrm>
            <a:off x="250825" y="1203325"/>
            <a:ext cx="86407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45000"/>
              </a:spcBef>
            </a:pPr>
            <a:r>
              <a:rPr kumimoji="1" lang="en-US" altLang="zh-CN" sz="2400" b="1">
                <a:solidFill>
                  <a:schemeClr val="hlink"/>
                </a:solidFill>
                <a:latin typeface="楷体_GB2312" pitchFamily="49" charset="-122"/>
                <a:ea typeface="楷体_GB2312" pitchFamily="49" charset="-122"/>
              </a:rPr>
              <a:t>5.</a:t>
            </a:r>
            <a:r>
              <a:rPr kumimoji="1" lang="zh-CN" altLang="en-US" sz="2400" b="1">
                <a:solidFill>
                  <a:schemeClr val="hlink"/>
                </a:solidFill>
                <a:latin typeface="楷体_GB2312" pitchFamily="49" charset="-122"/>
                <a:ea typeface="楷体_GB2312" pitchFamily="49" charset="-122"/>
              </a:rPr>
              <a:t>已知星形联结负载每相电阻为</a:t>
            </a:r>
            <a:r>
              <a:rPr kumimoji="1" lang="en-US" altLang="zh-CN" sz="2400" b="1">
                <a:solidFill>
                  <a:schemeClr val="hlink"/>
                </a:solidFill>
                <a:latin typeface="楷体_GB2312" pitchFamily="49" charset="-122"/>
                <a:ea typeface="楷体_GB2312" pitchFamily="49" charset="-122"/>
              </a:rPr>
              <a:t>10Ω</a:t>
            </a:r>
            <a:r>
              <a:rPr kumimoji="1" lang="zh-CN" altLang="en-US" sz="2400" b="1">
                <a:solidFill>
                  <a:schemeClr val="hlink"/>
                </a:solidFill>
                <a:latin typeface="楷体_GB2312" pitchFamily="49" charset="-122"/>
                <a:ea typeface="楷体_GB2312" pitchFamily="49" charset="-122"/>
              </a:rPr>
              <a:t>，感抗为</a:t>
            </a:r>
            <a:r>
              <a:rPr kumimoji="1" lang="en-US" altLang="zh-CN" sz="2400" b="1">
                <a:solidFill>
                  <a:schemeClr val="hlink"/>
                </a:solidFill>
                <a:latin typeface="楷体_GB2312" pitchFamily="49" charset="-122"/>
                <a:ea typeface="楷体_GB2312" pitchFamily="49" charset="-122"/>
              </a:rPr>
              <a:t>150Ω</a:t>
            </a:r>
            <a:r>
              <a:rPr kumimoji="1" lang="zh-CN" altLang="en-US" sz="2400" b="1">
                <a:solidFill>
                  <a:schemeClr val="hlink"/>
                </a:solidFill>
                <a:latin typeface="楷体_GB2312" pitchFamily="49" charset="-122"/>
                <a:ea typeface="楷体_GB2312" pitchFamily="49" charset="-122"/>
              </a:rPr>
              <a:t>，对称线电压的有效值为</a:t>
            </a:r>
            <a:r>
              <a:rPr kumimoji="1" lang="en-US" altLang="zh-CN" sz="2400" b="1">
                <a:solidFill>
                  <a:schemeClr val="hlink"/>
                </a:solidFill>
                <a:latin typeface="楷体_GB2312" pitchFamily="49" charset="-122"/>
                <a:ea typeface="楷体_GB2312" pitchFamily="49" charset="-122"/>
              </a:rPr>
              <a:t>380V</a:t>
            </a:r>
            <a:r>
              <a:rPr kumimoji="1" lang="zh-CN" altLang="en-US" sz="2400" b="1">
                <a:solidFill>
                  <a:schemeClr val="hlink"/>
                </a:solidFill>
                <a:latin typeface="楷体_GB2312" pitchFamily="49" charset="-122"/>
                <a:ea typeface="楷体_GB2312" pitchFamily="49" charset="-122"/>
              </a:rPr>
              <a:t>，求此负载的相电流。</a:t>
            </a:r>
            <a:endParaRPr kumimoji="1" lang="en-US" altLang="zh-CN" sz="2400" b="1">
              <a:solidFill>
                <a:schemeClr val="hlink"/>
              </a:solidFill>
              <a:latin typeface="楷体_GB2312" pitchFamily="49" charset="-122"/>
              <a:ea typeface="楷体_GB2312" pitchFamily="49" charset="-122"/>
            </a:endParaRPr>
          </a:p>
        </p:txBody>
      </p:sp>
    </p:spTree>
    <p:extLst>
      <p:ext uri="{BB962C8B-B14F-4D97-AF65-F5344CB8AC3E}">
        <p14:creationId xmlns:p14="http://schemas.microsoft.com/office/powerpoint/2010/main" val="35591131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练习题</a:t>
            </a:r>
          </a:p>
        </p:txBody>
      </p:sp>
      <p:sp>
        <p:nvSpPr>
          <p:cNvPr id="1193987" name="Text Box 3"/>
          <p:cNvSpPr txBox="1">
            <a:spLocks noChangeArrowheads="1"/>
          </p:cNvSpPr>
          <p:nvPr/>
        </p:nvSpPr>
        <p:spPr bwMode="auto">
          <a:xfrm>
            <a:off x="250825" y="836613"/>
            <a:ext cx="86407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45000"/>
              </a:spcBef>
            </a:pPr>
            <a:r>
              <a:rPr kumimoji="1" lang="en-US" altLang="zh-CN" sz="2400" b="1">
                <a:solidFill>
                  <a:schemeClr val="hlink"/>
                </a:solidFill>
                <a:latin typeface="楷体_GB2312" pitchFamily="49" charset="-122"/>
                <a:ea typeface="楷体_GB2312" pitchFamily="49" charset="-122"/>
              </a:rPr>
              <a:t>6.</a:t>
            </a:r>
            <a:r>
              <a:rPr kumimoji="1" lang="zh-CN" altLang="zh-CN" sz="2400" b="1">
                <a:solidFill>
                  <a:schemeClr val="hlink"/>
                </a:solidFill>
                <a:latin typeface="楷体_GB2312" pitchFamily="49" charset="-122"/>
                <a:ea typeface="楷体_GB2312" pitchFamily="49" charset="-122"/>
              </a:rPr>
              <a:t>如图</a:t>
            </a:r>
            <a:r>
              <a:rPr kumimoji="1" lang="zh-CN" altLang="en-US" sz="2400" b="1">
                <a:solidFill>
                  <a:schemeClr val="hlink"/>
                </a:solidFill>
                <a:latin typeface="楷体_GB2312" pitchFamily="49" charset="-122"/>
                <a:ea typeface="楷体_GB2312" pitchFamily="49" charset="-122"/>
              </a:rPr>
              <a:t>所示，在电压</a:t>
            </a:r>
            <a:r>
              <a:rPr kumimoji="1" lang="en-US" altLang="zh-CN" sz="2400" b="1">
                <a:solidFill>
                  <a:schemeClr val="hlink"/>
                </a:solidFill>
                <a:latin typeface="楷体_GB2312" pitchFamily="49" charset="-122"/>
                <a:ea typeface="楷体_GB2312" pitchFamily="49" charset="-122"/>
              </a:rPr>
              <a:t>380V/220V</a:t>
            </a:r>
            <a:r>
              <a:rPr kumimoji="1" lang="zh-CN" altLang="en-US" sz="2400" b="1">
                <a:solidFill>
                  <a:schemeClr val="hlink"/>
                </a:solidFill>
                <a:latin typeface="楷体_GB2312" pitchFamily="49" charset="-122"/>
                <a:ea typeface="楷体_GB2312" pitchFamily="49" charset="-122"/>
              </a:rPr>
              <a:t>的三相四线制电源上，接有三相对称</a:t>
            </a:r>
            <a:r>
              <a:rPr kumimoji="1" lang="en-US" altLang="zh-CN" sz="2400" b="1">
                <a:solidFill>
                  <a:schemeClr val="hlink"/>
                </a:solidFill>
                <a:latin typeface="楷体_GB2312" pitchFamily="49" charset="-122"/>
                <a:ea typeface="楷体_GB2312" pitchFamily="49" charset="-122"/>
              </a:rPr>
              <a:t>Y</a:t>
            </a:r>
            <a:r>
              <a:rPr kumimoji="1" lang="zh-CN" altLang="en-US" sz="2400" b="1">
                <a:solidFill>
                  <a:schemeClr val="hlink"/>
                </a:solidFill>
                <a:latin typeface="楷体_GB2312" pitchFamily="49" charset="-122"/>
                <a:ea typeface="楷体_GB2312" pitchFamily="49" charset="-122"/>
              </a:rPr>
              <a:t>型联结白炽灯负载，已知所消耗总功率为</a:t>
            </a:r>
            <a:r>
              <a:rPr kumimoji="1" lang="en-US" altLang="zh-CN" sz="2400" b="1">
                <a:solidFill>
                  <a:schemeClr val="hlink"/>
                </a:solidFill>
                <a:latin typeface="楷体_GB2312" pitchFamily="49" charset="-122"/>
                <a:ea typeface="楷体_GB2312" pitchFamily="49" charset="-122"/>
              </a:rPr>
              <a:t>180</a:t>
            </a:r>
            <a:r>
              <a:rPr kumimoji="1" lang="zh-CN" altLang="en-US" sz="2400" b="1">
                <a:solidFill>
                  <a:schemeClr val="hlink"/>
                </a:solidFill>
                <a:latin typeface="楷体_GB2312" pitchFamily="49" charset="-122"/>
                <a:ea typeface="楷体_GB2312" pitchFamily="49" charset="-122"/>
              </a:rPr>
              <a:t>；此外在相上接有额定电压</a:t>
            </a:r>
            <a:r>
              <a:rPr kumimoji="1" lang="en-US" altLang="zh-CN" sz="2400" b="1">
                <a:solidFill>
                  <a:schemeClr val="hlink"/>
                </a:solidFill>
                <a:latin typeface="楷体_GB2312" pitchFamily="49" charset="-122"/>
                <a:ea typeface="楷体_GB2312" pitchFamily="49" charset="-122"/>
              </a:rPr>
              <a:t>220V</a:t>
            </a:r>
            <a:r>
              <a:rPr kumimoji="1" lang="zh-CN" altLang="en-US" sz="2400" b="1">
                <a:solidFill>
                  <a:schemeClr val="hlink"/>
                </a:solidFill>
                <a:latin typeface="楷体_GB2312" pitchFamily="49" charset="-122"/>
                <a:ea typeface="楷体_GB2312" pitchFamily="49" charset="-122"/>
              </a:rPr>
              <a:t>、功率</a:t>
            </a:r>
            <a:r>
              <a:rPr kumimoji="1" lang="en-US" altLang="zh-CN" sz="2400" b="1">
                <a:solidFill>
                  <a:schemeClr val="hlink"/>
                </a:solidFill>
                <a:latin typeface="楷体_GB2312" pitchFamily="49" charset="-122"/>
                <a:ea typeface="楷体_GB2312" pitchFamily="49" charset="-122"/>
              </a:rPr>
              <a:t>40</a:t>
            </a:r>
            <a:r>
              <a:rPr kumimoji="1" lang="zh-CN" altLang="en-US" sz="2400" b="1">
                <a:solidFill>
                  <a:schemeClr val="hlink"/>
                </a:solidFill>
                <a:latin typeface="楷体_GB2312" pitchFamily="49" charset="-122"/>
                <a:ea typeface="楷体_GB2312" pitchFamily="49" charset="-122"/>
              </a:rPr>
              <a:t>、功率因数为</a:t>
            </a:r>
            <a:r>
              <a:rPr kumimoji="1" lang="en-US" altLang="zh-CN" sz="2400" b="1">
                <a:solidFill>
                  <a:schemeClr val="hlink"/>
                </a:solidFill>
                <a:latin typeface="楷体_GB2312" pitchFamily="49" charset="-122"/>
                <a:ea typeface="楷体_GB2312" pitchFamily="49" charset="-122"/>
              </a:rPr>
              <a:t>0</a:t>
            </a:r>
            <a:r>
              <a:rPr kumimoji="1" lang="zh-CN" altLang="en-US" sz="2400" b="1">
                <a:solidFill>
                  <a:schemeClr val="hlink"/>
                </a:solidFill>
                <a:latin typeface="楷体_GB2312" pitchFamily="49" charset="-122"/>
                <a:ea typeface="楷体_GB2312" pitchFamily="49" charset="-122"/>
              </a:rPr>
              <a:t>．</a:t>
            </a:r>
            <a:r>
              <a:rPr kumimoji="1" lang="en-US" altLang="zh-CN" sz="2400" b="1">
                <a:solidFill>
                  <a:schemeClr val="hlink"/>
                </a:solidFill>
                <a:latin typeface="楷体_GB2312" pitchFamily="49" charset="-122"/>
                <a:ea typeface="楷体_GB2312" pitchFamily="49" charset="-122"/>
              </a:rPr>
              <a:t>5</a:t>
            </a:r>
            <a:r>
              <a:rPr kumimoji="1" lang="zh-CN" altLang="en-US" sz="2400" b="1">
                <a:solidFill>
                  <a:schemeClr val="hlink"/>
                </a:solidFill>
                <a:latin typeface="楷体_GB2312" pitchFamily="49" charset="-122"/>
                <a:ea typeface="楷体_GB2312" pitchFamily="49" charset="-122"/>
              </a:rPr>
              <a:t>的日光灯一支。试求各电流表读数。</a:t>
            </a:r>
            <a:endParaRPr kumimoji="1" lang="en-US" altLang="zh-CN" sz="2400" b="1">
              <a:solidFill>
                <a:schemeClr val="hlink"/>
              </a:solidFill>
              <a:latin typeface="楷体_GB2312" pitchFamily="49" charset="-122"/>
              <a:ea typeface="楷体_GB2312" pitchFamily="49" charset="-122"/>
            </a:endParaRPr>
          </a:p>
        </p:txBody>
      </p:sp>
      <p:pic>
        <p:nvPicPr>
          <p:cNvPr id="1193989" name="Picture 5"/>
          <p:cNvPicPr>
            <a:picLocks noChangeAspect="1" noChangeArrowheads="1"/>
          </p:cNvPicPr>
          <p:nvPr/>
        </p:nvPicPr>
        <p:blipFill>
          <a:blip r:embed="rId2">
            <a:lum bright="-36000" contrast="54000"/>
            <a:extLst>
              <a:ext uri="{28A0092B-C50C-407E-A947-70E740481C1C}">
                <a14:useLocalDpi xmlns:a14="http://schemas.microsoft.com/office/drawing/2010/main" val="0"/>
              </a:ext>
            </a:extLst>
          </a:blip>
          <a:srcRect/>
          <a:stretch>
            <a:fillRect/>
          </a:stretch>
        </p:blipFill>
        <p:spPr bwMode="auto">
          <a:xfrm>
            <a:off x="1692275" y="2781300"/>
            <a:ext cx="4608513" cy="366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7875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195011" name="Text Box 3"/>
          <p:cNvSpPr txBox="1">
            <a:spLocks noChangeArrowheads="1"/>
          </p:cNvSpPr>
          <p:nvPr/>
        </p:nvSpPr>
        <p:spPr bwMode="auto">
          <a:xfrm>
            <a:off x="250825" y="962025"/>
            <a:ext cx="8569325"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25000"/>
              </a:spcBef>
            </a:pPr>
            <a:r>
              <a:rPr kumimoji="1" lang="en-US" altLang="zh-CN" sz="2400" b="1">
                <a:solidFill>
                  <a:srgbClr val="000066"/>
                </a:solidFill>
                <a:latin typeface="楷体_GB2312" pitchFamily="49" charset="-122"/>
                <a:ea typeface="楷体_GB2312" pitchFamily="49" charset="-122"/>
              </a:rPr>
              <a:t>1.</a:t>
            </a:r>
            <a:r>
              <a:rPr kumimoji="1" lang="zh-CN" altLang="en-US" sz="2400" b="1">
                <a:solidFill>
                  <a:srgbClr val="000066"/>
                </a:solidFill>
                <a:latin typeface="楷体_GB2312" pitchFamily="49" charset="-122"/>
                <a:ea typeface="楷体_GB2312" pitchFamily="49" charset="-122"/>
              </a:rPr>
              <a:t>三相负载的连接方法有</a:t>
            </a:r>
            <a:r>
              <a:rPr kumimoji="1" lang="en-US" altLang="zh-CN" sz="2400" b="1" u="sng">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和</a:t>
            </a:r>
            <a:r>
              <a:rPr kumimoji="1" lang="en-US" altLang="zh-CN" sz="2400" b="1" u="sng">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两种。</a:t>
            </a:r>
          </a:p>
          <a:p>
            <a:pPr>
              <a:lnSpc>
                <a:spcPct val="125000"/>
              </a:lnSpc>
              <a:spcBef>
                <a:spcPct val="25000"/>
              </a:spcBef>
            </a:pPr>
            <a:r>
              <a:rPr kumimoji="1" lang="en-US" altLang="zh-CN" sz="2400" b="1">
                <a:solidFill>
                  <a:srgbClr val="006600"/>
                </a:solidFill>
                <a:latin typeface="楷体_GB2312" pitchFamily="49" charset="-122"/>
                <a:ea typeface="楷体_GB2312" pitchFamily="49" charset="-122"/>
              </a:rPr>
              <a:t>2.</a:t>
            </a:r>
            <a:r>
              <a:rPr kumimoji="1" lang="zh-CN" altLang="en-US" sz="2400" b="1">
                <a:solidFill>
                  <a:srgbClr val="006600"/>
                </a:solidFill>
                <a:latin typeface="楷体_GB2312" pitchFamily="49" charset="-122"/>
                <a:ea typeface="楷体_GB2312" pitchFamily="49" charset="-122"/>
              </a:rPr>
              <a:t>三相对称负载三角形联接时， 线电流在数值上等于相电流</a:t>
            </a:r>
            <a:r>
              <a:rPr kumimoji="1" lang="zh-CN" altLang="en-US" sz="2400" b="1" u="sng">
                <a:solidFill>
                  <a:srgbClr val="006600"/>
                </a:solidFill>
                <a:latin typeface="楷体_GB2312" pitchFamily="49" charset="-122"/>
                <a:ea typeface="楷体_GB2312" pitchFamily="49" charset="-122"/>
              </a:rPr>
              <a:t>  </a:t>
            </a:r>
            <a:r>
              <a:rPr kumimoji="1" lang="zh-CN" altLang="en-US" sz="2400" b="1">
                <a:solidFill>
                  <a:srgbClr val="006600"/>
                </a:solidFill>
                <a:latin typeface="楷体_GB2312" pitchFamily="49" charset="-122"/>
                <a:ea typeface="楷体_GB2312" pitchFamily="49" charset="-122"/>
              </a:rPr>
              <a:t>的</a:t>
            </a:r>
            <a:r>
              <a:rPr kumimoji="1" lang="zh-CN" altLang="en-US" sz="2400" b="1" u="sng">
                <a:solidFill>
                  <a:srgbClr val="006600"/>
                </a:solidFill>
                <a:latin typeface="楷体_GB2312" pitchFamily="49" charset="-122"/>
                <a:ea typeface="楷体_GB2312" pitchFamily="49" charset="-122"/>
              </a:rPr>
              <a:t>    </a:t>
            </a:r>
            <a:r>
              <a:rPr kumimoji="1" lang="zh-CN" altLang="en-US" sz="2400" b="1">
                <a:solidFill>
                  <a:srgbClr val="006600"/>
                </a:solidFill>
                <a:latin typeface="楷体_GB2312" pitchFamily="49" charset="-122"/>
                <a:ea typeface="楷体_GB2312" pitchFamily="49" charset="-122"/>
              </a:rPr>
              <a:t>倍。在相位上，线电流比相对应的相电流</a:t>
            </a:r>
            <a:r>
              <a:rPr kumimoji="1" lang="en-US" altLang="zh-CN" b="1" u="sng">
                <a:solidFill>
                  <a:srgbClr val="006600"/>
                </a:solidFill>
                <a:ea typeface="方正姚体" pitchFamily="2" charset="-122"/>
              </a:rPr>
              <a:t>                 </a:t>
            </a:r>
            <a:r>
              <a:rPr kumimoji="1" lang="zh-CN" altLang="en-US" b="1">
                <a:solidFill>
                  <a:srgbClr val="006600"/>
                </a:solidFill>
                <a:ea typeface="方正姚体" pitchFamily="2" charset="-122"/>
              </a:rPr>
              <a:t>。</a:t>
            </a:r>
            <a:r>
              <a:rPr kumimoji="1" lang="zh-CN" altLang="en-US">
                <a:solidFill>
                  <a:srgbClr val="006600"/>
                </a:solidFill>
                <a:ea typeface="方正姚体" pitchFamily="2" charset="-122"/>
              </a:rPr>
              <a:t> </a:t>
            </a:r>
            <a:endParaRPr kumimoji="1" lang="en-US" altLang="zh-CN" sz="2400" b="1">
              <a:solidFill>
                <a:srgbClr val="006600"/>
              </a:solidFill>
              <a:latin typeface="楷体_GB2312" pitchFamily="49" charset="-122"/>
              <a:ea typeface="楷体_GB2312" pitchFamily="49" charset="-122"/>
            </a:endParaRPr>
          </a:p>
          <a:p>
            <a:pPr>
              <a:lnSpc>
                <a:spcPct val="125000"/>
              </a:lnSpc>
              <a:spcBef>
                <a:spcPct val="25000"/>
              </a:spcBef>
            </a:pPr>
            <a:r>
              <a:rPr kumimoji="1" lang="en-US" altLang="zh-CN" sz="2400" b="1">
                <a:solidFill>
                  <a:srgbClr val="000066"/>
                </a:solidFill>
                <a:latin typeface="楷体_GB2312" pitchFamily="49" charset="-122"/>
                <a:ea typeface="楷体_GB2312" pitchFamily="49" charset="-122"/>
              </a:rPr>
              <a:t>3.</a:t>
            </a:r>
            <a:r>
              <a:rPr kumimoji="1" lang="zh-CN" altLang="en-US" sz="2400" b="1">
                <a:solidFill>
                  <a:srgbClr val="000066"/>
                </a:solidFill>
                <a:latin typeface="楷体_GB2312" pitchFamily="49" charset="-122"/>
                <a:ea typeface="楷体_GB2312" pitchFamily="49" charset="-122"/>
              </a:rPr>
              <a:t>三相电动机绕组可以连成</a:t>
            </a:r>
            <a:r>
              <a:rPr kumimoji="1" lang="en-US" altLang="zh-CN" sz="2400" b="1" u="sng">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或</a:t>
            </a:r>
            <a:r>
              <a:rPr kumimoji="1" lang="en-US" altLang="zh-CN" sz="2400" b="1" u="sng">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；由单相照明负载构成的三相不对称负载，一般都连成</a:t>
            </a:r>
            <a:r>
              <a:rPr kumimoji="1" lang="en-US" altLang="zh-CN" sz="2400" b="1" u="sng">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a:t>
            </a:r>
          </a:p>
          <a:p>
            <a:pPr>
              <a:lnSpc>
                <a:spcPct val="125000"/>
              </a:lnSpc>
              <a:spcBef>
                <a:spcPct val="25000"/>
              </a:spcBef>
            </a:pPr>
            <a:r>
              <a:rPr kumimoji="1" lang="en-US" altLang="zh-CN" sz="2400" b="1">
                <a:solidFill>
                  <a:srgbClr val="006600"/>
                </a:solidFill>
                <a:latin typeface="楷体_GB2312" pitchFamily="49" charset="-122"/>
                <a:ea typeface="楷体_GB2312" pitchFamily="49" charset="-122"/>
              </a:rPr>
              <a:t>4.</a:t>
            </a:r>
            <a:r>
              <a:rPr kumimoji="1" lang="zh-CN" altLang="en-US" sz="2400" b="1">
                <a:solidFill>
                  <a:srgbClr val="006600"/>
                </a:solidFill>
                <a:latin typeface="楷体_GB2312" pitchFamily="49" charset="-122"/>
                <a:ea typeface="楷体_GB2312" pitchFamily="49" charset="-122"/>
              </a:rPr>
              <a:t>已知三相电源的线电压为</a:t>
            </a:r>
            <a:r>
              <a:rPr kumimoji="1" lang="en-US" altLang="zh-CN" sz="2400" b="1">
                <a:solidFill>
                  <a:srgbClr val="006600"/>
                </a:solidFill>
                <a:latin typeface="楷体_GB2312" pitchFamily="49" charset="-122"/>
                <a:ea typeface="楷体_GB2312" pitchFamily="49" charset="-122"/>
              </a:rPr>
              <a:t>380V</a:t>
            </a:r>
            <a:r>
              <a:rPr kumimoji="1" lang="zh-CN" altLang="en-US" sz="2400" b="1">
                <a:solidFill>
                  <a:srgbClr val="006600"/>
                </a:solidFill>
                <a:latin typeface="楷体_GB2312" pitchFamily="49" charset="-122"/>
                <a:ea typeface="楷体_GB2312" pitchFamily="49" charset="-122"/>
              </a:rPr>
              <a:t>，而三相负载的额定相电压为</a:t>
            </a:r>
            <a:r>
              <a:rPr kumimoji="1" lang="en-US" altLang="zh-CN" sz="2400" b="1">
                <a:solidFill>
                  <a:srgbClr val="006600"/>
                </a:solidFill>
                <a:latin typeface="楷体_GB2312" pitchFamily="49" charset="-122"/>
                <a:ea typeface="楷体_GB2312" pitchFamily="49" charset="-122"/>
              </a:rPr>
              <a:t>220V</a:t>
            </a:r>
            <a:r>
              <a:rPr kumimoji="1" lang="zh-CN" altLang="en-US" sz="2400" b="1">
                <a:solidFill>
                  <a:srgbClr val="006600"/>
                </a:solidFill>
                <a:latin typeface="楷体_GB2312" pitchFamily="49" charset="-122"/>
                <a:ea typeface="楷体_GB2312" pitchFamily="49" charset="-122"/>
              </a:rPr>
              <a:t>，则此负载应作</a:t>
            </a:r>
            <a:r>
              <a:rPr kumimoji="1" lang="en-US" altLang="zh-CN" sz="2400" b="1" u="sng">
                <a:solidFill>
                  <a:srgbClr val="006600"/>
                </a:solidFill>
                <a:latin typeface="楷体_GB2312" pitchFamily="49" charset="-122"/>
                <a:ea typeface="楷体_GB2312" pitchFamily="49" charset="-122"/>
              </a:rPr>
              <a:t>     </a:t>
            </a:r>
            <a:r>
              <a:rPr kumimoji="1" lang="zh-CN" altLang="en-US" sz="2400" b="1">
                <a:solidFill>
                  <a:srgbClr val="006600"/>
                </a:solidFill>
                <a:latin typeface="楷体_GB2312" pitchFamily="49" charset="-122"/>
                <a:ea typeface="楷体_GB2312" pitchFamily="49" charset="-122"/>
              </a:rPr>
              <a:t>形连接，若三相负载的额定相电压为</a:t>
            </a:r>
            <a:r>
              <a:rPr kumimoji="1" lang="en-US" altLang="zh-CN" sz="2400" b="1">
                <a:solidFill>
                  <a:srgbClr val="006600"/>
                </a:solidFill>
                <a:latin typeface="楷体_GB2312" pitchFamily="49" charset="-122"/>
                <a:ea typeface="楷体_GB2312" pitchFamily="49" charset="-122"/>
              </a:rPr>
              <a:t>380V</a:t>
            </a:r>
            <a:r>
              <a:rPr kumimoji="1" lang="zh-CN" altLang="en-US" sz="2400" b="1">
                <a:solidFill>
                  <a:srgbClr val="006600"/>
                </a:solidFill>
                <a:latin typeface="楷体_GB2312" pitchFamily="49" charset="-122"/>
                <a:ea typeface="楷体_GB2312" pitchFamily="49" charset="-122"/>
              </a:rPr>
              <a:t>，则此负载应作</a:t>
            </a:r>
            <a:r>
              <a:rPr kumimoji="1" lang="en-US" altLang="zh-CN" sz="2400" b="1" u="sng">
                <a:solidFill>
                  <a:srgbClr val="006600"/>
                </a:solidFill>
                <a:latin typeface="楷体_GB2312" pitchFamily="49" charset="-122"/>
                <a:ea typeface="楷体_GB2312" pitchFamily="49" charset="-122"/>
              </a:rPr>
              <a:t>      </a:t>
            </a:r>
            <a:r>
              <a:rPr kumimoji="1" lang="zh-CN" altLang="en-US" sz="2400" b="1">
                <a:solidFill>
                  <a:srgbClr val="006600"/>
                </a:solidFill>
                <a:latin typeface="楷体_GB2312" pitchFamily="49" charset="-122"/>
                <a:ea typeface="楷体_GB2312" pitchFamily="49" charset="-122"/>
              </a:rPr>
              <a:t>形连接。</a:t>
            </a:r>
            <a:r>
              <a:rPr kumimoji="1" lang="zh-CN" altLang="en-US">
                <a:ea typeface="方正姚体" pitchFamily="2" charset="-122"/>
              </a:rPr>
              <a:t> </a:t>
            </a:r>
          </a:p>
        </p:txBody>
      </p:sp>
    </p:spTree>
    <p:extLst>
      <p:ext uri="{BB962C8B-B14F-4D97-AF65-F5344CB8AC3E}">
        <p14:creationId xmlns:p14="http://schemas.microsoft.com/office/powerpoint/2010/main" val="2725175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95011">
                                            <p:txEl>
                                              <p:pRg st="1" end="1"/>
                                            </p:txEl>
                                          </p:spTgt>
                                        </p:tgtEl>
                                        <p:attrNameLst>
                                          <p:attrName>style.visibility</p:attrName>
                                        </p:attrNameLst>
                                      </p:cBhvr>
                                      <p:to>
                                        <p:strVal val="visible"/>
                                      </p:to>
                                    </p:set>
                                    <p:anim calcmode="lin" valueType="num">
                                      <p:cBhvr>
                                        <p:cTn id="7" dur="500" fill="hold"/>
                                        <p:tgtEl>
                                          <p:spTgt spid="11950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95011">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1950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950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9501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195011">
                                            <p:txEl>
                                              <p:pRg st="2" end="2"/>
                                            </p:txEl>
                                          </p:spTgt>
                                        </p:tgtEl>
                                        <p:attrNameLst>
                                          <p:attrName>style.visibility</p:attrName>
                                        </p:attrNameLst>
                                      </p:cBhvr>
                                      <p:to>
                                        <p:strVal val="visible"/>
                                      </p:to>
                                    </p:set>
                                    <p:anim calcmode="lin" valueType="num">
                                      <p:cBhvr>
                                        <p:cTn id="16" dur="500" fill="hold"/>
                                        <p:tgtEl>
                                          <p:spTgt spid="11950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95011">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11950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950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950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95011">
                                            <p:txEl>
                                              <p:pRg st="3" end="3"/>
                                            </p:txEl>
                                          </p:spTgt>
                                        </p:tgtEl>
                                        <p:attrNameLst>
                                          <p:attrName>style.visibility</p:attrName>
                                        </p:attrNameLst>
                                      </p:cBhvr>
                                      <p:to>
                                        <p:strVal val="visible"/>
                                      </p:to>
                                    </p:set>
                                    <p:anim calcmode="lin" valueType="num">
                                      <p:cBhvr>
                                        <p:cTn id="25" dur="500" fill="hold"/>
                                        <p:tgtEl>
                                          <p:spTgt spid="11950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95011">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11950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950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95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231875" name="Text Box 3"/>
          <p:cNvSpPr txBox="1">
            <a:spLocks noChangeArrowheads="1"/>
          </p:cNvSpPr>
          <p:nvPr/>
        </p:nvSpPr>
        <p:spPr bwMode="auto">
          <a:xfrm>
            <a:off x="250825" y="962025"/>
            <a:ext cx="85693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lnSpc>
                <a:spcPct val="125000"/>
              </a:lnSpc>
              <a:spcBef>
                <a:spcPct val="25000"/>
              </a:spcBef>
            </a:pPr>
            <a:r>
              <a:rPr kumimoji="1" lang="en-US" altLang="zh-CN" sz="2400" b="1">
                <a:solidFill>
                  <a:srgbClr val="000066"/>
                </a:solidFill>
                <a:latin typeface="楷体_GB2312" pitchFamily="49" charset="-122"/>
                <a:ea typeface="楷体_GB2312" pitchFamily="49" charset="-122"/>
              </a:rPr>
              <a:t>5.</a:t>
            </a:r>
            <a:r>
              <a:rPr kumimoji="1" lang="zh-CN" altLang="en-US" sz="2400" b="1">
                <a:solidFill>
                  <a:srgbClr val="000066"/>
                </a:solidFill>
                <a:latin typeface="楷体_GB2312" pitchFamily="49" charset="-122"/>
                <a:ea typeface="楷体_GB2312" pitchFamily="49" charset="-122"/>
              </a:rPr>
              <a:t>某三相异步电动机，每相绕组的等效电阻</a:t>
            </a:r>
            <a:r>
              <a:rPr kumimoji="1" lang="en-US" altLang="zh-CN" sz="2400" b="1" i="1">
                <a:solidFill>
                  <a:srgbClr val="000066"/>
                </a:solidFill>
                <a:latin typeface="楷体_GB2312" pitchFamily="49" charset="-122"/>
                <a:ea typeface="楷体_GB2312" pitchFamily="49" charset="-122"/>
              </a:rPr>
              <a:t>R</a:t>
            </a:r>
            <a:r>
              <a:rPr kumimoji="1" lang="zh-CN" altLang="en-US" sz="2400" b="1">
                <a:solidFill>
                  <a:srgbClr val="000066"/>
                </a:solidFill>
                <a:latin typeface="楷体_GB2312" pitchFamily="49" charset="-122"/>
                <a:ea typeface="楷体_GB2312" pitchFamily="49" charset="-122"/>
              </a:rPr>
              <a:t>＝</a:t>
            </a:r>
            <a:r>
              <a:rPr kumimoji="1" lang="en-US" altLang="zh-CN" sz="2400" b="1">
                <a:solidFill>
                  <a:srgbClr val="000066"/>
                </a:solidFill>
                <a:latin typeface="楷体_GB2312" pitchFamily="49" charset="-122"/>
                <a:ea typeface="楷体_GB2312" pitchFamily="49" charset="-122"/>
              </a:rPr>
              <a:t>8Ω</a:t>
            </a:r>
            <a:r>
              <a:rPr kumimoji="1" lang="zh-CN" altLang="en-US" sz="2400" b="1">
                <a:solidFill>
                  <a:srgbClr val="000066"/>
                </a:solidFill>
                <a:latin typeface="楷体_GB2312" pitchFamily="49" charset="-122"/>
                <a:ea typeface="楷体_GB2312" pitchFamily="49" charset="-122"/>
              </a:rPr>
              <a:t>，等效感抗</a:t>
            </a:r>
            <a:r>
              <a:rPr kumimoji="1" lang="en-US" altLang="zh-CN" sz="2400" b="1" i="1">
                <a:solidFill>
                  <a:srgbClr val="000066"/>
                </a:solidFill>
                <a:latin typeface="楷体_GB2312" pitchFamily="49" charset="-122"/>
                <a:ea typeface="楷体_GB2312" pitchFamily="49" charset="-122"/>
              </a:rPr>
              <a:t>X</a:t>
            </a:r>
            <a:r>
              <a:rPr kumimoji="1" lang="en-US" altLang="zh-CN" sz="2400" b="1" baseline="-25000">
                <a:solidFill>
                  <a:srgbClr val="000066"/>
                </a:solidFill>
                <a:latin typeface="楷体_GB2312" pitchFamily="49" charset="-122"/>
                <a:ea typeface="楷体_GB2312" pitchFamily="49" charset="-122"/>
              </a:rPr>
              <a:t>L</a:t>
            </a:r>
            <a:r>
              <a:rPr kumimoji="1" lang="zh-CN" altLang="en-US" sz="2400" b="1">
                <a:solidFill>
                  <a:srgbClr val="000066"/>
                </a:solidFill>
                <a:latin typeface="楷体_GB2312" pitchFamily="49" charset="-122"/>
                <a:ea typeface="楷体_GB2312" pitchFamily="49" charset="-122"/>
              </a:rPr>
              <a:t>＝</a:t>
            </a:r>
            <a:r>
              <a:rPr kumimoji="1" lang="en-US" altLang="zh-CN" sz="2400" b="1">
                <a:solidFill>
                  <a:srgbClr val="000066"/>
                </a:solidFill>
                <a:latin typeface="楷体_GB2312" pitchFamily="49" charset="-122"/>
                <a:ea typeface="楷体_GB2312" pitchFamily="49" charset="-122"/>
              </a:rPr>
              <a:t>6Ω</a:t>
            </a:r>
            <a:r>
              <a:rPr kumimoji="1" lang="zh-CN" altLang="en-US" sz="2400" b="1">
                <a:solidFill>
                  <a:srgbClr val="000066"/>
                </a:solidFill>
                <a:latin typeface="楷体_GB2312" pitchFamily="49" charset="-122"/>
                <a:ea typeface="楷体_GB2312" pitchFamily="49" charset="-122"/>
              </a:rPr>
              <a:t>，现将此电动机连成三角形接于线电压</a:t>
            </a:r>
            <a:r>
              <a:rPr kumimoji="1" lang="en-US" altLang="zh-CN" sz="2400" b="1">
                <a:solidFill>
                  <a:srgbClr val="000066"/>
                </a:solidFill>
                <a:latin typeface="楷体_GB2312" pitchFamily="49" charset="-122"/>
                <a:ea typeface="楷体_GB2312" pitchFamily="49" charset="-122"/>
              </a:rPr>
              <a:t>380V</a:t>
            </a:r>
            <a:r>
              <a:rPr kumimoji="1" lang="zh-CN" altLang="en-US" sz="2400" b="1">
                <a:solidFill>
                  <a:srgbClr val="000066"/>
                </a:solidFill>
                <a:latin typeface="楷体_GB2312" pitchFamily="49" charset="-122"/>
                <a:ea typeface="楷体_GB2312" pitchFamily="49" charset="-122"/>
              </a:rPr>
              <a:t>的三相电源 上，则每相绕组承受的相电压为多少伏？相电流为多少安，线电流为多少安；三相功率为多少千瓦？</a:t>
            </a:r>
          </a:p>
          <a:p>
            <a:pPr>
              <a:lnSpc>
                <a:spcPct val="125000"/>
              </a:lnSpc>
              <a:spcBef>
                <a:spcPct val="25000"/>
              </a:spcBef>
            </a:pPr>
            <a:r>
              <a:rPr kumimoji="1" lang="en-US" altLang="zh-CN" sz="2400" b="1">
                <a:solidFill>
                  <a:srgbClr val="006600"/>
                </a:solidFill>
                <a:latin typeface="楷体_GB2312" pitchFamily="49" charset="-122"/>
                <a:ea typeface="楷体_GB2312" pitchFamily="49" charset="-122"/>
              </a:rPr>
              <a:t>6.</a:t>
            </a:r>
            <a:r>
              <a:rPr kumimoji="1" lang="zh-CN" altLang="en-US" sz="2400" b="1">
                <a:solidFill>
                  <a:srgbClr val="006600"/>
                </a:solidFill>
                <a:latin typeface="楷体_GB2312" pitchFamily="49" charset="-122"/>
                <a:ea typeface="楷体_GB2312" pitchFamily="49" charset="-122"/>
              </a:rPr>
              <a:t>某三相对称负载作三角形连接，已知电源的线电压</a:t>
            </a:r>
            <a:r>
              <a:rPr kumimoji="1" lang="en-US" altLang="zh-CN" sz="2400" b="1" i="1">
                <a:solidFill>
                  <a:srgbClr val="006600"/>
                </a:solidFill>
                <a:latin typeface="Times New Roman" pitchFamily="18" charset="0"/>
                <a:ea typeface="楷体_GB2312" pitchFamily="49" charset="-122"/>
              </a:rPr>
              <a:t>U</a:t>
            </a:r>
            <a:r>
              <a:rPr kumimoji="1" lang="en-US" altLang="zh-CN" sz="2400" b="1" baseline="-25000">
                <a:solidFill>
                  <a:srgbClr val="006600"/>
                </a:solidFill>
                <a:latin typeface="楷体_GB2312" pitchFamily="49" charset="-122"/>
                <a:ea typeface="楷体_GB2312" pitchFamily="49" charset="-122"/>
              </a:rPr>
              <a:t>L</a:t>
            </a:r>
            <a:r>
              <a:rPr kumimoji="1" lang="zh-CN" altLang="en-US" sz="2400" b="1">
                <a:solidFill>
                  <a:srgbClr val="006600"/>
                </a:solidFill>
                <a:latin typeface="楷体_GB2312" pitchFamily="49" charset="-122"/>
                <a:ea typeface="楷体_GB2312" pitchFamily="49" charset="-122"/>
              </a:rPr>
              <a:t>＝</a:t>
            </a:r>
            <a:r>
              <a:rPr kumimoji="1" lang="en-US" altLang="zh-CN" sz="2400" b="1">
                <a:solidFill>
                  <a:srgbClr val="006600"/>
                </a:solidFill>
                <a:latin typeface="楷体_GB2312" pitchFamily="49" charset="-122"/>
                <a:ea typeface="楷体_GB2312" pitchFamily="49" charset="-122"/>
              </a:rPr>
              <a:t>380V</a:t>
            </a:r>
            <a:r>
              <a:rPr kumimoji="1" lang="zh-CN" altLang="en-US" sz="2400" b="1">
                <a:solidFill>
                  <a:srgbClr val="006600"/>
                </a:solidFill>
                <a:latin typeface="楷体_GB2312" pitchFamily="49" charset="-122"/>
                <a:ea typeface="楷体_GB2312" pitchFamily="49" charset="-122"/>
              </a:rPr>
              <a:t>，测得线电流</a:t>
            </a:r>
            <a:r>
              <a:rPr kumimoji="1" lang="en-US" altLang="zh-CN" sz="2400" b="1" i="1">
                <a:solidFill>
                  <a:srgbClr val="006600"/>
                </a:solidFill>
                <a:latin typeface="楷体_GB2312" pitchFamily="49" charset="-122"/>
                <a:ea typeface="楷体_GB2312" pitchFamily="49" charset="-122"/>
              </a:rPr>
              <a:t>I</a:t>
            </a:r>
            <a:r>
              <a:rPr kumimoji="1" lang="en-US" altLang="zh-CN" sz="2400" b="1" baseline="-25000">
                <a:solidFill>
                  <a:srgbClr val="006600"/>
                </a:solidFill>
                <a:latin typeface="楷体_GB2312" pitchFamily="49" charset="-122"/>
                <a:ea typeface="楷体_GB2312" pitchFamily="49" charset="-122"/>
              </a:rPr>
              <a:t>L</a:t>
            </a:r>
            <a:r>
              <a:rPr kumimoji="1" lang="zh-CN" altLang="en-US" sz="2400" b="1">
                <a:solidFill>
                  <a:srgbClr val="006600"/>
                </a:solidFill>
                <a:latin typeface="楷体_GB2312" pitchFamily="49" charset="-122"/>
                <a:ea typeface="楷体_GB2312" pitchFamily="49" charset="-122"/>
              </a:rPr>
              <a:t>＝</a:t>
            </a:r>
            <a:r>
              <a:rPr kumimoji="1" lang="en-US" altLang="zh-CN" sz="2400" b="1">
                <a:solidFill>
                  <a:srgbClr val="006600"/>
                </a:solidFill>
                <a:latin typeface="楷体_GB2312" pitchFamily="49" charset="-122"/>
                <a:ea typeface="楷体_GB2312" pitchFamily="49" charset="-122"/>
              </a:rPr>
              <a:t>15A</a:t>
            </a:r>
            <a:r>
              <a:rPr kumimoji="1" lang="zh-CN" altLang="en-US" sz="2400" b="1">
                <a:solidFill>
                  <a:srgbClr val="006600"/>
                </a:solidFill>
                <a:latin typeface="楷体_GB2312" pitchFamily="49" charset="-122"/>
                <a:ea typeface="楷体_GB2312" pitchFamily="49" charset="-122"/>
              </a:rPr>
              <a:t>，三相电功率</a:t>
            </a:r>
            <a:r>
              <a:rPr kumimoji="1" lang="en-US" altLang="zh-CN" sz="2400" b="1" i="1">
                <a:solidFill>
                  <a:srgbClr val="006600"/>
                </a:solidFill>
                <a:latin typeface="楷体_GB2312" pitchFamily="49" charset="-122"/>
                <a:ea typeface="楷体_GB2312" pitchFamily="49" charset="-122"/>
              </a:rPr>
              <a:t>P</a:t>
            </a:r>
            <a:r>
              <a:rPr kumimoji="1" lang="zh-CN" altLang="en-US" sz="2400" b="1">
                <a:solidFill>
                  <a:srgbClr val="006600"/>
                </a:solidFill>
                <a:latin typeface="楷体_GB2312" pitchFamily="49" charset="-122"/>
                <a:ea typeface="楷体_GB2312" pitchFamily="49" charset="-122"/>
              </a:rPr>
              <a:t>＝</a:t>
            </a:r>
            <a:r>
              <a:rPr kumimoji="1" lang="en-US" altLang="zh-CN" sz="2400" b="1">
                <a:solidFill>
                  <a:srgbClr val="006600"/>
                </a:solidFill>
                <a:latin typeface="楷体_GB2312" pitchFamily="49" charset="-122"/>
                <a:ea typeface="楷体_GB2312" pitchFamily="49" charset="-122"/>
              </a:rPr>
              <a:t>8.5kW</a:t>
            </a:r>
            <a:r>
              <a:rPr kumimoji="1" lang="zh-CN" altLang="en-US" sz="2400" b="1">
                <a:solidFill>
                  <a:srgbClr val="006600"/>
                </a:solidFill>
                <a:latin typeface="楷体_GB2312" pitchFamily="49" charset="-122"/>
                <a:ea typeface="楷体_GB2312" pitchFamily="49" charset="-122"/>
              </a:rPr>
              <a:t>，则每相负载承受的相电压为多少伏？每相负载的功率因数为多少？ </a:t>
            </a:r>
          </a:p>
        </p:txBody>
      </p:sp>
    </p:spTree>
    <p:extLst>
      <p:ext uri="{BB962C8B-B14F-4D97-AF65-F5344CB8AC3E}">
        <p14:creationId xmlns:p14="http://schemas.microsoft.com/office/powerpoint/2010/main" val="3435551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31875">
                                            <p:txEl>
                                              <p:pRg st="0" end="0"/>
                                            </p:txEl>
                                          </p:spTgt>
                                        </p:tgtEl>
                                        <p:attrNameLst>
                                          <p:attrName>style.visibility</p:attrName>
                                        </p:attrNameLst>
                                      </p:cBhvr>
                                      <p:to>
                                        <p:strVal val="visible"/>
                                      </p:to>
                                    </p:set>
                                    <p:anim calcmode="lin" valueType="num">
                                      <p:cBhvr>
                                        <p:cTn id="7" dur="500" fill="hold"/>
                                        <p:tgtEl>
                                          <p:spTgt spid="12318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318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318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318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318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231875">
                                            <p:txEl>
                                              <p:pRg st="1" end="1"/>
                                            </p:txEl>
                                          </p:spTgt>
                                        </p:tgtEl>
                                        <p:attrNameLst>
                                          <p:attrName>style.visibility</p:attrName>
                                        </p:attrNameLst>
                                      </p:cBhvr>
                                      <p:to>
                                        <p:strVal val="visible"/>
                                      </p:to>
                                    </p:set>
                                    <p:anim calcmode="lin" valueType="num">
                                      <p:cBhvr>
                                        <p:cTn id="16" dur="500" fill="hold"/>
                                        <p:tgtEl>
                                          <p:spTgt spid="12318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3187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2318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318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31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195011" name="Text Box 3"/>
          <p:cNvSpPr txBox="1">
            <a:spLocks noChangeArrowheads="1"/>
          </p:cNvSpPr>
          <p:nvPr/>
        </p:nvSpPr>
        <p:spPr bwMode="auto">
          <a:xfrm>
            <a:off x="250825" y="962025"/>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1.</a:t>
            </a:r>
            <a:r>
              <a:rPr kumimoji="1" lang="zh-CN" altLang="en-US" sz="2400" b="1">
                <a:latin typeface="楷体_GB2312" pitchFamily="49" charset="-122"/>
                <a:ea typeface="楷体_GB2312" pitchFamily="49" charset="-122"/>
              </a:rPr>
              <a:t>电路如图所示，已知</a:t>
            </a:r>
            <a:r>
              <a:rPr kumimoji="1" lang="en-US" altLang="zh-CN" sz="2400" b="1" i="1">
                <a:solidFill>
                  <a:srgbClr val="FF0000"/>
                </a:solidFill>
                <a:latin typeface="Times New Roman" pitchFamily="18" charset="0"/>
                <a:ea typeface="楷体_GB2312" pitchFamily="49" charset="-122"/>
              </a:rPr>
              <a:t>U</a:t>
            </a:r>
            <a:r>
              <a:rPr kumimoji="1" lang="en-US" altLang="zh-CN" sz="2400" b="1" baseline="-25000">
                <a:solidFill>
                  <a:srgbClr val="FF0000"/>
                </a:solidFill>
                <a:latin typeface="Times New Roman" pitchFamily="18" charset="0"/>
                <a:ea typeface="楷体_GB2312" pitchFamily="49" charset="-122"/>
              </a:rPr>
              <a:t>S</a:t>
            </a:r>
            <a:r>
              <a:rPr kumimoji="1" lang="en-US" altLang="zh-CN" sz="2400" b="1">
                <a:solidFill>
                  <a:srgbClr val="FF0000"/>
                </a:solidFill>
                <a:latin typeface="Times New Roman" pitchFamily="18" charset="0"/>
                <a:ea typeface="楷体_GB2312" pitchFamily="49" charset="-122"/>
              </a:rPr>
              <a:t>=10V</a:t>
            </a:r>
            <a:r>
              <a:rPr kumimoji="1" lang="zh-CN" altLang="en-US" sz="2400" b="1">
                <a:solidFill>
                  <a:srgbClr val="FF0000"/>
                </a:solidFill>
                <a:latin typeface="Times New Roman" pitchFamily="18" charset="0"/>
                <a:ea typeface="楷体_GB2312" pitchFamily="49" charset="-122"/>
              </a:rPr>
              <a:t>，</a:t>
            </a:r>
            <a:r>
              <a:rPr kumimoji="1" lang="en-US" altLang="zh-CN" sz="2400" b="1" i="1">
                <a:solidFill>
                  <a:srgbClr val="FF0000"/>
                </a:solidFill>
                <a:latin typeface="Times New Roman" pitchFamily="18" charset="0"/>
                <a:ea typeface="楷体_GB2312" pitchFamily="49" charset="-122"/>
              </a:rPr>
              <a:t>R</a:t>
            </a:r>
            <a:r>
              <a:rPr kumimoji="1" lang="en-US" altLang="zh-CN" sz="2400" b="1" baseline="-25000">
                <a:solidFill>
                  <a:srgbClr val="FF0000"/>
                </a:solidFill>
                <a:latin typeface="Times New Roman" pitchFamily="18" charset="0"/>
                <a:ea typeface="楷体_GB2312" pitchFamily="49" charset="-122"/>
              </a:rPr>
              <a:t>1</a:t>
            </a:r>
            <a:r>
              <a:rPr kumimoji="1" lang="en-US" altLang="zh-CN" sz="2400" b="1">
                <a:solidFill>
                  <a:srgbClr val="FF0000"/>
                </a:solidFill>
                <a:latin typeface="Times New Roman" pitchFamily="18" charset="0"/>
                <a:ea typeface="楷体_GB2312" pitchFamily="49" charset="-122"/>
              </a:rPr>
              <a:t>=15Ω</a:t>
            </a:r>
            <a:r>
              <a:rPr kumimoji="1" lang="zh-CN" altLang="en-US" sz="2400" b="1">
                <a:solidFill>
                  <a:srgbClr val="FF0000"/>
                </a:solidFill>
                <a:latin typeface="Times New Roman" pitchFamily="18" charset="0"/>
                <a:ea typeface="楷体_GB2312" pitchFamily="49" charset="-122"/>
              </a:rPr>
              <a:t>，</a:t>
            </a:r>
            <a:r>
              <a:rPr kumimoji="1" lang="en-US" altLang="zh-CN" sz="2400" b="1" i="1">
                <a:solidFill>
                  <a:srgbClr val="FF0000"/>
                </a:solidFill>
                <a:latin typeface="Times New Roman" pitchFamily="18" charset="0"/>
                <a:ea typeface="楷体_GB2312" pitchFamily="49" charset="-122"/>
              </a:rPr>
              <a:t>R</a:t>
            </a:r>
            <a:r>
              <a:rPr kumimoji="1" lang="en-US" altLang="zh-CN" sz="2400" b="1" baseline="-25000">
                <a:solidFill>
                  <a:srgbClr val="FF0000"/>
                </a:solidFill>
                <a:latin typeface="Times New Roman" pitchFamily="18" charset="0"/>
                <a:ea typeface="楷体_GB2312" pitchFamily="49" charset="-122"/>
              </a:rPr>
              <a:t>2</a:t>
            </a:r>
            <a:r>
              <a:rPr kumimoji="1" lang="en-US" altLang="zh-CN" sz="2400" b="1">
                <a:solidFill>
                  <a:srgbClr val="FF0000"/>
                </a:solidFill>
                <a:latin typeface="Times New Roman" pitchFamily="18" charset="0"/>
                <a:ea typeface="楷体_GB2312" pitchFamily="49" charset="-122"/>
              </a:rPr>
              <a:t>=5Ω</a:t>
            </a:r>
            <a:r>
              <a:rPr kumimoji="1" lang="zh-CN" altLang="en-US" sz="2400" b="1">
                <a:solidFill>
                  <a:srgbClr val="FF0000"/>
                </a:solidFill>
                <a:latin typeface="Times New Roman" pitchFamily="18" charset="0"/>
                <a:ea typeface="楷体_GB2312" pitchFamily="49" charset="-122"/>
              </a:rPr>
              <a:t>，</a:t>
            </a:r>
            <a:r>
              <a:rPr kumimoji="1" lang="zh-CN" altLang="en-US" sz="2400" b="1">
                <a:latin typeface="楷体_GB2312" pitchFamily="49" charset="-122"/>
                <a:ea typeface="楷体_GB2312" pitchFamily="49" charset="-122"/>
              </a:rPr>
              <a:t>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断开前电路处于稳态。求开关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断开后电路中各电压、电流的初始值。的初始值。</a:t>
            </a:r>
          </a:p>
        </p:txBody>
      </p:sp>
      <p:pic>
        <p:nvPicPr>
          <p:cNvPr id="1195014" name="Picture 6"/>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1763713" y="2420938"/>
            <a:ext cx="5041900" cy="290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25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95014"/>
                                        </p:tgtEl>
                                        <p:attrNameLst>
                                          <p:attrName>style.visibility</p:attrName>
                                        </p:attrNameLst>
                                      </p:cBhvr>
                                      <p:to>
                                        <p:strVal val="visible"/>
                                      </p:to>
                                    </p:set>
                                    <p:anim calcmode="lin" valueType="num">
                                      <p:cBhvr>
                                        <p:cTn id="7" dur="500" fill="hold"/>
                                        <p:tgtEl>
                                          <p:spTgt spid="1195014"/>
                                        </p:tgtEl>
                                        <p:attrNameLst>
                                          <p:attrName>ppt_w</p:attrName>
                                        </p:attrNameLst>
                                      </p:cBhvr>
                                      <p:tavLst>
                                        <p:tav tm="0">
                                          <p:val>
                                            <p:fltVal val="0"/>
                                          </p:val>
                                        </p:tav>
                                        <p:tav tm="100000">
                                          <p:val>
                                            <p:strVal val="#ppt_w"/>
                                          </p:val>
                                        </p:tav>
                                      </p:tavLst>
                                    </p:anim>
                                    <p:anim calcmode="lin" valueType="num">
                                      <p:cBhvr>
                                        <p:cTn id="8" dur="500" fill="hold"/>
                                        <p:tgtEl>
                                          <p:spTgt spid="11950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287171" name="Text Box 3"/>
          <p:cNvSpPr txBox="1">
            <a:spLocks noChangeArrowheads="1"/>
          </p:cNvSpPr>
          <p:nvPr/>
        </p:nvSpPr>
        <p:spPr bwMode="auto">
          <a:xfrm>
            <a:off x="250825" y="962025"/>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2.</a:t>
            </a:r>
            <a:r>
              <a:rPr kumimoji="1" lang="zh-CN" altLang="en-US" sz="2400" b="1">
                <a:latin typeface="楷体_GB2312" pitchFamily="49" charset="-122"/>
                <a:ea typeface="楷体_GB2312" pitchFamily="49" charset="-122"/>
              </a:rPr>
              <a:t>如下图所示电路，已知</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0</a:t>
            </a:r>
            <a:r>
              <a:rPr kumimoji="1" lang="en-US" altLang="zh-CN" sz="2400" b="1">
                <a:latin typeface="楷体_GB2312" pitchFamily="49" charset="-122"/>
                <a:ea typeface="楷体_GB2312" pitchFamily="49" charset="-122"/>
              </a:rPr>
              <a:t>=4Ω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1</a:t>
            </a:r>
            <a:r>
              <a:rPr kumimoji="1" lang="en-US" altLang="zh-CN"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2</a:t>
            </a:r>
            <a:r>
              <a:rPr kumimoji="1" lang="en-US" altLang="zh-CN" sz="2400" b="1">
                <a:latin typeface="楷体_GB2312" pitchFamily="49" charset="-122"/>
                <a:ea typeface="楷体_GB2312" pitchFamily="49" charset="-122"/>
              </a:rPr>
              <a:t>=8Ω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U</a:t>
            </a:r>
            <a:r>
              <a:rPr kumimoji="1" lang="en-US" altLang="zh-CN" sz="2400" b="1" baseline="-25000">
                <a:latin typeface="Times New Roman" pitchFamily="18" charset="0"/>
                <a:ea typeface="楷体_GB2312" pitchFamily="49" charset="-122"/>
              </a:rPr>
              <a:t>S</a:t>
            </a:r>
            <a:r>
              <a:rPr kumimoji="1" lang="en-US" altLang="zh-CN" sz="2400" b="1">
                <a:latin typeface="楷体_GB2312" pitchFamily="49" charset="-122"/>
                <a:ea typeface="楷体_GB2312" pitchFamily="49" charset="-122"/>
              </a:rPr>
              <a:t>=12V</a:t>
            </a:r>
            <a:r>
              <a:rPr kumimoji="1" lang="zh-CN" altLang="en-US" sz="2400" b="1">
                <a:latin typeface="楷体_GB2312" pitchFamily="49" charset="-122"/>
                <a:ea typeface="楷体_GB2312" pitchFamily="49" charset="-122"/>
              </a:rPr>
              <a:t>。</a:t>
            </a:r>
            <a:r>
              <a:rPr kumimoji="1" lang="zh-CN" altLang="en-US" sz="2400" b="1" i="1">
                <a:latin typeface="楷体_GB2312" pitchFamily="49" charset="-122"/>
                <a:ea typeface="楷体_GB2312" pitchFamily="49" charset="-122"/>
              </a:rPr>
              <a:t> </a:t>
            </a:r>
            <a:r>
              <a:rPr kumimoji="1" lang="en-US" altLang="zh-CN" sz="2400" b="1" i="1">
                <a:latin typeface="Times New Roman" pitchFamily="18" charset="0"/>
                <a:ea typeface="楷体_GB2312" pitchFamily="49" charset="-122"/>
              </a:rPr>
              <a:t>u</a:t>
            </a:r>
            <a:r>
              <a:rPr kumimoji="1" lang="en-US" altLang="zh-CN" sz="2400" b="1" baseline="-25000">
                <a:latin typeface="Times New Roman" pitchFamily="18" charset="0"/>
                <a:ea typeface="楷体_GB2312" pitchFamily="49" charset="-122"/>
              </a:rPr>
              <a:t>C</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i</a:t>
            </a:r>
            <a:r>
              <a:rPr kumimoji="1" lang="en-US" altLang="zh-CN" sz="2400" b="1" baseline="-25000">
                <a:latin typeface="Times New Roman" pitchFamily="18" charset="0"/>
                <a:ea typeface="楷体_GB2312" pitchFamily="49" charset="-122"/>
              </a:rPr>
              <a:t>L</a:t>
            </a:r>
            <a:r>
              <a:rPr kumimoji="1" lang="en-US" altLang="zh-CN" sz="2400" b="1">
                <a:latin typeface="Times New Roman" pitchFamily="18" charset="0"/>
                <a:ea typeface="楷体_GB2312" pitchFamily="49" charset="-122"/>
              </a:rPr>
              <a:t>(0</a:t>
            </a:r>
            <a:r>
              <a:rPr kumimoji="1" lang="zh-CN" altLang="en-US" sz="2400" b="1">
                <a:latin typeface="Times New Roman" pitchFamily="18" charset="0"/>
                <a:ea typeface="楷体_GB2312" pitchFamily="49" charset="-122"/>
              </a:rPr>
              <a:t>－</a:t>
            </a:r>
            <a:r>
              <a:rPr kumimoji="1" lang="en-US" altLang="zh-CN" sz="2400" b="1">
                <a:latin typeface="Times New Roman" pitchFamily="18" charset="0"/>
                <a:ea typeface="楷体_GB2312" pitchFamily="49" charset="-122"/>
              </a:rPr>
              <a:t>)=0</a:t>
            </a:r>
            <a:r>
              <a:rPr kumimoji="1" lang="zh-CN" altLang="en-US" sz="2400" b="1">
                <a:latin typeface="楷体_GB2312" pitchFamily="49" charset="-122"/>
                <a:ea typeface="楷体_GB2312" pitchFamily="49" charset="-122"/>
              </a:rPr>
              <a:t>。试求开关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闭合后各支路电流的初始值和电感上电压的初始值。</a:t>
            </a:r>
          </a:p>
        </p:txBody>
      </p:sp>
      <p:pic>
        <p:nvPicPr>
          <p:cNvPr id="1287172" name="Picture 4"/>
          <p:cNvPicPr>
            <a:picLocks noChangeAspect="1" noChangeArrowheads="1"/>
          </p:cNvPicPr>
          <p:nvPr/>
        </p:nvPicPr>
        <p:blipFill>
          <a:blip r:embed="rId2">
            <a:lum contrast="54000"/>
            <a:extLst>
              <a:ext uri="{28A0092B-C50C-407E-A947-70E740481C1C}">
                <a14:useLocalDpi xmlns:a14="http://schemas.microsoft.com/office/drawing/2010/main" val="0"/>
              </a:ext>
            </a:extLst>
          </a:blip>
          <a:srcRect/>
          <a:stretch>
            <a:fillRect/>
          </a:stretch>
        </p:blipFill>
        <p:spPr bwMode="auto">
          <a:xfrm>
            <a:off x="1835150" y="2420938"/>
            <a:ext cx="4751388" cy="277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82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87172"/>
                                        </p:tgtEl>
                                        <p:attrNameLst>
                                          <p:attrName>style.visibility</p:attrName>
                                        </p:attrNameLst>
                                      </p:cBhvr>
                                      <p:to>
                                        <p:strVal val="visible"/>
                                      </p:to>
                                    </p:set>
                                    <p:anim calcmode="lin" valueType="num">
                                      <p:cBhvr>
                                        <p:cTn id="7" dur="500" fill="hold"/>
                                        <p:tgtEl>
                                          <p:spTgt spid="1287172"/>
                                        </p:tgtEl>
                                        <p:attrNameLst>
                                          <p:attrName>ppt_w</p:attrName>
                                        </p:attrNameLst>
                                      </p:cBhvr>
                                      <p:tavLst>
                                        <p:tav tm="0">
                                          <p:val>
                                            <p:fltVal val="0"/>
                                          </p:val>
                                        </p:tav>
                                        <p:tav tm="100000">
                                          <p:val>
                                            <p:strVal val="#ppt_w"/>
                                          </p:val>
                                        </p:tav>
                                      </p:tavLst>
                                    </p:anim>
                                    <p:anim calcmode="lin" valueType="num">
                                      <p:cBhvr>
                                        <p:cTn id="8" dur="500" fill="hold"/>
                                        <p:tgtEl>
                                          <p:spTgt spid="128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285123" name="Text Box 3"/>
          <p:cNvSpPr txBox="1">
            <a:spLocks noChangeArrowheads="1"/>
          </p:cNvSpPr>
          <p:nvPr/>
        </p:nvSpPr>
        <p:spPr bwMode="auto">
          <a:xfrm>
            <a:off x="250825" y="962025"/>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3.</a:t>
            </a:r>
            <a:r>
              <a:rPr kumimoji="1" lang="zh-CN" altLang="en-US" sz="2400" b="1">
                <a:latin typeface="楷体_GB2312" pitchFamily="49" charset="-122"/>
                <a:ea typeface="楷体_GB2312" pitchFamily="49" charset="-122"/>
              </a:rPr>
              <a:t>电路如下图所示，</a:t>
            </a:r>
            <a:r>
              <a:rPr kumimoji="1" lang="en-US" altLang="zh-CN" sz="2400" b="1" i="1">
                <a:latin typeface="Times New Roman" pitchFamily="18" charset="0"/>
                <a:ea typeface="楷体_GB2312" pitchFamily="49" charset="-122"/>
              </a:rPr>
              <a:t>I</a:t>
            </a:r>
            <a:r>
              <a:rPr kumimoji="1" lang="en-US" altLang="zh-CN" sz="2400" b="1" baseline="-25000">
                <a:latin typeface="Times New Roman" pitchFamily="18" charset="0"/>
                <a:ea typeface="楷体_GB2312" pitchFamily="49" charset="-122"/>
              </a:rPr>
              <a:t>S</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3 A</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1</a:t>
            </a:r>
            <a:r>
              <a:rPr kumimoji="1" lang="en-US" altLang="zh-CN" sz="2400" b="1">
                <a:latin typeface="楷体_GB2312" pitchFamily="49" charset="-122"/>
                <a:ea typeface="楷体_GB2312" pitchFamily="49" charset="-122"/>
              </a:rPr>
              <a:t>=36Ω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2</a:t>
            </a:r>
            <a:r>
              <a:rPr kumimoji="1" lang="en-US" altLang="zh-CN" sz="2400" b="1">
                <a:latin typeface="楷体_GB2312" pitchFamily="49" charset="-122"/>
                <a:ea typeface="楷体_GB2312" pitchFamily="49" charset="-122"/>
              </a:rPr>
              <a:t>=12Ω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3</a:t>
            </a:r>
            <a:r>
              <a:rPr kumimoji="1" lang="en-US" altLang="zh-CN" sz="2400" b="1">
                <a:latin typeface="楷体_GB2312" pitchFamily="49" charset="-122"/>
                <a:ea typeface="楷体_GB2312" pitchFamily="49" charset="-122"/>
              </a:rPr>
              <a:t>=24Ω</a:t>
            </a:r>
            <a:r>
              <a:rPr kumimoji="1" lang="zh-CN" altLang="en-US" sz="2400" b="1">
                <a:latin typeface="楷体_GB2312" pitchFamily="49" charset="-122"/>
                <a:ea typeface="楷体_GB2312" pitchFamily="49" charset="-122"/>
              </a:rPr>
              <a:t>，电路原来处于稳态。求换路后的</a:t>
            </a:r>
            <a:r>
              <a:rPr kumimoji="1" lang="en-US" altLang="zh-CN" sz="2400" b="1" i="1">
                <a:latin typeface="Times New Roman" pitchFamily="18" charset="0"/>
                <a:ea typeface="楷体_GB2312" pitchFamily="49" charset="-122"/>
              </a:rPr>
              <a:t>i</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及</a:t>
            </a:r>
            <a:r>
              <a:rPr kumimoji="1" lang="en-US" altLang="zh-CN" sz="2400" b="1" i="1">
                <a:latin typeface="Times New Roman" pitchFamily="18" charset="0"/>
                <a:ea typeface="楷体_GB2312" pitchFamily="49" charset="-122"/>
              </a:rPr>
              <a:t>u</a:t>
            </a:r>
            <a:r>
              <a:rPr kumimoji="1" lang="en-US" altLang="zh-CN" sz="2400" b="1" baseline="-25000">
                <a:latin typeface="Times New Roman" pitchFamily="18" charset="0"/>
                <a:ea typeface="楷体_GB2312" pitchFamily="49" charset="-122"/>
              </a:rPr>
              <a:t>L</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a:t>
            </a:r>
          </a:p>
        </p:txBody>
      </p:sp>
      <p:pic>
        <p:nvPicPr>
          <p:cNvPr id="128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133600"/>
            <a:ext cx="4002087" cy="280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84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85125"/>
                                        </p:tgtEl>
                                        <p:attrNameLst>
                                          <p:attrName>style.visibility</p:attrName>
                                        </p:attrNameLst>
                                      </p:cBhvr>
                                      <p:to>
                                        <p:strVal val="visible"/>
                                      </p:to>
                                    </p:set>
                                    <p:anim calcmode="lin" valueType="num">
                                      <p:cBhvr>
                                        <p:cTn id="7" dur="500" fill="hold"/>
                                        <p:tgtEl>
                                          <p:spTgt spid="1285125"/>
                                        </p:tgtEl>
                                        <p:attrNameLst>
                                          <p:attrName>ppt_w</p:attrName>
                                        </p:attrNameLst>
                                      </p:cBhvr>
                                      <p:tavLst>
                                        <p:tav tm="0">
                                          <p:val>
                                            <p:fltVal val="0"/>
                                          </p:val>
                                        </p:tav>
                                        <p:tav tm="100000">
                                          <p:val>
                                            <p:strVal val="#ppt_w"/>
                                          </p:val>
                                        </p:tav>
                                      </p:tavLst>
                                    </p:anim>
                                    <p:anim calcmode="lin" valueType="num">
                                      <p:cBhvr>
                                        <p:cTn id="8" dur="500" fill="hold"/>
                                        <p:tgtEl>
                                          <p:spTgt spid="1285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286147" name="Text Box 3"/>
          <p:cNvSpPr txBox="1">
            <a:spLocks noChangeArrowheads="1"/>
          </p:cNvSpPr>
          <p:nvPr/>
        </p:nvSpPr>
        <p:spPr bwMode="auto">
          <a:xfrm>
            <a:off x="250825" y="962025"/>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4.</a:t>
            </a:r>
            <a:r>
              <a:rPr kumimoji="1" lang="zh-CN" altLang="en-US" sz="2400" b="1">
                <a:latin typeface="楷体_GB2312" pitchFamily="49" charset="-122"/>
                <a:ea typeface="楷体_GB2312" pitchFamily="49" charset="-122"/>
              </a:rPr>
              <a:t>电路如下图所示，已知</a:t>
            </a:r>
            <a:r>
              <a:rPr kumimoji="1" lang="en-US" altLang="zh-CN" sz="2400" b="1" i="1">
                <a:solidFill>
                  <a:srgbClr val="FF0000"/>
                </a:solidFill>
                <a:latin typeface="Times New Roman" pitchFamily="18" charset="0"/>
                <a:ea typeface="楷体_GB2312" pitchFamily="49" charset="-122"/>
              </a:rPr>
              <a:t>U</a:t>
            </a:r>
            <a:r>
              <a:rPr kumimoji="1" lang="en-US" altLang="zh-CN" sz="2400" b="1" baseline="-25000">
                <a:solidFill>
                  <a:srgbClr val="FF0000"/>
                </a:solidFill>
                <a:latin typeface="Times New Roman" pitchFamily="18" charset="0"/>
                <a:ea typeface="楷体_GB2312" pitchFamily="49" charset="-122"/>
              </a:rPr>
              <a:t>S</a:t>
            </a:r>
            <a:r>
              <a:rPr kumimoji="1" lang="en-US" altLang="zh-CN" sz="2400" b="1">
                <a:solidFill>
                  <a:srgbClr val="FF0000"/>
                </a:solidFill>
                <a:latin typeface="Times New Roman" pitchFamily="18" charset="0"/>
                <a:ea typeface="楷体_GB2312" pitchFamily="49" charset="-122"/>
              </a:rPr>
              <a:t>=100V</a:t>
            </a:r>
            <a:r>
              <a:rPr kumimoji="1" lang="zh-CN" altLang="en-US" sz="2400" b="1">
                <a:solidFill>
                  <a:srgbClr val="FF0000"/>
                </a:solidFill>
                <a:latin typeface="Times New Roman" pitchFamily="18" charset="0"/>
                <a:ea typeface="楷体_GB2312" pitchFamily="49" charset="-122"/>
              </a:rPr>
              <a:t>，</a:t>
            </a:r>
            <a:r>
              <a:rPr kumimoji="1" lang="en-US" altLang="zh-CN" sz="2400" b="1" i="1">
                <a:solidFill>
                  <a:srgbClr val="FF0000"/>
                </a:solidFill>
                <a:latin typeface="Times New Roman" pitchFamily="18" charset="0"/>
                <a:ea typeface="楷体_GB2312" pitchFamily="49" charset="-122"/>
              </a:rPr>
              <a:t>R</a:t>
            </a:r>
            <a:r>
              <a:rPr kumimoji="1" lang="en-US" altLang="zh-CN" sz="2400" b="1" baseline="-25000">
                <a:solidFill>
                  <a:srgbClr val="FF0000"/>
                </a:solidFill>
                <a:latin typeface="Times New Roman" pitchFamily="18" charset="0"/>
                <a:ea typeface="楷体_GB2312" pitchFamily="49" charset="-122"/>
              </a:rPr>
              <a:t>1</a:t>
            </a:r>
            <a:r>
              <a:rPr kumimoji="1" lang="en-US" altLang="zh-CN" sz="2400" b="1">
                <a:solidFill>
                  <a:srgbClr val="FF0000"/>
                </a:solidFill>
                <a:latin typeface="Times New Roman" pitchFamily="18" charset="0"/>
                <a:ea typeface="楷体_GB2312" pitchFamily="49" charset="-122"/>
              </a:rPr>
              <a:t>=</a:t>
            </a:r>
            <a:r>
              <a:rPr kumimoji="1" lang="en-US" altLang="zh-CN" sz="2400" b="1" i="1">
                <a:solidFill>
                  <a:srgbClr val="FF0000"/>
                </a:solidFill>
                <a:latin typeface="Times New Roman" pitchFamily="18" charset="0"/>
                <a:ea typeface="楷体_GB2312" pitchFamily="49" charset="-122"/>
              </a:rPr>
              <a:t>R</a:t>
            </a:r>
            <a:r>
              <a:rPr kumimoji="1" lang="en-US" altLang="zh-CN" sz="2400" b="1" baseline="-25000">
                <a:solidFill>
                  <a:srgbClr val="FF0000"/>
                </a:solidFill>
                <a:latin typeface="Times New Roman" pitchFamily="18" charset="0"/>
                <a:ea typeface="楷体_GB2312" pitchFamily="49" charset="-122"/>
              </a:rPr>
              <a:t>2</a:t>
            </a:r>
            <a:r>
              <a:rPr kumimoji="1" lang="en-US" altLang="zh-CN" sz="2400" b="1">
                <a:solidFill>
                  <a:srgbClr val="FF0000"/>
                </a:solidFill>
                <a:latin typeface="Times New Roman" pitchFamily="18" charset="0"/>
                <a:ea typeface="楷体_GB2312" pitchFamily="49" charset="-122"/>
              </a:rPr>
              <a:t>=4Ω</a:t>
            </a:r>
            <a:r>
              <a:rPr kumimoji="1" lang="zh-CN" altLang="en-US" sz="2400" b="1">
                <a:solidFill>
                  <a:srgbClr val="FF0000"/>
                </a:solidFill>
                <a:latin typeface="Times New Roman" pitchFamily="18" charset="0"/>
                <a:ea typeface="楷体_GB2312" pitchFamily="49" charset="-122"/>
              </a:rPr>
              <a:t>，</a:t>
            </a:r>
            <a:r>
              <a:rPr kumimoji="1" lang="en-US" altLang="zh-CN" sz="2400" b="1" i="1">
                <a:solidFill>
                  <a:srgbClr val="FF0000"/>
                </a:solidFill>
                <a:latin typeface="Times New Roman" pitchFamily="18" charset="0"/>
                <a:ea typeface="楷体_GB2312" pitchFamily="49" charset="-122"/>
              </a:rPr>
              <a:t>L</a:t>
            </a:r>
            <a:r>
              <a:rPr kumimoji="1" lang="zh-CN" altLang="en-US" sz="2400" b="1">
                <a:solidFill>
                  <a:srgbClr val="FF0000"/>
                </a:solidFill>
                <a:latin typeface="Times New Roman" pitchFamily="18" charset="0"/>
                <a:ea typeface="楷体_GB2312" pitchFamily="49" charset="-122"/>
              </a:rPr>
              <a:t>＝</a:t>
            </a:r>
            <a:r>
              <a:rPr kumimoji="1" lang="en-US" altLang="zh-CN" sz="2400" b="1">
                <a:solidFill>
                  <a:srgbClr val="FF0000"/>
                </a:solidFill>
                <a:latin typeface="Times New Roman" pitchFamily="18" charset="0"/>
                <a:ea typeface="楷体_GB2312" pitchFamily="49" charset="-122"/>
              </a:rPr>
              <a:t>4H</a:t>
            </a:r>
            <a:r>
              <a:rPr kumimoji="1" lang="zh-CN" altLang="en-US" sz="2400" b="1">
                <a:solidFill>
                  <a:srgbClr val="FF0000"/>
                </a:solidFill>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电路原已处于稳态。</a:t>
            </a:r>
            <a:r>
              <a:rPr kumimoji="1" lang="en-US" altLang="zh-CN" sz="2400" b="1" i="1">
                <a:latin typeface="楷体_GB2312" pitchFamily="49" charset="-122"/>
                <a:ea typeface="楷体_GB2312" pitchFamily="49" charset="-122"/>
              </a:rPr>
              <a:t>t</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瞬间开关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断开。求</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断开后瞬间（</a:t>
            </a:r>
            <a:r>
              <a:rPr kumimoji="1" lang="en-US" altLang="zh-CN" sz="2400" b="1">
                <a:latin typeface="楷体_GB2312" pitchFamily="49" charset="-122"/>
                <a:ea typeface="楷体_GB2312" pitchFamily="49" charset="-122"/>
              </a:rPr>
              <a:t>1</a:t>
            </a:r>
            <a:r>
              <a:rPr kumimoji="1" lang="zh-CN" altLang="en-US" sz="2400" b="1">
                <a:latin typeface="楷体_GB2312" pitchFamily="49" charset="-122"/>
                <a:ea typeface="楷体_GB2312" pitchFamily="49" charset="-122"/>
              </a:rPr>
              <a:t>）电路中的电流</a:t>
            </a:r>
            <a:r>
              <a:rPr kumimoji="1" lang="en-US" altLang="zh-CN" sz="2400" b="1" i="1">
                <a:solidFill>
                  <a:srgbClr val="FF0000"/>
                </a:solidFill>
                <a:latin typeface="Times New Roman" pitchFamily="18" charset="0"/>
                <a:ea typeface="楷体_GB2312" pitchFamily="49" charset="-122"/>
              </a:rPr>
              <a:t>i</a:t>
            </a:r>
            <a:r>
              <a:rPr kumimoji="1" lang="en-US" altLang="zh-CN" sz="2400" b="1" baseline="-25000">
                <a:solidFill>
                  <a:srgbClr val="FF0000"/>
                </a:solidFill>
                <a:latin typeface="Times New Roman" pitchFamily="18" charset="0"/>
                <a:ea typeface="楷体_GB2312" pitchFamily="49" charset="-122"/>
              </a:rPr>
              <a:t>L</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2</a:t>
            </a:r>
            <a:r>
              <a:rPr kumimoji="1" lang="zh-CN" altLang="en-US" sz="2400" b="1">
                <a:latin typeface="楷体_GB2312" pitchFamily="49" charset="-122"/>
                <a:ea typeface="楷体_GB2312" pitchFamily="49" charset="-122"/>
              </a:rPr>
              <a:t>）电感的电压</a:t>
            </a:r>
            <a:r>
              <a:rPr kumimoji="1" lang="en-US" altLang="zh-CN" sz="2400" b="1" i="1">
                <a:solidFill>
                  <a:srgbClr val="FF0000"/>
                </a:solidFill>
                <a:latin typeface="Times New Roman" pitchFamily="18" charset="0"/>
                <a:ea typeface="楷体_GB2312" pitchFamily="49" charset="-122"/>
              </a:rPr>
              <a:t>u</a:t>
            </a:r>
            <a:r>
              <a:rPr kumimoji="1" lang="en-US" altLang="zh-CN" sz="2400" b="1" baseline="-25000">
                <a:solidFill>
                  <a:srgbClr val="FF0000"/>
                </a:solidFill>
                <a:latin typeface="Times New Roman" pitchFamily="18" charset="0"/>
                <a:ea typeface="楷体_GB2312" pitchFamily="49" charset="-122"/>
              </a:rPr>
              <a:t>L</a:t>
            </a:r>
            <a:r>
              <a:rPr kumimoji="1" lang="zh-CN" altLang="en-US" sz="2400" b="1">
                <a:latin typeface="楷体_GB2312" pitchFamily="49" charset="-122"/>
                <a:ea typeface="楷体_GB2312" pitchFamily="49" charset="-122"/>
              </a:rPr>
              <a:t>。</a:t>
            </a:r>
          </a:p>
        </p:txBody>
      </p:sp>
      <p:pic>
        <p:nvPicPr>
          <p:cNvPr id="1286150" name="Picture 6"/>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2411413" y="2420938"/>
            <a:ext cx="3816350" cy="277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56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86150"/>
                                        </p:tgtEl>
                                        <p:attrNameLst>
                                          <p:attrName>style.visibility</p:attrName>
                                        </p:attrNameLst>
                                      </p:cBhvr>
                                      <p:to>
                                        <p:strVal val="visible"/>
                                      </p:to>
                                    </p:set>
                                    <p:anim calcmode="lin" valueType="num">
                                      <p:cBhvr>
                                        <p:cTn id="7" dur="500" fill="hold"/>
                                        <p:tgtEl>
                                          <p:spTgt spid="1286150"/>
                                        </p:tgtEl>
                                        <p:attrNameLst>
                                          <p:attrName>ppt_w</p:attrName>
                                        </p:attrNameLst>
                                      </p:cBhvr>
                                      <p:tavLst>
                                        <p:tav tm="0">
                                          <p:val>
                                            <p:fltVal val="0"/>
                                          </p:val>
                                        </p:tav>
                                        <p:tav tm="100000">
                                          <p:val>
                                            <p:strVal val="#ppt_w"/>
                                          </p:val>
                                        </p:tav>
                                      </p:tavLst>
                                    </p:anim>
                                    <p:anim calcmode="lin" valueType="num">
                                      <p:cBhvr>
                                        <p:cTn id="8" dur="500" fill="hold"/>
                                        <p:tgtEl>
                                          <p:spTgt spid="128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329155" name="Text Box 3"/>
          <p:cNvSpPr txBox="1">
            <a:spLocks noChangeArrowheads="1"/>
          </p:cNvSpPr>
          <p:nvPr/>
        </p:nvSpPr>
        <p:spPr bwMode="auto">
          <a:xfrm>
            <a:off x="250825" y="962025"/>
            <a:ext cx="8569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1.</a:t>
            </a:r>
            <a:r>
              <a:rPr kumimoji="1" lang="zh-CN" altLang="en-US" sz="2400" b="1">
                <a:solidFill>
                  <a:srgbClr val="000066"/>
                </a:solidFill>
                <a:latin typeface="楷体_GB2312" pitchFamily="49" charset="-122"/>
                <a:ea typeface="楷体_GB2312" pitchFamily="49" charset="-122"/>
              </a:rPr>
              <a:t>有一</a:t>
            </a:r>
            <a:r>
              <a:rPr kumimoji="1" lang="en-US" altLang="zh-CN" sz="2400" b="1">
                <a:solidFill>
                  <a:srgbClr val="000066"/>
                </a:solidFill>
                <a:latin typeface="楷体_GB2312" pitchFamily="49" charset="-122"/>
                <a:ea typeface="楷体_GB2312" pitchFamily="49" charset="-122"/>
              </a:rPr>
              <a:t>40μF</a:t>
            </a:r>
            <a:r>
              <a:rPr kumimoji="1" lang="zh-CN" altLang="en-US" sz="2400" b="1">
                <a:solidFill>
                  <a:srgbClr val="000066"/>
                </a:solidFill>
                <a:latin typeface="楷体_GB2312" pitchFamily="49" charset="-122"/>
                <a:ea typeface="楷体_GB2312" pitchFamily="49" charset="-122"/>
              </a:rPr>
              <a:t>的高压电容器从电路中断开，断开时电容器的电压为</a:t>
            </a:r>
            <a:r>
              <a:rPr kumimoji="1" lang="en-US" altLang="zh-CN" sz="2400" b="1">
                <a:solidFill>
                  <a:srgbClr val="000066"/>
                </a:solidFill>
                <a:latin typeface="楷体_GB2312" pitchFamily="49" charset="-122"/>
                <a:ea typeface="楷体_GB2312" pitchFamily="49" charset="-122"/>
              </a:rPr>
              <a:t>3.5KV</a:t>
            </a:r>
            <a:r>
              <a:rPr kumimoji="1" lang="zh-CN" altLang="en-US" sz="2400" b="1">
                <a:solidFill>
                  <a:srgbClr val="000066"/>
                </a:solidFill>
                <a:latin typeface="楷体_GB2312" pitchFamily="49" charset="-122"/>
                <a:ea typeface="楷体_GB2312" pitchFamily="49" charset="-122"/>
              </a:rPr>
              <a:t>，断开后电容器经本身的漏电阻放电，如漏电阻</a:t>
            </a:r>
            <a:r>
              <a:rPr kumimoji="1" lang="en-US" altLang="zh-CN" sz="2400" b="1">
                <a:solidFill>
                  <a:srgbClr val="000066"/>
                </a:solidFill>
                <a:latin typeface="楷体_GB2312" pitchFamily="49" charset="-122"/>
                <a:ea typeface="楷体_GB2312" pitchFamily="49" charset="-122"/>
              </a:rPr>
              <a:t>R=100MΩ</a:t>
            </a:r>
            <a:r>
              <a:rPr kumimoji="1" lang="zh-CN" altLang="en-US" sz="2400" b="1">
                <a:solidFill>
                  <a:srgbClr val="000066"/>
                </a:solidFill>
                <a:latin typeface="楷体_GB2312" pitchFamily="49" charset="-122"/>
                <a:ea typeface="楷体_GB2312" pitchFamily="49" charset="-122"/>
              </a:rPr>
              <a:t>，经过</a:t>
            </a:r>
            <a:r>
              <a:rPr kumimoji="1" lang="en-US" altLang="zh-CN" sz="2400" b="1">
                <a:solidFill>
                  <a:srgbClr val="000066"/>
                </a:solidFill>
                <a:latin typeface="楷体_GB2312" pitchFamily="49" charset="-122"/>
                <a:ea typeface="楷体_GB2312" pitchFamily="49" charset="-122"/>
              </a:rPr>
              <a:t>30</a:t>
            </a:r>
            <a:r>
              <a:rPr kumimoji="1" lang="zh-CN" altLang="en-US" sz="2400" b="1">
                <a:solidFill>
                  <a:srgbClr val="000066"/>
                </a:solidFill>
                <a:latin typeface="楷体_GB2312" pitchFamily="49" charset="-122"/>
                <a:ea typeface="楷体_GB2312" pitchFamily="49" charset="-122"/>
              </a:rPr>
              <a:t>分钟后，电容上的电压为多少？若从高压电路上断开后，马上要接触它，应如何处理？</a:t>
            </a:r>
          </a:p>
        </p:txBody>
      </p:sp>
    </p:spTree>
    <p:extLst>
      <p:ext uri="{BB962C8B-B14F-4D97-AF65-F5344CB8AC3E}">
        <p14:creationId xmlns:p14="http://schemas.microsoft.com/office/powerpoint/2010/main" val="22895080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p:cNvSpPr>
          <p:nvPr>
            <p:ph type="title"/>
          </p:nvPr>
        </p:nvSpPr>
        <p:spPr>
          <a:xfrm>
            <a:off x="457200" y="274638"/>
            <a:ext cx="3250704" cy="562074"/>
          </a:xfrm>
        </p:spPr>
        <p:txBody>
          <a:bodyPr>
            <a:noAutofit/>
          </a:bodyPr>
          <a:lstStyle/>
          <a:p>
            <a:r>
              <a:rPr lang="zh-CN" altLang="en-US" sz="2400" dirty="0" smtClean="0"/>
              <a:t>习题练习</a:t>
            </a:r>
          </a:p>
        </p:txBody>
      </p:sp>
      <p:sp>
        <p:nvSpPr>
          <p:cNvPr id="467971" name="Rectangle 3"/>
          <p:cNvSpPr>
            <a:spLocks noGrp="1"/>
          </p:cNvSpPr>
          <p:nvPr>
            <p:ph type="body" idx="1"/>
          </p:nvPr>
        </p:nvSpPr>
        <p:spPr>
          <a:xfrm>
            <a:off x="107504" y="836712"/>
            <a:ext cx="4392488" cy="1800200"/>
          </a:xfrm>
          <a:noFill/>
        </p:spPr>
        <p:txBody>
          <a:bodyPr lIns="0" rIns="0">
            <a:normAutofit/>
          </a:bodyPr>
          <a:lstStyle/>
          <a:p>
            <a:pPr>
              <a:lnSpc>
                <a:spcPct val="110000"/>
              </a:lnSpc>
              <a:spcBef>
                <a:spcPct val="20000"/>
              </a:spcBef>
            </a:pPr>
            <a:r>
              <a:rPr lang="zh-CN" altLang="en-US" sz="2000" b="1" dirty="0" smtClean="0">
                <a:solidFill>
                  <a:srgbClr val="006600"/>
                </a:solidFill>
                <a:latin typeface="仿宋" panose="02010609060101010101" pitchFamily="49" charset="-122"/>
                <a:ea typeface="仿宋" panose="02010609060101010101" pitchFamily="49" charset="-122"/>
              </a:rPr>
              <a:t>在如图所示电路中，已知电阻</a:t>
            </a:r>
            <a:r>
              <a:rPr lang="en-US" altLang="zh-CN" sz="2000" b="1" i="1" dirty="0" smtClean="0">
                <a:solidFill>
                  <a:srgbClr val="006600"/>
                </a:solidFill>
                <a:latin typeface="仿宋" panose="02010609060101010101" pitchFamily="49" charset="-122"/>
                <a:ea typeface="仿宋" panose="02010609060101010101" pitchFamily="49" charset="-122"/>
              </a:rPr>
              <a:t>R</a:t>
            </a:r>
            <a:r>
              <a:rPr lang="en-US" altLang="zh-CN" sz="2000" b="1" baseline="-25000" dirty="0" smtClean="0">
                <a:solidFill>
                  <a:srgbClr val="006600"/>
                </a:solidFill>
                <a:latin typeface="仿宋" panose="02010609060101010101" pitchFamily="49" charset="-122"/>
                <a:ea typeface="仿宋" panose="02010609060101010101" pitchFamily="49" charset="-122"/>
              </a:rPr>
              <a:t>1</a:t>
            </a:r>
            <a:r>
              <a:rPr lang="en-US" altLang="zh-CN" sz="2000" b="1" dirty="0" smtClean="0">
                <a:solidFill>
                  <a:srgbClr val="006600"/>
                </a:solidFill>
                <a:latin typeface="仿宋" panose="02010609060101010101" pitchFamily="49" charset="-122"/>
                <a:ea typeface="仿宋" panose="02010609060101010101" pitchFamily="49" charset="-122"/>
              </a:rPr>
              <a:t>=5Ω</a:t>
            </a:r>
            <a:r>
              <a:rPr lang="zh-CN" altLang="en-US"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R</a:t>
            </a:r>
            <a:r>
              <a:rPr lang="en-US" altLang="zh-CN" sz="2000" b="1" baseline="-25000" dirty="0" smtClean="0">
                <a:solidFill>
                  <a:srgbClr val="006600"/>
                </a:solidFill>
                <a:latin typeface="仿宋" panose="02010609060101010101" pitchFamily="49" charset="-122"/>
                <a:ea typeface="仿宋" panose="02010609060101010101" pitchFamily="49" charset="-122"/>
              </a:rPr>
              <a:t>2</a:t>
            </a:r>
            <a:r>
              <a:rPr lang="en-US" altLang="zh-CN" sz="2000" b="1" dirty="0" smtClean="0">
                <a:solidFill>
                  <a:srgbClr val="006600"/>
                </a:solidFill>
                <a:latin typeface="仿宋" panose="02010609060101010101" pitchFamily="49" charset="-122"/>
                <a:ea typeface="仿宋" panose="02010609060101010101" pitchFamily="49" charset="-122"/>
              </a:rPr>
              <a:t>=4Ω</a:t>
            </a:r>
            <a:r>
              <a:rPr lang="zh-CN" altLang="en-US"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R</a:t>
            </a:r>
            <a:r>
              <a:rPr lang="en-US" altLang="zh-CN" sz="2000" b="1" baseline="-25000" dirty="0" smtClean="0">
                <a:solidFill>
                  <a:srgbClr val="006600"/>
                </a:solidFill>
                <a:latin typeface="仿宋" panose="02010609060101010101" pitchFamily="49" charset="-122"/>
                <a:ea typeface="仿宋" panose="02010609060101010101" pitchFamily="49" charset="-122"/>
              </a:rPr>
              <a:t>3</a:t>
            </a:r>
            <a:r>
              <a:rPr lang="en-US" altLang="zh-CN"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R</a:t>
            </a:r>
            <a:r>
              <a:rPr lang="en-US" altLang="zh-CN" sz="2000" b="1" baseline="-25000" dirty="0" smtClean="0">
                <a:solidFill>
                  <a:srgbClr val="006600"/>
                </a:solidFill>
                <a:latin typeface="仿宋" panose="02010609060101010101" pitchFamily="49" charset="-122"/>
                <a:ea typeface="仿宋" panose="02010609060101010101" pitchFamily="49" charset="-122"/>
              </a:rPr>
              <a:t>5</a:t>
            </a:r>
            <a:r>
              <a:rPr lang="en-US" altLang="zh-CN" sz="2000" b="1" dirty="0" smtClean="0">
                <a:solidFill>
                  <a:srgbClr val="006600"/>
                </a:solidFill>
                <a:latin typeface="仿宋" panose="02010609060101010101" pitchFamily="49" charset="-122"/>
                <a:ea typeface="仿宋" panose="02010609060101010101" pitchFamily="49" charset="-122"/>
              </a:rPr>
              <a:t>=20Ω</a:t>
            </a:r>
            <a:r>
              <a:rPr lang="zh-CN" altLang="en-US"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R</a:t>
            </a:r>
            <a:r>
              <a:rPr lang="en-US" altLang="zh-CN" sz="2000" b="1" baseline="-25000" dirty="0" smtClean="0">
                <a:solidFill>
                  <a:srgbClr val="006600"/>
                </a:solidFill>
                <a:latin typeface="仿宋" panose="02010609060101010101" pitchFamily="49" charset="-122"/>
                <a:ea typeface="仿宋" panose="02010609060101010101" pitchFamily="49" charset="-122"/>
              </a:rPr>
              <a:t>4</a:t>
            </a:r>
            <a:r>
              <a:rPr lang="en-US" altLang="zh-CN" sz="2000" b="1" dirty="0" smtClean="0">
                <a:solidFill>
                  <a:srgbClr val="006600"/>
                </a:solidFill>
                <a:latin typeface="仿宋" panose="02010609060101010101" pitchFamily="49" charset="-122"/>
                <a:ea typeface="仿宋" panose="02010609060101010101" pitchFamily="49" charset="-122"/>
              </a:rPr>
              <a:t>=2Ω</a:t>
            </a:r>
            <a:r>
              <a:rPr lang="zh-CN" altLang="en-US"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R</a:t>
            </a:r>
            <a:r>
              <a:rPr lang="en-US" altLang="zh-CN" sz="2000" b="1" baseline="-25000" dirty="0" smtClean="0">
                <a:solidFill>
                  <a:srgbClr val="006600"/>
                </a:solidFill>
                <a:latin typeface="仿宋" panose="02010609060101010101" pitchFamily="49" charset="-122"/>
                <a:ea typeface="仿宋" panose="02010609060101010101" pitchFamily="49" charset="-122"/>
              </a:rPr>
              <a:t>6</a:t>
            </a:r>
            <a:r>
              <a:rPr lang="en-US" altLang="zh-CN" sz="2000" b="1" dirty="0" smtClean="0">
                <a:solidFill>
                  <a:srgbClr val="006600"/>
                </a:solidFill>
                <a:latin typeface="仿宋" panose="02010609060101010101" pitchFamily="49" charset="-122"/>
                <a:ea typeface="仿宋" panose="02010609060101010101" pitchFamily="49" charset="-122"/>
              </a:rPr>
              <a:t>=10Ω</a:t>
            </a:r>
            <a:r>
              <a:rPr lang="zh-CN" altLang="en-US" sz="2000" b="1" dirty="0" smtClean="0">
                <a:solidFill>
                  <a:srgbClr val="006600"/>
                </a:solidFill>
                <a:latin typeface="仿宋" panose="02010609060101010101" pitchFamily="49" charset="-122"/>
                <a:ea typeface="仿宋" panose="02010609060101010101" pitchFamily="49" charset="-122"/>
              </a:rPr>
              <a:t>，电压</a:t>
            </a:r>
            <a:r>
              <a:rPr lang="en-US" altLang="zh-CN" sz="2000" b="1" i="1" dirty="0" smtClean="0">
                <a:solidFill>
                  <a:srgbClr val="006600"/>
                </a:solidFill>
                <a:latin typeface="仿宋" panose="02010609060101010101" pitchFamily="49" charset="-122"/>
                <a:ea typeface="仿宋" panose="02010609060101010101" pitchFamily="49" charset="-122"/>
              </a:rPr>
              <a:t>U</a:t>
            </a:r>
            <a:r>
              <a:rPr lang="en-US" altLang="zh-CN" sz="2000" b="1" baseline="-25000" dirty="0" smtClean="0">
                <a:solidFill>
                  <a:srgbClr val="006600"/>
                </a:solidFill>
                <a:latin typeface="仿宋" panose="02010609060101010101" pitchFamily="49" charset="-122"/>
                <a:ea typeface="仿宋" panose="02010609060101010101" pitchFamily="49" charset="-122"/>
              </a:rPr>
              <a:t>S1</a:t>
            </a:r>
            <a:r>
              <a:rPr lang="en-US" altLang="zh-CN" sz="2000" b="1" dirty="0" smtClean="0">
                <a:solidFill>
                  <a:srgbClr val="006600"/>
                </a:solidFill>
                <a:latin typeface="仿宋" panose="02010609060101010101" pitchFamily="49" charset="-122"/>
                <a:ea typeface="仿宋" panose="02010609060101010101" pitchFamily="49" charset="-122"/>
              </a:rPr>
              <a:t>=15V</a:t>
            </a:r>
            <a:r>
              <a:rPr lang="zh-CN" altLang="en-US"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U</a:t>
            </a:r>
            <a:r>
              <a:rPr lang="en-US" altLang="zh-CN" sz="2000" b="1" baseline="-25000" dirty="0" smtClean="0">
                <a:solidFill>
                  <a:srgbClr val="006600"/>
                </a:solidFill>
                <a:latin typeface="仿宋" panose="02010609060101010101" pitchFamily="49" charset="-122"/>
                <a:ea typeface="仿宋" panose="02010609060101010101" pitchFamily="49" charset="-122"/>
              </a:rPr>
              <a:t>S2</a:t>
            </a:r>
            <a:r>
              <a:rPr lang="en-US" altLang="zh-CN" sz="2000" b="1" dirty="0" smtClean="0">
                <a:solidFill>
                  <a:srgbClr val="006600"/>
                </a:solidFill>
                <a:latin typeface="仿宋" panose="02010609060101010101" pitchFamily="49" charset="-122"/>
                <a:ea typeface="仿宋" panose="02010609060101010101" pitchFamily="49" charset="-122"/>
              </a:rPr>
              <a:t>=10V</a:t>
            </a:r>
            <a:r>
              <a:rPr lang="zh-CN" altLang="en-US" sz="2000" b="1" dirty="0" smtClean="0">
                <a:solidFill>
                  <a:srgbClr val="006600"/>
                </a:solidFill>
                <a:latin typeface="仿宋" panose="02010609060101010101" pitchFamily="49" charset="-122"/>
                <a:ea typeface="仿宋" panose="02010609060101010101" pitchFamily="49" charset="-122"/>
              </a:rPr>
              <a:t>，</a:t>
            </a:r>
            <a:r>
              <a:rPr lang="en-US" altLang="zh-CN" sz="2000" b="1" i="1" dirty="0" smtClean="0">
                <a:solidFill>
                  <a:srgbClr val="006600"/>
                </a:solidFill>
                <a:latin typeface="仿宋" panose="02010609060101010101" pitchFamily="49" charset="-122"/>
                <a:ea typeface="仿宋" panose="02010609060101010101" pitchFamily="49" charset="-122"/>
              </a:rPr>
              <a:t>U</a:t>
            </a:r>
            <a:r>
              <a:rPr lang="en-US" altLang="zh-CN" sz="2000" b="1" baseline="-25000" dirty="0" smtClean="0">
                <a:solidFill>
                  <a:srgbClr val="006600"/>
                </a:solidFill>
                <a:latin typeface="仿宋" panose="02010609060101010101" pitchFamily="49" charset="-122"/>
                <a:ea typeface="仿宋" panose="02010609060101010101" pitchFamily="49" charset="-122"/>
              </a:rPr>
              <a:t>S6</a:t>
            </a:r>
            <a:r>
              <a:rPr lang="en-US" altLang="zh-CN" sz="2000" b="1" dirty="0" smtClean="0">
                <a:solidFill>
                  <a:srgbClr val="006600"/>
                </a:solidFill>
                <a:latin typeface="仿宋" panose="02010609060101010101" pitchFamily="49" charset="-122"/>
                <a:ea typeface="仿宋" panose="02010609060101010101" pitchFamily="49" charset="-122"/>
              </a:rPr>
              <a:t>=4V</a:t>
            </a:r>
            <a:r>
              <a:rPr lang="zh-CN" altLang="en-US" sz="2000" b="1" dirty="0" smtClean="0">
                <a:solidFill>
                  <a:srgbClr val="006600"/>
                </a:solidFill>
                <a:latin typeface="仿宋" panose="02010609060101010101" pitchFamily="49" charset="-122"/>
                <a:ea typeface="仿宋" panose="02010609060101010101" pitchFamily="49" charset="-122"/>
              </a:rPr>
              <a:t>，求电路中各支路电流。</a:t>
            </a:r>
          </a:p>
        </p:txBody>
      </p:sp>
      <p:pic>
        <p:nvPicPr>
          <p:cNvPr id="467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564" y="395040"/>
            <a:ext cx="4924152" cy="272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356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5" name="Rectangle 3"/>
          <p:cNvSpPr>
            <a:spLocks noGrp="1"/>
          </p:cNvSpPr>
          <p:nvPr>
            <p:ph type="body" idx="1"/>
          </p:nvPr>
        </p:nvSpPr>
        <p:spPr>
          <a:xfrm>
            <a:off x="250825" y="981075"/>
            <a:ext cx="8569325" cy="4608513"/>
          </a:xfrm>
        </p:spPr>
        <p:txBody>
          <a:bodyPr/>
          <a:lstStyle/>
          <a:p>
            <a:pPr>
              <a:lnSpc>
                <a:spcPct val="100000"/>
              </a:lnSpc>
              <a:spcBef>
                <a:spcPct val="20000"/>
              </a:spcBef>
              <a:buFont typeface="Arial" pitchFamily="34" charset="0"/>
              <a:buNone/>
            </a:pPr>
            <a:r>
              <a:rPr kumimoji="1" lang="en-US" altLang="zh-CN" sz="2400" b="1" smtClean="0">
                <a:solidFill>
                  <a:srgbClr val="000066"/>
                </a:solidFill>
                <a:latin typeface="楷体_GB2312" pitchFamily="49" charset="-122"/>
                <a:ea typeface="楷体_GB2312" pitchFamily="49" charset="-122"/>
              </a:rPr>
              <a:t>2.</a:t>
            </a:r>
            <a:r>
              <a:rPr kumimoji="1" lang="zh-CN" altLang="en-US" sz="2400" b="1" smtClean="0">
                <a:solidFill>
                  <a:srgbClr val="000066"/>
                </a:solidFill>
                <a:latin typeface="楷体_GB2312" pitchFamily="49" charset="-122"/>
                <a:ea typeface="楷体_GB2312" pitchFamily="49" charset="-122"/>
              </a:rPr>
              <a:t>在实验测试中，常用万用表的 </a:t>
            </a:r>
            <a:r>
              <a:rPr kumimoji="1" lang="en-US" altLang="zh-CN" sz="2400" b="1" smtClean="0">
                <a:solidFill>
                  <a:srgbClr val="000066"/>
                </a:solidFill>
                <a:latin typeface="楷体_GB2312" pitchFamily="49" charset="-122"/>
                <a:ea typeface="楷体_GB2312" pitchFamily="49" charset="-122"/>
              </a:rPr>
              <a:t>R×1KΩ</a:t>
            </a:r>
            <a:r>
              <a:rPr kumimoji="1" lang="zh-CN" altLang="en-US" sz="2400" b="1" smtClean="0">
                <a:solidFill>
                  <a:srgbClr val="000066"/>
                </a:solidFill>
                <a:latin typeface="楷体_GB2312" pitchFamily="49" charset="-122"/>
                <a:ea typeface="楷体_GB2312" pitchFamily="49" charset="-122"/>
              </a:rPr>
              <a:t>挡来检查电容量较大的电容器。测量前，先将被测电容器知路放电。测量时，如果</a:t>
            </a:r>
            <a:r>
              <a:rPr kumimoji="1" lang="en-US" altLang="zh-CN" sz="2400" b="1" smtClean="0">
                <a:solidFill>
                  <a:srgbClr val="000066"/>
                </a:solidFill>
                <a:latin typeface="楷体_GB2312" pitchFamily="49" charset="-122"/>
                <a:ea typeface="楷体_GB2312" pitchFamily="49" charset="-122"/>
              </a:rPr>
              <a:t>:</a:t>
            </a:r>
          </a:p>
          <a:p>
            <a:pPr>
              <a:lnSpc>
                <a:spcPct val="100000"/>
              </a:lnSpc>
              <a:spcBef>
                <a:spcPct val="20000"/>
              </a:spcBef>
              <a:buFont typeface="Arial" pitchFamily="34" charset="0"/>
              <a:buNone/>
            </a:pPr>
            <a:r>
              <a:rPr kumimoji="1" lang="zh-CN" altLang="en-US" sz="2400" b="1" smtClean="0">
                <a:solidFill>
                  <a:srgbClr val="000066"/>
                </a:solidFill>
                <a:latin typeface="楷体_GB2312" pitchFamily="49" charset="-122"/>
                <a:ea typeface="楷体_GB2312" pitchFamily="49" charset="-122"/>
              </a:rPr>
              <a:t>   （</a:t>
            </a:r>
            <a:r>
              <a:rPr kumimoji="1" lang="en-US" altLang="zh-CN" sz="2400" b="1" smtClean="0">
                <a:solidFill>
                  <a:srgbClr val="000066"/>
                </a:solidFill>
                <a:latin typeface="楷体_GB2312" pitchFamily="49" charset="-122"/>
                <a:ea typeface="楷体_GB2312" pitchFamily="49" charset="-122"/>
              </a:rPr>
              <a:t>1</a:t>
            </a:r>
            <a:r>
              <a:rPr kumimoji="1" lang="zh-CN" altLang="en-US" sz="2400" b="1" smtClean="0">
                <a:solidFill>
                  <a:srgbClr val="000066"/>
                </a:solidFill>
                <a:latin typeface="楷体_GB2312" pitchFamily="49" charset="-122"/>
                <a:ea typeface="楷体_GB2312" pitchFamily="49" charset="-122"/>
              </a:rPr>
              <a:t>）指针摆动后，再返回到无穷大（∞）刻度处，说明电容器是好的；</a:t>
            </a:r>
          </a:p>
          <a:p>
            <a:pPr>
              <a:lnSpc>
                <a:spcPct val="100000"/>
              </a:lnSpc>
              <a:spcBef>
                <a:spcPct val="20000"/>
              </a:spcBef>
              <a:buFont typeface="Arial" pitchFamily="34" charset="0"/>
              <a:buNone/>
            </a:pPr>
            <a:r>
              <a:rPr kumimoji="1" lang="zh-CN" altLang="en-US" sz="2400" b="1" smtClean="0">
                <a:solidFill>
                  <a:srgbClr val="000066"/>
                </a:solidFill>
                <a:latin typeface="楷体_GB2312" pitchFamily="49" charset="-122"/>
                <a:ea typeface="楷体_GB2312" pitchFamily="49" charset="-122"/>
              </a:rPr>
              <a:t>   （</a:t>
            </a:r>
            <a:r>
              <a:rPr kumimoji="1" lang="en-US" altLang="zh-CN" sz="2400" b="1" smtClean="0">
                <a:solidFill>
                  <a:srgbClr val="000066"/>
                </a:solidFill>
                <a:latin typeface="楷体_GB2312" pitchFamily="49" charset="-122"/>
                <a:ea typeface="楷体_GB2312" pitchFamily="49" charset="-122"/>
              </a:rPr>
              <a:t>2</a:t>
            </a:r>
            <a:r>
              <a:rPr kumimoji="1" lang="zh-CN" altLang="en-US" sz="2400" b="1" smtClean="0">
                <a:solidFill>
                  <a:srgbClr val="000066"/>
                </a:solidFill>
                <a:latin typeface="楷体_GB2312" pitchFamily="49" charset="-122"/>
                <a:ea typeface="楷体_GB2312" pitchFamily="49" charset="-122"/>
              </a:rPr>
              <a:t>）指针摆动后，返回速度较慢，则说明被测电容器的是容量较大。</a:t>
            </a:r>
          </a:p>
          <a:p>
            <a:pPr>
              <a:lnSpc>
                <a:spcPct val="100000"/>
              </a:lnSpc>
              <a:spcBef>
                <a:spcPct val="20000"/>
              </a:spcBef>
              <a:buFont typeface="Arial" pitchFamily="34" charset="0"/>
              <a:buNone/>
            </a:pPr>
            <a:r>
              <a:rPr kumimoji="1" lang="zh-CN" altLang="en-US" sz="2400" b="1" smtClean="0">
                <a:solidFill>
                  <a:srgbClr val="000066"/>
                </a:solidFill>
                <a:latin typeface="楷体_GB2312" pitchFamily="49" charset="-122"/>
                <a:ea typeface="楷体_GB2312" pitchFamily="49" charset="-122"/>
              </a:rPr>
              <a:t>   试根据</a:t>
            </a:r>
            <a:r>
              <a:rPr kumimoji="1" lang="en-US" altLang="zh-CN" sz="2400" b="1" i="1" smtClean="0">
                <a:solidFill>
                  <a:srgbClr val="FF0000"/>
                </a:solidFill>
                <a:latin typeface="Times New Roman" pitchFamily="18" charset="0"/>
                <a:ea typeface="楷体_GB2312" pitchFamily="49" charset="-122"/>
              </a:rPr>
              <a:t>RC</a:t>
            </a:r>
            <a:r>
              <a:rPr kumimoji="1" lang="zh-CN" altLang="en-US" sz="2400" b="1" smtClean="0">
                <a:solidFill>
                  <a:srgbClr val="FF0000"/>
                </a:solidFill>
                <a:latin typeface="楷体_GB2312" pitchFamily="49" charset="-122"/>
                <a:ea typeface="楷体_GB2312" pitchFamily="49" charset="-122"/>
              </a:rPr>
              <a:t>电路的充放电过程</a:t>
            </a:r>
            <a:r>
              <a:rPr kumimoji="1" lang="zh-CN" altLang="en-US" sz="2400" b="1" smtClean="0">
                <a:solidFill>
                  <a:srgbClr val="000066"/>
                </a:solidFill>
                <a:latin typeface="楷体_GB2312" pitchFamily="49" charset="-122"/>
                <a:ea typeface="楷体_GB2312" pitchFamily="49" charset="-122"/>
              </a:rPr>
              <a:t>解释上述现象。</a:t>
            </a:r>
          </a:p>
        </p:txBody>
      </p:sp>
    </p:spTree>
    <p:extLst>
      <p:ext uri="{BB962C8B-B14F-4D97-AF65-F5344CB8AC3E}">
        <p14:creationId xmlns:p14="http://schemas.microsoft.com/office/powerpoint/2010/main" val="21350633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9" name="Rectangle 3"/>
          <p:cNvSpPr>
            <a:spLocks noGrp="1"/>
          </p:cNvSpPr>
          <p:nvPr>
            <p:ph type="body" idx="1"/>
          </p:nvPr>
        </p:nvSpPr>
        <p:spPr>
          <a:xfrm>
            <a:off x="250825" y="1125538"/>
            <a:ext cx="8569325" cy="4525962"/>
          </a:xfrm>
        </p:spPr>
        <p:txBody>
          <a:bodyPr/>
          <a:lstStyle/>
          <a:p>
            <a:pPr>
              <a:lnSpc>
                <a:spcPct val="100000"/>
              </a:lnSpc>
              <a:spcBef>
                <a:spcPct val="20000"/>
              </a:spcBef>
              <a:buFont typeface="Arial" pitchFamily="34" charset="0"/>
              <a:buNone/>
            </a:pPr>
            <a:r>
              <a:rPr kumimoji="1" lang="en-US" altLang="zh-CN" sz="2400" b="1" smtClean="0">
                <a:solidFill>
                  <a:srgbClr val="000066"/>
                </a:solidFill>
                <a:latin typeface="楷体_GB2312" pitchFamily="49" charset="-122"/>
                <a:ea typeface="楷体_GB2312" pitchFamily="49" charset="-122"/>
              </a:rPr>
              <a:t>3.RC</a:t>
            </a:r>
            <a:r>
              <a:rPr kumimoji="1" lang="zh-CN" altLang="en-US" sz="2400" b="1" smtClean="0">
                <a:solidFill>
                  <a:srgbClr val="000066"/>
                </a:solidFill>
                <a:latin typeface="楷体_GB2312" pitchFamily="49" charset="-122"/>
                <a:ea typeface="楷体_GB2312" pitchFamily="49" charset="-122"/>
              </a:rPr>
              <a:t>串联电路中，已</a:t>
            </a:r>
            <a:r>
              <a:rPr kumimoji="1" lang="en-US" altLang="zh-CN" sz="2400" b="1" i="1" smtClean="0">
                <a:solidFill>
                  <a:srgbClr val="000066"/>
                </a:solidFill>
                <a:latin typeface="Times New Roman" pitchFamily="18" charset="0"/>
                <a:ea typeface="楷体_GB2312" pitchFamily="49" charset="-122"/>
              </a:rPr>
              <a:t>R</a:t>
            </a:r>
            <a:r>
              <a:rPr kumimoji="1" lang="en-US" altLang="zh-CN" sz="2400" b="1" smtClean="0">
                <a:solidFill>
                  <a:srgbClr val="000066"/>
                </a:solidFill>
                <a:latin typeface="楷体_GB2312" pitchFamily="49" charset="-122"/>
                <a:ea typeface="楷体_GB2312" pitchFamily="49" charset="-122"/>
              </a:rPr>
              <a:t>=100Ω</a:t>
            </a:r>
            <a:r>
              <a:rPr kumimoji="1" lang="zh-CN" altLang="en-US" sz="2400" b="1" smtClean="0">
                <a:solidFill>
                  <a:srgbClr val="000066"/>
                </a:solidFill>
                <a:latin typeface="楷体_GB2312" pitchFamily="49" charset="-122"/>
                <a:ea typeface="楷体_GB2312" pitchFamily="49" charset="-122"/>
              </a:rPr>
              <a:t>，</a:t>
            </a:r>
            <a:r>
              <a:rPr kumimoji="1" lang="en-US" altLang="zh-CN" sz="2400" b="1" i="1" smtClean="0">
                <a:solidFill>
                  <a:srgbClr val="000066"/>
                </a:solidFill>
                <a:latin typeface="Times New Roman" pitchFamily="18" charset="0"/>
                <a:ea typeface="楷体_GB2312" pitchFamily="49" charset="-122"/>
              </a:rPr>
              <a:t>C</a:t>
            </a:r>
            <a:r>
              <a:rPr kumimoji="1" lang="en-US" altLang="zh-CN" sz="2400" b="1" smtClean="0">
                <a:solidFill>
                  <a:srgbClr val="000066"/>
                </a:solidFill>
                <a:latin typeface="楷体_GB2312" pitchFamily="49" charset="-122"/>
                <a:ea typeface="楷体_GB2312" pitchFamily="49" charset="-122"/>
              </a:rPr>
              <a:t>=10μF</a:t>
            </a:r>
            <a:r>
              <a:rPr kumimoji="1" lang="zh-CN" altLang="en-US" sz="2400" b="1" smtClean="0">
                <a:solidFill>
                  <a:srgbClr val="000066"/>
                </a:solidFill>
                <a:latin typeface="楷体_GB2312" pitchFamily="49" charset="-122"/>
                <a:ea typeface="楷体_GB2312" pitchFamily="49" charset="-122"/>
              </a:rPr>
              <a:t>，接到电压为</a:t>
            </a:r>
            <a:r>
              <a:rPr kumimoji="1" lang="en-US" altLang="zh-CN" sz="2400" b="1" smtClean="0">
                <a:solidFill>
                  <a:srgbClr val="000066"/>
                </a:solidFill>
                <a:latin typeface="楷体_GB2312" pitchFamily="49" charset="-122"/>
                <a:ea typeface="楷体_GB2312" pitchFamily="49" charset="-122"/>
              </a:rPr>
              <a:t>100V</a:t>
            </a:r>
            <a:r>
              <a:rPr kumimoji="1" lang="zh-CN" altLang="en-US" sz="2400" b="1" smtClean="0">
                <a:solidFill>
                  <a:srgbClr val="000066"/>
                </a:solidFill>
                <a:latin typeface="楷体_GB2312" pitchFamily="49" charset="-122"/>
                <a:ea typeface="楷体_GB2312" pitchFamily="49" charset="-122"/>
              </a:rPr>
              <a:t>的直流电源上，接通前电容上电压为零。求通电源后</a:t>
            </a:r>
            <a:r>
              <a:rPr kumimoji="1" lang="en-US" altLang="zh-CN" sz="2400" b="1" smtClean="0">
                <a:solidFill>
                  <a:srgbClr val="000066"/>
                </a:solidFill>
                <a:latin typeface="楷体_GB2312" pitchFamily="49" charset="-122"/>
                <a:ea typeface="楷体_GB2312" pitchFamily="49" charset="-122"/>
              </a:rPr>
              <a:t>1.5ms</a:t>
            </a:r>
            <a:r>
              <a:rPr kumimoji="1" lang="zh-CN" altLang="en-US" sz="2400" b="1" smtClean="0">
                <a:solidFill>
                  <a:srgbClr val="000066"/>
                </a:solidFill>
                <a:latin typeface="楷体_GB2312" pitchFamily="49" charset="-122"/>
                <a:ea typeface="楷体_GB2312" pitchFamily="49" charset="-122"/>
              </a:rPr>
              <a:t>时电容上的电压和电流。</a:t>
            </a:r>
          </a:p>
        </p:txBody>
      </p:sp>
    </p:spTree>
    <p:extLst>
      <p:ext uri="{BB962C8B-B14F-4D97-AF65-F5344CB8AC3E}">
        <p14:creationId xmlns:p14="http://schemas.microsoft.com/office/powerpoint/2010/main" val="2969788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195011" name="Text Box 3"/>
          <p:cNvSpPr txBox="1">
            <a:spLocks noChangeArrowheads="1"/>
          </p:cNvSpPr>
          <p:nvPr/>
        </p:nvSpPr>
        <p:spPr bwMode="auto">
          <a:xfrm>
            <a:off x="250825" y="962025"/>
            <a:ext cx="856932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4.</a:t>
            </a:r>
            <a:r>
              <a:rPr kumimoji="1" lang="zh-CN" altLang="en-US" sz="2400" b="1">
                <a:solidFill>
                  <a:srgbClr val="000066"/>
                </a:solidFill>
                <a:latin typeface="楷体_GB2312" pitchFamily="49" charset="-122"/>
                <a:ea typeface="楷体_GB2312" pitchFamily="49" charset="-122"/>
              </a:rPr>
              <a:t>如图所示电路中</a:t>
            </a:r>
            <a:r>
              <a:rPr kumimoji="1" lang="en-US" altLang="zh-CN" sz="2400" b="1">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已知</a:t>
            </a:r>
            <a:r>
              <a:rPr kumimoji="1" lang="en-US" altLang="zh-CN" sz="2400" b="1" i="1">
                <a:solidFill>
                  <a:srgbClr val="FF0000"/>
                </a:solidFill>
                <a:latin typeface="Times New Roman" pitchFamily="18" charset="0"/>
                <a:ea typeface="楷体_GB2312" pitchFamily="49" charset="-122"/>
              </a:rPr>
              <a:t>U</a:t>
            </a:r>
            <a:r>
              <a:rPr kumimoji="1" lang="en-US" altLang="zh-CN" sz="2800" b="1" baseline="-25000">
                <a:solidFill>
                  <a:srgbClr val="FF0000"/>
                </a:solidFill>
                <a:latin typeface="楷体_GB2312" pitchFamily="49" charset="-122"/>
                <a:ea typeface="楷体_GB2312" pitchFamily="49" charset="-122"/>
              </a:rPr>
              <a:t>s</a:t>
            </a:r>
            <a:r>
              <a:rPr kumimoji="1" lang="en-US" altLang="zh-CN" sz="2400" b="1">
                <a:solidFill>
                  <a:srgbClr val="FF0000"/>
                </a:solidFill>
                <a:latin typeface="楷体_GB2312" pitchFamily="49" charset="-122"/>
                <a:ea typeface="楷体_GB2312" pitchFamily="49" charset="-122"/>
              </a:rPr>
              <a:t>=12V, </a:t>
            </a:r>
            <a:r>
              <a:rPr kumimoji="1" lang="en-US" altLang="zh-CN" sz="2400" b="1" i="1">
                <a:solidFill>
                  <a:srgbClr val="FF0000"/>
                </a:solidFill>
                <a:latin typeface="Times New Roman" pitchFamily="18" charset="0"/>
                <a:ea typeface="楷体_GB2312" pitchFamily="49" charset="-122"/>
              </a:rPr>
              <a:t>R</a:t>
            </a:r>
            <a:r>
              <a:rPr kumimoji="1" lang="en-US" altLang="zh-CN" sz="2400" b="1" baseline="-25000">
                <a:solidFill>
                  <a:srgbClr val="FF0000"/>
                </a:solidFill>
                <a:latin typeface="楷体_GB2312" pitchFamily="49" charset="-122"/>
                <a:ea typeface="楷体_GB2312" pitchFamily="49" charset="-122"/>
              </a:rPr>
              <a:t>1</a:t>
            </a:r>
            <a:r>
              <a:rPr kumimoji="1" lang="en-US" altLang="zh-CN" sz="2400" b="1">
                <a:solidFill>
                  <a:srgbClr val="FF0000"/>
                </a:solidFill>
                <a:latin typeface="楷体_GB2312" pitchFamily="49" charset="-122"/>
                <a:ea typeface="楷体_GB2312" pitchFamily="49" charset="-122"/>
              </a:rPr>
              <a:t>=4kΩ, </a:t>
            </a:r>
            <a:r>
              <a:rPr kumimoji="1" lang="en-US" altLang="zh-CN" sz="2400" b="1" i="1">
                <a:solidFill>
                  <a:srgbClr val="FF0000"/>
                </a:solidFill>
                <a:latin typeface="Times New Roman" pitchFamily="18" charset="0"/>
                <a:ea typeface="楷体_GB2312" pitchFamily="49" charset="-122"/>
              </a:rPr>
              <a:t>R</a:t>
            </a:r>
            <a:r>
              <a:rPr kumimoji="1" lang="en-US" altLang="zh-CN" sz="2400" b="1" baseline="-25000">
                <a:solidFill>
                  <a:srgbClr val="FF0000"/>
                </a:solidFill>
                <a:latin typeface="楷体_GB2312" pitchFamily="49" charset="-122"/>
                <a:ea typeface="楷体_GB2312" pitchFamily="49" charset="-122"/>
              </a:rPr>
              <a:t>2</a:t>
            </a:r>
            <a:r>
              <a:rPr kumimoji="1" lang="en-US" altLang="zh-CN" sz="2400" b="1">
                <a:solidFill>
                  <a:srgbClr val="FF0000"/>
                </a:solidFill>
                <a:latin typeface="楷体_GB2312" pitchFamily="49" charset="-122"/>
                <a:ea typeface="楷体_GB2312" pitchFamily="49" charset="-122"/>
              </a:rPr>
              <a:t>=8kΩ</a:t>
            </a:r>
            <a:r>
              <a:rPr kumimoji="1" lang="en-US" altLang="zh-CN" sz="2400" b="1">
                <a:solidFill>
                  <a:srgbClr val="000066"/>
                </a:solidFill>
                <a:latin typeface="楷体_GB2312" pitchFamily="49" charset="-122"/>
                <a:ea typeface="楷体_GB2312" pitchFamily="49" charset="-122"/>
              </a:rPr>
              <a:t>, </a:t>
            </a:r>
            <a:r>
              <a:rPr kumimoji="1" lang="en-US" altLang="zh-CN" sz="2400" b="1" i="1">
                <a:solidFill>
                  <a:srgbClr val="FF0000"/>
                </a:solidFill>
                <a:latin typeface="Times New Roman" pitchFamily="18" charset="0"/>
                <a:ea typeface="楷体_GB2312" pitchFamily="49" charset="-122"/>
              </a:rPr>
              <a:t>C</a:t>
            </a:r>
            <a:r>
              <a:rPr kumimoji="1" lang="en-US" altLang="zh-CN" sz="2400" b="1">
                <a:solidFill>
                  <a:srgbClr val="FF0000"/>
                </a:solidFill>
                <a:latin typeface="楷体_GB2312" pitchFamily="49" charset="-122"/>
                <a:ea typeface="楷体_GB2312" pitchFamily="49" charset="-122"/>
              </a:rPr>
              <a:t>=1μF</a:t>
            </a:r>
            <a:r>
              <a:rPr kumimoji="1" lang="en-US" altLang="zh-CN" sz="2400" b="1">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开关</a:t>
            </a:r>
            <a:r>
              <a:rPr kumimoji="1" lang="en-US" altLang="zh-CN" sz="2400" b="1">
                <a:solidFill>
                  <a:srgbClr val="000066"/>
                </a:solidFill>
                <a:latin typeface="楷体_GB2312" pitchFamily="49" charset="-122"/>
                <a:ea typeface="楷体_GB2312" pitchFamily="49" charset="-122"/>
              </a:rPr>
              <a:t>S</a:t>
            </a:r>
            <a:r>
              <a:rPr kumimoji="1" lang="zh-CN" altLang="en-US" sz="2400" b="1">
                <a:solidFill>
                  <a:srgbClr val="000066"/>
                </a:solidFill>
                <a:latin typeface="楷体_GB2312" pitchFamily="49" charset="-122"/>
                <a:ea typeface="楷体_GB2312" pitchFamily="49" charset="-122"/>
              </a:rPr>
              <a:t>原来处于断开状态</a:t>
            </a:r>
            <a:r>
              <a:rPr kumimoji="1" lang="en-US" altLang="zh-CN" sz="2400" b="1">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电容上电压</a:t>
            </a:r>
            <a:r>
              <a:rPr kumimoji="1" lang="en-US" altLang="zh-CN" sz="2400" b="1" i="1">
                <a:solidFill>
                  <a:srgbClr val="FF0000"/>
                </a:solidFill>
                <a:latin typeface="Times New Roman" pitchFamily="18" charset="0"/>
                <a:ea typeface="楷体_GB2312" pitchFamily="49" charset="-122"/>
              </a:rPr>
              <a:t>u</a:t>
            </a:r>
            <a:r>
              <a:rPr kumimoji="1" lang="en-US" altLang="zh-CN" sz="2400" b="1" baseline="-25000">
                <a:solidFill>
                  <a:srgbClr val="FF0000"/>
                </a:solidFill>
                <a:latin typeface="楷体_GB2312" pitchFamily="49" charset="-122"/>
                <a:ea typeface="楷体_GB2312" pitchFamily="49" charset="-122"/>
              </a:rPr>
              <a:t>C</a:t>
            </a:r>
            <a:r>
              <a:rPr kumimoji="1" lang="en-US" altLang="zh-CN" sz="2400" b="1">
                <a:solidFill>
                  <a:srgbClr val="FF0000"/>
                </a:solidFill>
                <a:latin typeface="楷体_GB2312" pitchFamily="49" charset="-122"/>
                <a:ea typeface="楷体_GB2312" pitchFamily="49" charset="-122"/>
              </a:rPr>
              <a:t>(0</a:t>
            </a:r>
            <a:r>
              <a:rPr kumimoji="1" lang="en-US" altLang="zh-CN" sz="2400" b="1" baseline="-25000">
                <a:solidFill>
                  <a:srgbClr val="FF0000"/>
                </a:solidFill>
                <a:latin typeface="楷体_GB2312" pitchFamily="49" charset="-122"/>
                <a:ea typeface="楷体_GB2312" pitchFamily="49" charset="-122"/>
              </a:rPr>
              <a:t>-</a:t>
            </a:r>
            <a:r>
              <a:rPr kumimoji="1" lang="en-US" altLang="zh-CN" sz="2400" b="1">
                <a:solidFill>
                  <a:srgbClr val="FF0000"/>
                </a:solidFill>
                <a:latin typeface="楷体_GB2312" pitchFamily="49" charset="-122"/>
                <a:ea typeface="楷体_GB2312" pitchFamily="49" charset="-122"/>
              </a:rPr>
              <a:t>)=0</a:t>
            </a:r>
            <a:r>
              <a:rPr kumimoji="1" lang="zh-CN" altLang="en-US" sz="2400" b="1">
                <a:solidFill>
                  <a:srgbClr val="000066"/>
                </a:solidFill>
                <a:latin typeface="楷体_GB2312" pitchFamily="49" charset="-122"/>
                <a:ea typeface="楷体_GB2312" pitchFamily="49" charset="-122"/>
              </a:rPr>
              <a:t>。求开关</a:t>
            </a:r>
            <a:r>
              <a:rPr kumimoji="1" lang="en-US" altLang="zh-CN" sz="2400" b="1">
                <a:solidFill>
                  <a:srgbClr val="000066"/>
                </a:solidFill>
                <a:latin typeface="楷体_GB2312" pitchFamily="49" charset="-122"/>
                <a:ea typeface="楷体_GB2312" pitchFamily="49" charset="-122"/>
              </a:rPr>
              <a:t>S</a:t>
            </a:r>
            <a:r>
              <a:rPr kumimoji="1" lang="zh-CN" altLang="en-US" sz="2400" b="1">
                <a:solidFill>
                  <a:srgbClr val="000066"/>
                </a:solidFill>
                <a:latin typeface="楷体_GB2312" pitchFamily="49" charset="-122"/>
                <a:ea typeface="楷体_GB2312" pitchFamily="49" charset="-122"/>
              </a:rPr>
              <a:t>闭合后</a:t>
            </a:r>
            <a:r>
              <a:rPr kumimoji="1" lang="en-US" altLang="zh-CN" sz="2400" b="1">
                <a:solidFill>
                  <a:srgbClr val="000066"/>
                </a:solidFill>
                <a:latin typeface="楷体_GB2312" pitchFamily="49" charset="-122"/>
                <a:ea typeface="楷体_GB2312" pitchFamily="49" charset="-122"/>
              </a:rPr>
              <a:t>, </a:t>
            </a:r>
            <a:r>
              <a:rPr kumimoji="1" lang="zh-CN" altLang="en-US" sz="2400" b="1">
                <a:solidFill>
                  <a:srgbClr val="000066"/>
                </a:solidFill>
                <a:latin typeface="楷体_GB2312" pitchFamily="49" charset="-122"/>
                <a:ea typeface="楷体_GB2312" pitchFamily="49" charset="-122"/>
              </a:rPr>
              <a:t>各电流及电容电压</a:t>
            </a:r>
            <a:r>
              <a:rPr kumimoji="1" lang="en-US" altLang="zh-CN" sz="2800" b="1" i="1">
                <a:solidFill>
                  <a:srgbClr val="FF0000"/>
                </a:solidFill>
                <a:latin typeface="Times New Roman" pitchFamily="18" charset="0"/>
                <a:ea typeface="楷体_GB2312" pitchFamily="49" charset="-122"/>
              </a:rPr>
              <a:t>u</a:t>
            </a:r>
            <a:r>
              <a:rPr kumimoji="1" lang="en-US" altLang="zh-CN" b="1" baseline="-25000">
                <a:solidFill>
                  <a:srgbClr val="FF0000"/>
                </a:solidFill>
                <a:ea typeface="方正姚体" pitchFamily="2" charset="-122"/>
              </a:rPr>
              <a:t>C</a:t>
            </a:r>
            <a:r>
              <a:rPr kumimoji="1" lang="zh-CN" altLang="en-US" sz="2400" b="1">
                <a:solidFill>
                  <a:srgbClr val="000066"/>
                </a:solidFill>
                <a:latin typeface="楷体_GB2312" pitchFamily="49" charset="-122"/>
                <a:ea typeface="楷体_GB2312" pitchFamily="49" charset="-122"/>
              </a:rPr>
              <a:t>和电流</a:t>
            </a:r>
            <a:r>
              <a:rPr kumimoji="1" lang="en-US" altLang="zh-CN" sz="2800" b="1" i="1">
                <a:solidFill>
                  <a:srgbClr val="FF0000"/>
                </a:solidFill>
                <a:latin typeface="Times New Roman" pitchFamily="18" charset="0"/>
                <a:ea typeface="楷体_GB2312" pitchFamily="49" charset="-122"/>
              </a:rPr>
              <a:t>i</a:t>
            </a:r>
            <a:r>
              <a:rPr kumimoji="1" lang="en-US" altLang="zh-CN" b="1" baseline="-25000">
                <a:solidFill>
                  <a:srgbClr val="FF0000"/>
                </a:solidFill>
                <a:ea typeface="方正姚体" pitchFamily="2" charset="-122"/>
              </a:rPr>
              <a:t>C</a:t>
            </a:r>
            <a:r>
              <a:rPr kumimoji="1" lang="zh-CN" altLang="en-US" sz="2400" b="1">
                <a:solidFill>
                  <a:srgbClr val="000066"/>
                </a:solidFill>
                <a:latin typeface="楷体_GB2312" pitchFamily="49" charset="-122"/>
                <a:ea typeface="楷体_GB2312" pitchFamily="49" charset="-122"/>
              </a:rPr>
              <a:t>、</a:t>
            </a:r>
            <a:r>
              <a:rPr kumimoji="1" lang="en-US" altLang="zh-CN" sz="2800" b="1" i="1">
                <a:solidFill>
                  <a:srgbClr val="FF0000"/>
                </a:solidFill>
                <a:latin typeface="Times New Roman" pitchFamily="18" charset="0"/>
                <a:ea typeface="楷体_GB2312" pitchFamily="49" charset="-122"/>
              </a:rPr>
              <a:t>i</a:t>
            </a:r>
            <a:r>
              <a:rPr kumimoji="1" lang="en-US" altLang="zh-CN" b="1" baseline="-25000">
                <a:solidFill>
                  <a:srgbClr val="FF0000"/>
                </a:solidFill>
                <a:ea typeface="方正姚体" pitchFamily="2" charset="-122"/>
              </a:rPr>
              <a:t>1</a:t>
            </a:r>
            <a:r>
              <a:rPr kumimoji="1" lang="zh-CN" altLang="en-US" sz="2400" b="1">
                <a:solidFill>
                  <a:srgbClr val="000066"/>
                </a:solidFill>
                <a:latin typeface="楷体_GB2312" pitchFamily="49" charset="-122"/>
                <a:ea typeface="楷体_GB2312" pitchFamily="49" charset="-122"/>
              </a:rPr>
              <a:t>和</a:t>
            </a:r>
            <a:r>
              <a:rPr kumimoji="1" lang="en-US" altLang="zh-CN" sz="2800" b="1" i="1">
                <a:solidFill>
                  <a:srgbClr val="FF0000"/>
                </a:solidFill>
                <a:latin typeface="Times New Roman" pitchFamily="18" charset="0"/>
                <a:ea typeface="楷体_GB2312" pitchFamily="49" charset="-122"/>
              </a:rPr>
              <a:t>i</a:t>
            </a:r>
            <a:r>
              <a:rPr kumimoji="1" lang="en-US" altLang="zh-CN" b="1" baseline="-25000">
                <a:solidFill>
                  <a:srgbClr val="FF0000"/>
                </a:solidFill>
                <a:ea typeface="方正姚体" pitchFamily="2" charset="-122"/>
              </a:rPr>
              <a:t>2</a:t>
            </a:r>
            <a:r>
              <a:rPr kumimoji="1" lang="zh-CN" altLang="en-US" sz="2400" b="1">
                <a:solidFill>
                  <a:srgbClr val="000066"/>
                </a:solidFill>
                <a:latin typeface="楷体_GB2312" pitchFamily="49" charset="-122"/>
                <a:ea typeface="楷体_GB2312" pitchFamily="49" charset="-122"/>
              </a:rPr>
              <a:t>的数值。</a:t>
            </a:r>
            <a:endParaRPr kumimoji="1" lang="zh-CN" altLang="en-US">
              <a:ea typeface="方正姚体" pitchFamily="2" charset="-122"/>
            </a:endParaRPr>
          </a:p>
        </p:txBody>
      </p:sp>
      <p:pic>
        <p:nvPicPr>
          <p:cNvPr id="1195122" name="Picture 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81300"/>
            <a:ext cx="56165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420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3" name="Rectangle 3"/>
          <p:cNvSpPr>
            <a:spLocks noGrp="1"/>
          </p:cNvSpPr>
          <p:nvPr>
            <p:ph type="body" idx="1"/>
          </p:nvPr>
        </p:nvSpPr>
        <p:spPr>
          <a:xfrm>
            <a:off x="179388" y="1125538"/>
            <a:ext cx="8785225" cy="1295400"/>
          </a:xfrm>
        </p:spPr>
        <p:txBody>
          <a:bodyPr/>
          <a:lstStyle/>
          <a:p>
            <a:pPr eaLnBrk="1" hangingPunct="1">
              <a:lnSpc>
                <a:spcPct val="125000"/>
              </a:lnSpc>
              <a:spcBef>
                <a:spcPct val="50000"/>
              </a:spcBef>
              <a:buFontTx/>
              <a:buNone/>
            </a:pPr>
            <a:r>
              <a:rPr kumimoji="1" lang="en-US" altLang="zh-CN" sz="2400" b="1" smtClean="0">
                <a:solidFill>
                  <a:srgbClr val="000066"/>
                </a:solidFill>
                <a:latin typeface="楷体_GB2312" pitchFamily="49" charset="-122"/>
                <a:ea typeface="楷体_GB2312" pitchFamily="49" charset="-122"/>
              </a:rPr>
              <a:t>5.</a:t>
            </a:r>
            <a:r>
              <a:rPr kumimoji="1" lang="zh-CN" altLang="en-US" sz="2400" b="1" smtClean="0">
                <a:solidFill>
                  <a:srgbClr val="000066"/>
                </a:solidFill>
                <a:latin typeface="楷体_GB2312" pitchFamily="49" charset="-122"/>
                <a:ea typeface="楷体_GB2312" pitchFamily="49" charset="-122"/>
              </a:rPr>
              <a:t>如图所示电路，已知 </a:t>
            </a:r>
            <a:r>
              <a:rPr kumimoji="1" lang="en-US" altLang="zh-CN" sz="2400" b="1" i="1" smtClean="0">
                <a:solidFill>
                  <a:srgbClr val="000066"/>
                </a:solidFill>
                <a:latin typeface="Times New Roman" pitchFamily="18" charset="0"/>
                <a:ea typeface="楷体_GB2312" pitchFamily="49" charset="-122"/>
              </a:rPr>
              <a:t>R</a:t>
            </a:r>
            <a:r>
              <a:rPr kumimoji="1" lang="en-US" altLang="zh-CN" sz="2400" b="1" baseline="-25000" smtClean="0">
                <a:solidFill>
                  <a:srgbClr val="000066"/>
                </a:solidFill>
                <a:latin typeface="楷体_GB2312" pitchFamily="49" charset="-122"/>
                <a:ea typeface="楷体_GB2312" pitchFamily="49" charset="-122"/>
              </a:rPr>
              <a:t>1 </a:t>
            </a:r>
            <a:r>
              <a:rPr kumimoji="1" lang="en-US" altLang="zh-CN" sz="2400" b="1" smtClean="0">
                <a:solidFill>
                  <a:srgbClr val="000066"/>
                </a:solidFill>
                <a:latin typeface="楷体_GB2312" pitchFamily="49" charset="-122"/>
                <a:ea typeface="楷体_GB2312" pitchFamily="49" charset="-122"/>
              </a:rPr>
              <a:t>=10Ω</a:t>
            </a:r>
            <a:r>
              <a:rPr kumimoji="1" lang="zh-CN" altLang="en-US" sz="2400" b="1" smtClean="0">
                <a:solidFill>
                  <a:srgbClr val="000066"/>
                </a:solidFill>
                <a:latin typeface="楷体_GB2312" pitchFamily="49" charset="-122"/>
                <a:ea typeface="楷体_GB2312" pitchFamily="49" charset="-122"/>
              </a:rPr>
              <a:t>，</a:t>
            </a:r>
            <a:r>
              <a:rPr kumimoji="1" lang="en-US" altLang="zh-CN" sz="2400" b="1" i="1" smtClean="0">
                <a:solidFill>
                  <a:srgbClr val="000066"/>
                </a:solidFill>
                <a:latin typeface="Times New Roman" pitchFamily="18" charset="0"/>
                <a:ea typeface="楷体_GB2312" pitchFamily="49" charset="-122"/>
              </a:rPr>
              <a:t>R</a:t>
            </a:r>
            <a:r>
              <a:rPr kumimoji="1" lang="en-US" altLang="zh-CN" sz="2400" b="1" baseline="-25000" smtClean="0">
                <a:solidFill>
                  <a:srgbClr val="000066"/>
                </a:solidFill>
                <a:latin typeface="楷体_GB2312" pitchFamily="49" charset="-122"/>
                <a:ea typeface="楷体_GB2312" pitchFamily="49" charset="-122"/>
              </a:rPr>
              <a:t>2</a:t>
            </a:r>
            <a:r>
              <a:rPr kumimoji="1" lang="en-US" altLang="zh-CN" sz="2400" b="1" smtClean="0">
                <a:solidFill>
                  <a:srgbClr val="000066"/>
                </a:solidFill>
                <a:latin typeface="楷体_GB2312" pitchFamily="49" charset="-122"/>
                <a:ea typeface="楷体_GB2312" pitchFamily="49" charset="-122"/>
              </a:rPr>
              <a:t>=40Ω,</a:t>
            </a:r>
            <a:r>
              <a:rPr kumimoji="1" lang="en-US" altLang="zh-CN" sz="2400" b="1" i="1" smtClean="0">
                <a:solidFill>
                  <a:srgbClr val="000066"/>
                </a:solidFill>
                <a:latin typeface="Times New Roman" pitchFamily="18" charset="0"/>
                <a:ea typeface="楷体_GB2312" pitchFamily="49" charset="-122"/>
              </a:rPr>
              <a:t>R</a:t>
            </a:r>
            <a:r>
              <a:rPr kumimoji="1" lang="en-US" altLang="zh-CN" sz="2400" b="1" baseline="-25000" smtClean="0">
                <a:solidFill>
                  <a:srgbClr val="000066"/>
                </a:solidFill>
                <a:latin typeface="楷体_GB2312" pitchFamily="49" charset="-122"/>
                <a:ea typeface="楷体_GB2312" pitchFamily="49" charset="-122"/>
              </a:rPr>
              <a:t>3</a:t>
            </a:r>
            <a:r>
              <a:rPr kumimoji="1" lang="en-US" altLang="zh-CN" sz="2400" b="1" smtClean="0">
                <a:solidFill>
                  <a:srgbClr val="000066"/>
                </a:solidFill>
                <a:latin typeface="楷体_GB2312" pitchFamily="49" charset="-122"/>
                <a:ea typeface="楷体_GB2312" pitchFamily="49" charset="-122"/>
              </a:rPr>
              <a:t> =10Ω</a:t>
            </a:r>
            <a:r>
              <a:rPr kumimoji="1" lang="zh-CN" altLang="en-US" sz="2400" b="1" smtClean="0">
                <a:solidFill>
                  <a:srgbClr val="000066"/>
                </a:solidFill>
                <a:latin typeface="楷体_GB2312" pitchFamily="49" charset="-122"/>
                <a:ea typeface="楷体_GB2312" pitchFamily="49" charset="-122"/>
              </a:rPr>
              <a:t>，</a:t>
            </a:r>
            <a:r>
              <a:rPr kumimoji="1" lang="en-US" altLang="zh-CN" sz="2400" b="1" i="1" smtClean="0">
                <a:solidFill>
                  <a:srgbClr val="000066"/>
                </a:solidFill>
                <a:latin typeface="Times New Roman" pitchFamily="18" charset="0"/>
                <a:ea typeface="楷体_GB2312" pitchFamily="49" charset="-122"/>
              </a:rPr>
              <a:t>C</a:t>
            </a:r>
            <a:r>
              <a:rPr kumimoji="1" lang="en-US" altLang="zh-CN" sz="2400" b="1" smtClean="0">
                <a:solidFill>
                  <a:srgbClr val="000066"/>
                </a:solidFill>
                <a:latin typeface="楷体_GB2312" pitchFamily="49" charset="-122"/>
                <a:ea typeface="楷体_GB2312" pitchFamily="49" charset="-122"/>
              </a:rPr>
              <a:t>=0.2F</a:t>
            </a:r>
            <a:r>
              <a:rPr kumimoji="1" lang="zh-CN" altLang="en-US" sz="2400" b="1" smtClean="0">
                <a:solidFill>
                  <a:srgbClr val="000066"/>
                </a:solidFill>
                <a:latin typeface="楷体_GB2312" pitchFamily="49" charset="-122"/>
                <a:ea typeface="楷体_GB2312" pitchFamily="49" charset="-122"/>
              </a:rPr>
              <a:t>，</a:t>
            </a:r>
            <a:r>
              <a:rPr kumimoji="1" lang="en-US" altLang="zh-CN" sz="2400" b="1" smtClean="0">
                <a:solidFill>
                  <a:srgbClr val="000066"/>
                </a:solidFill>
                <a:latin typeface="楷体_GB2312" pitchFamily="49" charset="-122"/>
                <a:ea typeface="楷体_GB2312" pitchFamily="49" charset="-122"/>
              </a:rPr>
              <a:t>s</a:t>
            </a:r>
            <a:r>
              <a:rPr kumimoji="1" lang="zh-CN" altLang="en-US" sz="2400" b="1" smtClean="0">
                <a:solidFill>
                  <a:srgbClr val="000066"/>
                </a:solidFill>
                <a:latin typeface="楷体_GB2312" pitchFamily="49" charset="-122"/>
                <a:ea typeface="楷体_GB2312" pitchFamily="49" charset="-122"/>
              </a:rPr>
              <a:t>打开前电路处于稳态，求换路后</a:t>
            </a:r>
            <a:r>
              <a:rPr kumimoji="1" lang="en-US" altLang="zh-CN" sz="2400" b="1" i="1" smtClean="0">
                <a:solidFill>
                  <a:srgbClr val="000066"/>
                </a:solidFill>
                <a:latin typeface="Times New Roman" pitchFamily="18" charset="0"/>
                <a:ea typeface="楷体_GB2312" pitchFamily="49" charset="-122"/>
              </a:rPr>
              <a:t>i</a:t>
            </a:r>
            <a:r>
              <a:rPr kumimoji="1" lang="en-US" altLang="zh-CN" sz="2400" b="1" baseline="-25000" smtClean="0">
                <a:solidFill>
                  <a:srgbClr val="000066"/>
                </a:solidFill>
                <a:latin typeface="楷体_GB2312" pitchFamily="49" charset="-122"/>
                <a:ea typeface="楷体_GB2312" pitchFamily="49" charset="-122"/>
              </a:rPr>
              <a:t>c</a:t>
            </a:r>
            <a:r>
              <a:rPr kumimoji="1" lang="zh-CN" altLang="en-US" sz="2400" b="1" smtClean="0">
                <a:solidFill>
                  <a:srgbClr val="000066"/>
                </a:solidFill>
                <a:latin typeface="楷体_GB2312" pitchFamily="49" charset="-122"/>
                <a:ea typeface="楷体_GB2312" pitchFamily="49" charset="-122"/>
              </a:rPr>
              <a:t>和</a:t>
            </a:r>
            <a:r>
              <a:rPr kumimoji="1" lang="en-US" altLang="zh-CN" sz="2400" b="1" i="1" smtClean="0">
                <a:solidFill>
                  <a:srgbClr val="000066"/>
                </a:solidFill>
                <a:latin typeface="Times New Roman" pitchFamily="18" charset="0"/>
                <a:ea typeface="楷体_GB2312" pitchFamily="49" charset="-122"/>
              </a:rPr>
              <a:t>u</a:t>
            </a:r>
            <a:r>
              <a:rPr kumimoji="1" lang="en-US" altLang="zh-CN" sz="2400" b="1" baseline="-25000" smtClean="0">
                <a:solidFill>
                  <a:srgbClr val="000066"/>
                </a:solidFill>
                <a:latin typeface="楷体_GB2312" pitchFamily="49" charset="-122"/>
                <a:ea typeface="楷体_GB2312" pitchFamily="49" charset="-122"/>
              </a:rPr>
              <a:t>c</a:t>
            </a:r>
            <a:r>
              <a:rPr kumimoji="1" lang="en-US" altLang="zh-CN" sz="2400" b="1" smtClean="0">
                <a:solidFill>
                  <a:srgbClr val="000066"/>
                </a:solidFill>
                <a:latin typeface="楷体_GB2312" pitchFamily="49" charset="-122"/>
                <a:ea typeface="楷体_GB2312" pitchFamily="49" charset="-122"/>
              </a:rPr>
              <a:t> </a:t>
            </a:r>
            <a:r>
              <a:rPr kumimoji="1" lang="zh-CN" altLang="en-US" sz="2400" b="1" smtClean="0">
                <a:solidFill>
                  <a:srgbClr val="000066"/>
                </a:solidFill>
                <a:latin typeface="楷体_GB2312" pitchFamily="49" charset="-122"/>
                <a:ea typeface="楷体_GB2312" pitchFamily="49" charset="-122"/>
              </a:rPr>
              <a:t>。</a:t>
            </a:r>
            <a:endParaRPr lang="zh-CN" altLang="en-US" smtClean="0"/>
          </a:p>
        </p:txBody>
      </p:sp>
      <p:pic>
        <p:nvPicPr>
          <p:cNvPr id="134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349500"/>
            <a:ext cx="3455987" cy="2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847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329155" name="Text Box 3"/>
          <p:cNvSpPr txBox="1">
            <a:spLocks noChangeArrowheads="1"/>
          </p:cNvSpPr>
          <p:nvPr/>
        </p:nvSpPr>
        <p:spPr bwMode="auto">
          <a:xfrm>
            <a:off x="250825" y="962025"/>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latin typeface="楷体_GB2312" pitchFamily="49" charset="-122"/>
                <a:ea typeface="楷体_GB2312" pitchFamily="49" charset="-122"/>
              </a:rPr>
              <a:t>1.</a:t>
            </a:r>
            <a:r>
              <a:rPr kumimoji="1" lang="zh-CN" altLang="en-US" sz="2400" b="1">
                <a:latin typeface="楷体_GB2312" pitchFamily="49" charset="-122"/>
                <a:ea typeface="楷体_GB2312" pitchFamily="49" charset="-122"/>
              </a:rPr>
              <a:t>电路如图所示，已知</a:t>
            </a:r>
            <a:r>
              <a:rPr kumimoji="1" lang="en-US" altLang="zh-CN" sz="2400" b="1" i="1">
                <a:latin typeface="Times New Roman" pitchFamily="18" charset="0"/>
                <a:ea typeface="楷体_GB2312" pitchFamily="49" charset="-122"/>
              </a:rPr>
              <a:t>U</a:t>
            </a:r>
            <a:r>
              <a:rPr kumimoji="1" lang="en-US" altLang="zh-CN" sz="2400" b="1" baseline="-25000">
                <a:latin typeface="楷体_GB2312" pitchFamily="49" charset="-122"/>
                <a:ea typeface="楷体_GB2312" pitchFamily="49" charset="-122"/>
              </a:rPr>
              <a:t>S</a:t>
            </a:r>
            <a:r>
              <a:rPr kumimoji="1" lang="en-US" altLang="zh-CN" sz="2400" b="1">
                <a:latin typeface="楷体_GB2312" pitchFamily="49" charset="-122"/>
                <a:ea typeface="楷体_GB2312" pitchFamily="49" charset="-122"/>
              </a:rPr>
              <a:t>=18V</a:t>
            </a:r>
            <a:r>
              <a:rPr kumimoji="1" lang="zh-CN" altLang="en-US" sz="2400" b="1">
                <a:latin typeface="楷体_GB2312" pitchFamily="49" charset="-122"/>
                <a:ea typeface="楷体_GB2312" pitchFamily="49" charset="-122"/>
              </a:rPr>
              <a:t>，</a:t>
            </a:r>
            <a:r>
              <a:rPr kumimoji="1" lang="zh-CN" altLang="en-US" sz="2400" b="1">
                <a:latin typeface="Times New Roman" pitchFamily="18" charset="0"/>
                <a:ea typeface="楷体_GB2312" pitchFamily="49" charset="-122"/>
              </a:rPr>
              <a:t>三个电阻阻值均为</a:t>
            </a:r>
            <a:r>
              <a:rPr kumimoji="1" lang="en-US" altLang="zh-CN" sz="2400" b="1">
                <a:latin typeface="楷体_GB2312" pitchFamily="49" charset="-122"/>
                <a:ea typeface="楷体_GB2312" pitchFamily="49" charset="-122"/>
              </a:rPr>
              <a:t>6Ω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L</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0.5H</a:t>
            </a:r>
            <a:r>
              <a:rPr kumimoji="1" lang="zh-CN" altLang="en-US" sz="2400" b="1">
                <a:latin typeface="楷体_GB2312" pitchFamily="49" charset="-122"/>
                <a:ea typeface="楷体_GB2312" pitchFamily="49" charset="-122"/>
              </a:rPr>
              <a:t>，电路原已处于稳态。</a:t>
            </a:r>
            <a:r>
              <a:rPr kumimoji="1" lang="en-US" altLang="zh-CN" sz="2400" b="1" i="1">
                <a:latin typeface="Times New Roman" pitchFamily="18" charset="0"/>
                <a:ea typeface="楷体_GB2312" pitchFamily="49" charset="-122"/>
              </a:rPr>
              <a:t>t</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瞬间开关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a:t>
            </a:r>
            <a:r>
              <a:rPr kumimoji="1" lang="en-US" altLang="zh-CN" sz="2400" b="1">
                <a:latin typeface="楷体_GB2312" pitchFamily="49" charset="-122"/>
                <a:ea typeface="楷体_GB2312" pitchFamily="49" charset="-122"/>
              </a:rPr>
              <a:t>1</a:t>
            </a:r>
            <a:r>
              <a:rPr kumimoji="1" lang="zh-CN" altLang="en-US" sz="2400" b="1">
                <a:latin typeface="楷体_GB2312" pitchFamily="49" charset="-122"/>
                <a:ea typeface="楷体_GB2312" pitchFamily="49" charset="-122"/>
              </a:rPr>
              <a:t>）求</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断开后电路中的电流</a:t>
            </a:r>
            <a:r>
              <a:rPr kumimoji="1" lang="en-US" altLang="zh-CN" sz="2400" b="1" i="1" baseline="-25000">
                <a:latin typeface="Times New Roman" pitchFamily="18" charset="0"/>
                <a:ea typeface="楷体_GB2312" pitchFamily="49" charset="-122"/>
              </a:rPr>
              <a:t> </a:t>
            </a:r>
            <a:r>
              <a:rPr kumimoji="1" lang="en-US" altLang="zh-CN" sz="2400" b="1" i="1">
                <a:latin typeface="Times New Roman" pitchFamily="18" charset="0"/>
                <a:ea typeface="楷体_GB2312" pitchFamily="49" charset="-122"/>
              </a:rPr>
              <a:t>i</a:t>
            </a:r>
            <a:r>
              <a:rPr kumimoji="1" lang="en-US" altLang="zh-CN" sz="2400" b="1" i="1" baseline="-25000">
                <a:latin typeface="Times New Roman" pitchFamily="18" charset="0"/>
                <a:ea typeface="楷体_GB2312" pitchFamily="49" charset="-122"/>
              </a:rPr>
              <a:t>L</a:t>
            </a:r>
            <a:r>
              <a:rPr kumimoji="1" lang="en-US" altLang="zh-CN"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t</a:t>
            </a:r>
            <a:r>
              <a:rPr kumimoji="1" lang="en-US" altLang="zh-CN" sz="2400" b="1">
                <a:latin typeface="Times New Roman" pitchFamily="18" charset="0"/>
                <a:ea typeface="楷体_GB2312" pitchFamily="49" charset="-122"/>
              </a:rPr>
              <a:t>)</a:t>
            </a:r>
            <a:r>
              <a:rPr kumimoji="1" lang="en-US" altLang="zh-CN" sz="2400" b="1" i="1" baseline="-25000">
                <a:latin typeface="Times New Roman" pitchFamily="18" charset="0"/>
                <a:ea typeface="楷体_GB2312" pitchFamily="49" charset="-122"/>
              </a:rPr>
              <a:t> </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2</a:t>
            </a:r>
            <a:r>
              <a:rPr kumimoji="1" lang="zh-CN" altLang="en-US" sz="2400" b="1">
                <a:latin typeface="楷体_GB2312" pitchFamily="49" charset="-122"/>
                <a:ea typeface="楷体_GB2312" pitchFamily="49" charset="-122"/>
              </a:rPr>
              <a:t>）求电感的电压</a:t>
            </a:r>
            <a:r>
              <a:rPr kumimoji="1" lang="en-US" altLang="zh-CN" sz="2400" b="1" i="1" baseline="-25000">
                <a:latin typeface="Times New Roman" pitchFamily="18" charset="0"/>
                <a:ea typeface="楷体_GB2312" pitchFamily="49" charset="-122"/>
              </a:rPr>
              <a:t> </a:t>
            </a:r>
            <a:r>
              <a:rPr kumimoji="1" lang="en-US" altLang="zh-CN" sz="2400" b="1" i="1">
                <a:latin typeface="Times New Roman" pitchFamily="18" charset="0"/>
                <a:ea typeface="楷体_GB2312" pitchFamily="49" charset="-122"/>
              </a:rPr>
              <a:t>u</a:t>
            </a:r>
            <a:r>
              <a:rPr kumimoji="1" lang="en-US" altLang="zh-CN" sz="2400" b="1" i="1" baseline="-25000">
                <a:latin typeface="Times New Roman" pitchFamily="18" charset="0"/>
                <a:ea typeface="楷体_GB2312" pitchFamily="49" charset="-122"/>
              </a:rPr>
              <a:t>L</a:t>
            </a:r>
            <a:r>
              <a:rPr kumimoji="1" lang="en-US" altLang="zh-CN"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t</a:t>
            </a:r>
            <a:r>
              <a:rPr kumimoji="1" lang="en-US" altLang="zh-CN" sz="2400" b="1">
                <a:latin typeface="Times New Roman" pitchFamily="18" charset="0"/>
                <a:ea typeface="楷体_GB2312" pitchFamily="49" charset="-122"/>
              </a:rPr>
              <a:t>)</a:t>
            </a:r>
            <a:r>
              <a:rPr kumimoji="1" lang="en-US" altLang="zh-CN" sz="2400" b="1" i="1" baseline="-25000">
                <a:latin typeface="Times New Roman" pitchFamily="18" charset="0"/>
                <a:ea typeface="楷体_GB2312" pitchFamily="49" charset="-122"/>
              </a:rPr>
              <a:t> </a:t>
            </a:r>
            <a:r>
              <a:rPr kumimoji="1" lang="zh-CN" altLang="en-US" sz="2400" b="1">
                <a:latin typeface="楷体_GB2312" pitchFamily="49" charset="-122"/>
                <a:ea typeface="楷体_GB2312" pitchFamily="49" charset="-122"/>
              </a:rPr>
              <a:t>。</a:t>
            </a:r>
          </a:p>
        </p:txBody>
      </p:sp>
      <p:pic>
        <p:nvPicPr>
          <p:cNvPr id="13291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420938"/>
            <a:ext cx="5329238" cy="27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34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29155"/>
                                        </p:tgtEl>
                                        <p:attrNameLst>
                                          <p:attrName>style.visibility</p:attrName>
                                        </p:attrNameLst>
                                      </p:cBhvr>
                                      <p:to>
                                        <p:strVal val="visible"/>
                                      </p:to>
                                    </p:set>
                                    <p:anim calcmode="lin" valueType="num">
                                      <p:cBhvr>
                                        <p:cTn id="7" dur="500" fill="hold"/>
                                        <p:tgtEl>
                                          <p:spTgt spid="13291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29155"/>
                                        </p:tgtEl>
                                        <p:attrNameLst>
                                          <p:attrName>ppt_y</p:attrName>
                                        </p:attrNameLst>
                                      </p:cBhvr>
                                      <p:tavLst>
                                        <p:tav tm="0">
                                          <p:val>
                                            <p:strVal val="#ppt_y"/>
                                          </p:val>
                                        </p:tav>
                                        <p:tav tm="100000">
                                          <p:val>
                                            <p:strVal val="#ppt_y"/>
                                          </p:val>
                                        </p:tav>
                                      </p:tavLst>
                                    </p:anim>
                                    <p:anim calcmode="lin" valueType="num">
                                      <p:cBhvr>
                                        <p:cTn id="9" dur="500" fill="hold"/>
                                        <p:tgtEl>
                                          <p:spTgt spid="13291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291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291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329159"/>
                                        </p:tgtEl>
                                        <p:attrNameLst>
                                          <p:attrName>style.visibility</p:attrName>
                                        </p:attrNameLst>
                                      </p:cBhvr>
                                      <p:to>
                                        <p:strVal val="visible"/>
                                      </p:to>
                                    </p:set>
                                    <p:anim calcmode="lin" valueType="num">
                                      <p:cBhvr>
                                        <p:cTn id="16" dur="500" fill="hold"/>
                                        <p:tgtEl>
                                          <p:spTgt spid="1329159"/>
                                        </p:tgtEl>
                                        <p:attrNameLst>
                                          <p:attrName>ppt_w</p:attrName>
                                        </p:attrNameLst>
                                      </p:cBhvr>
                                      <p:tavLst>
                                        <p:tav tm="0">
                                          <p:val>
                                            <p:fltVal val="0"/>
                                          </p:val>
                                        </p:tav>
                                        <p:tav tm="100000">
                                          <p:val>
                                            <p:strVal val="#ppt_w"/>
                                          </p:val>
                                        </p:tav>
                                      </p:tavLst>
                                    </p:anim>
                                    <p:anim calcmode="lin" valueType="num">
                                      <p:cBhvr>
                                        <p:cTn id="17" dur="500" fill="hold"/>
                                        <p:tgtEl>
                                          <p:spTgt spid="13291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403907" name="Text Box 3"/>
          <p:cNvSpPr txBox="1">
            <a:spLocks noChangeArrowheads="1"/>
          </p:cNvSpPr>
          <p:nvPr/>
        </p:nvSpPr>
        <p:spPr bwMode="auto">
          <a:xfrm>
            <a:off x="250825" y="962025"/>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latin typeface="楷体_GB2312" pitchFamily="49" charset="-122"/>
                <a:ea typeface="楷体_GB2312" pitchFamily="49" charset="-122"/>
              </a:rPr>
              <a:t>2.</a:t>
            </a:r>
            <a:r>
              <a:rPr kumimoji="1" lang="zh-CN" altLang="en-US" sz="2400" b="1">
                <a:latin typeface="楷体_GB2312" pitchFamily="49" charset="-122"/>
                <a:ea typeface="楷体_GB2312" pitchFamily="49" charset="-122"/>
              </a:rPr>
              <a:t>电路如图所示，已知</a:t>
            </a:r>
            <a:r>
              <a:rPr kumimoji="1" lang="en-US" altLang="zh-CN" sz="2400" b="1" i="1">
                <a:latin typeface="Times New Roman" pitchFamily="18" charset="0"/>
                <a:ea typeface="楷体_GB2312" pitchFamily="49" charset="-122"/>
              </a:rPr>
              <a:t>U</a:t>
            </a:r>
            <a:r>
              <a:rPr kumimoji="1" lang="en-US" altLang="zh-CN" sz="2400" b="1" baseline="-25000">
                <a:latin typeface="楷体_GB2312" pitchFamily="49" charset="-122"/>
                <a:ea typeface="楷体_GB2312" pitchFamily="49" charset="-122"/>
              </a:rPr>
              <a:t>S</a:t>
            </a:r>
            <a:r>
              <a:rPr kumimoji="1" lang="en-US" altLang="zh-CN" sz="2400" b="1">
                <a:latin typeface="楷体_GB2312" pitchFamily="49" charset="-122"/>
                <a:ea typeface="楷体_GB2312" pitchFamily="49" charset="-122"/>
              </a:rPr>
              <a:t>=100V</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楷体_GB2312" pitchFamily="49" charset="-122"/>
                <a:ea typeface="楷体_GB2312" pitchFamily="49" charset="-122"/>
              </a:rPr>
              <a:t>1</a:t>
            </a:r>
            <a:r>
              <a:rPr kumimoji="1" lang="en-US" altLang="zh-CN"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楷体_GB2312" pitchFamily="49" charset="-122"/>
                <a:ea typeface="楷体_GB2312" pitchFamily="49" charset="-122"/>
              </a:rPr>
              <a:t>2</a:t>
            </a:r>
            <a:r>
              <a:rPr kumimoji="1" lang="en-US" altLang="zh-CN" sz="2400" b="1">
                <a:latin typeface="楷体_GB2312" pitchFamily="49" charset="-122"/>
                <a:ea typeface="楷体_GB2312" pitchFamily="49" charset="-122"/>
              </a:rPr>
              <a:t>=4Ω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L</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4H</a:t>
            </a:r>
            <a:r>
              <a:rPr kumimoji="1" lang="zh-CN" altLang="en-US" sz="2400" b="1">
                <a:latin typeface="楷体_GB2312" pitchFamily="49" charset="-122"/>
                <a:ea typeface="楷体_GB2312" pitchFamily="49" charset="-122"/>
              </a:rPr>
              <a:t>，电路原已处于稳态。</a:t>
            </a:r>
            <a:r>
              <a:rPr kumimoji="1" lang="en-US" altLang="zh-CN" sz="2400" b="1" i="1">
                <a:latin typeface="Times New Roman" pitchFamily="18" charset="0"/>
                <a:ea typeface="楷体_GB2312" pitchFamily="49" charset="-122"/>
              </a:rPr>
              <a:t>t</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瞬间开关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a:t>
            </a:r>
            <a:r>
              <a:rPr kumimoji="1" lang="en-US" altLang="zh-CN" sz="2400" b="1">
                <a:latin typeface="楷体_GB2312" pitchFamily="49" charset="-122"/>
                <a:ea typeface="楷体_GB2312" pitchFamily="49" charset="-122"/>
              </a:rPr>
              <a:t>1</a:t>
            </a:r>
            <a:r>
              <a:rPr kumimoji="1" lang="zh-CN" altLang="en-US" sz="2400" b="1">
                <a:latin typeface="楷体_GB2312" pitchFamily="49" charset="-122"/>
                <a:ea typeface="楷体_GB2312" pitchFamily="49" charset="-122"/>
              </a:rPr>
              <a:t>）求</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断开后电路中的电流</a:t>
            </a:r>
            <a:r>
              <a:rPr kumimoji="1" lang="en-US" altLang="zh-CN" sz="2400" b="1" i="1" baseline="-25000">
                <a:latin typeface="Times New Roman" pitchFamily="18" charset="0"/>
                <a:ea typeface="楷体_GB2312" pitchFamily="49" charset="-122"/>
              </a:rPr>
              <a:t> </a:t>
            </a:r>
            <a:r>
              <a:rPr kumimoji="1" lang="en-US" altLang="zh-CN" sz="2400" b="1" i="1">
                <a:latin typeface="Times New Roman" pitchFamily="18" charset="0"/>
                <a:ea typeface="楷体_GB2312" pitchFamily="49" charset="-122"/>
              </a:rPr>
              <a:t>i</a:t>
            </a:r>
            <a:r>
              <a:rPr kumimoji="1" lang="en-US" altLang="zh-CN"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t</a:t>
            </a:r>
            <a:r>
              <a:rPr kumimoji="1" lang="en-US" altLang="zh-CN" sz="2400" b="1">
                <a:latin typeface="Times New Roman" pitchFamily="18" charset="0"/>
                <a:ea typeface="楷体_GB2312" pitchFamily="49" charset="-122"/>
              </a:rPr>
              <a:t>)</a:t>
            </a:r>
            <a:r>
              <a:rPr kumimoji="1" lang="en-US" altLang="zh-CN" sz="2400" b="1" i="1" baseline="-25000">
                <a:latin typeface="Times New Roman" pitchFamily="18" charset="0"/>
                <a:ea typeface="楷体_GB2312" pitchFamily="49" charset="-122"/>
              </a:rPr>
              <a:t> </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2</a:t>
            </a:r>
            <a:r>
              <a:rPr kumimoji="1" lang="zh-CN" altLang="en-US" sz="2400" b="1">
                <a:latin typeface="楷体_GB2312" pitchFamily="49" charset="-122"/>
                <a:ea typeface="楷体_GB2312" pitchFamily="49" charset="-122"/>
              </a:rPr>
              <a:t>）求电感的电压</a:t>
            </a:r>
            <a:r>
              <a:rPr kumimoji="1" lang="en-US" altLang="zh-CN" sz="2400" b="1" i="1" baseline="-25000">
                <a:latin typeface="Times New Roman" pitchFamily="18" charset="0"/>
                <a:ea typeface="楷体_GB2312" pitchFamily="49" charset="-122"/>
              </a:rPr>
              <a:t> </a:t>
            </a:r>
            <a:r>
              <a:rPr kumimoji="1" lang="en-US" altLang="zh-CN" sz="2400" b="1" i="1">
                <a:latin typeface="Times New Roman" pitchFamily="18" charset="0"/>
                <a:ea typeface="楷体_GB2312" pitchFamily="49" charset="-122"/>
              </a:rPr>
              <a:t>u</a:t>
            </a:r>
            <a:r>
              <a:rPr kumimoji="1" lang="en-US" altLang="zh-CN" sz="2400" b="1" i="1" baseline="-25000">
                <a:latin typeface="Times New Roman" pitchFamily="18" charset="0"/>
                <a:ea typeface="楷体_GB2312" pitchFamily="49" charset="-122"/>
              </a:rPr>
              <a:t>L</a:t>
            </a:r>
            <a:r>
              <a:rPr kumimoji="1" lang="en-US" altLang="zh-CN"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t</a:t>
            </a:r>
            <a:r>
              <a:rPr kumimoji="1" lang="en-US" altLang="zh-CN" sz="2400" b="1">
                <a:latin typeface="Times New Roman" pitchFamily="18" charset="0"/>
                <a:ea typeface="楷体_GB2312" pitchFamily="49" charset="-122"/>
              </a:rPr>
              <a:t>)</a:t>
            </a:r>
            <a:r>
              <a:rPr kumimoji="1" lang="en-US" altLang="zh-CN" sz="2400" b="1" i="1" baseline="-25000">
                <a:latin typeface="Times New Roman" pitchFamily="18" charset="0"/>
                <a:ea typeface="楷体_GB2312" pitchFamily="49" charset="-122"/>
              </a:rPr>
              <a:t> </a:t>
            </a:r>
            <a:r>
              <a:rPr kumimoji="1" lang="zh-CN" altLang="en-US" sz="2400" b="1">
                <a:latin typeface="楷体_GB2312" pitchFamily="49" charset="-122"/>
                <a:ea typeface="楷体_GB2312" pitchFamily="49" charset="-122"/>
              </a:rPr>
              <a:t>。</a:t>
            </a:r>
            <a:endParaRPr kumimoji="1" lang="zh-CN" altLang="en-US" sz="2400">
              <a:latin typeface="楷体_GB2312" pitchFamily="49" charset="-122"/>
              <a:ea typeface="楷体_GB2312" pitchFamily="49" charset="-122"/>
            </a:endParaRPr>
          </a:p>
        </p:txBody>
      </p:sp>
      <p:pic>
        <p:nvPicPr>
          <p:cNvPr id="1403908" name="Picture 4"/>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2051050" y="2492375"/>
            <a:ext cx="4103688" cy="298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613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03907"/>
                                        </p:tgtEl>
                                        <p:attrNameLst>
                                          <p:attrName>style.visibility</p:attrName>
                                        </p:attrNameLst>
                                      </p:cBhvr>
                                      <p:to>
                                        <p:strVal val="visible"/>
                                      </p:to>
                                    </p:set>
                                    <p:anim calcmode="lin" valueType="num">
                                      <p:cBhvr>
                                        <p:cTn id="7" dur="500" fill="hold"/>
                                        <p:tgtEl>
                                          <p:spTgt spid="140390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03907"/>
                                        </p:tgtEl>
                                        <p:attrNameLst>
                                          <p:attrName>ppt_y</p:attrName>
                                        </p:attrNameLst>
                                      </p:cBhvr>
                                      <p:tavLst>
                                        <p:tav tm="0">
                                          <p:val>
                                            <p:strVal val="#ppt_y"/>
                                          </p:val>
                                        </p:tav>
                                        <p:tav tm="100000">
                                          <p:val>
                                            <p:strVal val="#ppt_y"/>
                                          </p:val>
                                        </p:tav>
                                      </p:tavLst>
                                    </p:anim>
                                    <p:anim calcmode="lin" valueType="num">
                                      <p:cBhvr>
                                        <p:cTn id="9" dur="500" fill="hold"/>
                                        <p:tgtEl>
                                          <p:spTgt spid="140390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0390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039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403908"/>
                                        </p:tgtEl>
                                        <p:attrNameLst>
                                          <p:attrName>style.visibility</p:attrName>
                                        </p:attrNameLst>
                                      </p:cBhvr>
                                      <p:to>
                                        <p:strVal val="visible"/>
                                      </p:to>
                                    </p:set>
                                    <p:anim calcmode="lin" valueType="num">
                                      <p:cBhvr>
                                        <p:cTn id="16" dur="500" fill="hold"/>
                                        <p:tgtEl>
                                          <p:spTgt spid="1403908"/>
                                        </p:tgtEl>
                                        <p:attrNameLst>
                                          <p:attrName>ppt_w</p:attrName>
                                        </p:attrNameLst>
                                      </p:cBhvr>
                                      <p:tavLst>
                                        <p:tav tm="0">
                                          <p:val>
                                            <p:fltVal val="0"/>
                                          </p:val>
                                        </p:tav>
                                        <p:tav tm="100000">
                                          <p:val>
                                            <p:strVal val="#ppt_w"/>
                                          </p:val>
                                        </p:tav>
                                      </p:tavLst>
                                    </p:anim>
                                    <p:anim calcmode="lin" valueType="num">
                                      <p:cBhvr>
                                        <p:cTn id="17" dur="500" fill="hold"/>
                                        <p:tgtEl>
                                          <p:spTgt spid="14039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393667" name="Text Box 3"/>
          <p:cNvSpPr txBox="1">
            <a:spLocks noChangeArrowheads="1"/>
          </p:cNvSpPr>
          <p:nvPr/>
        </p:nvSpPr>
        <p:spPr bwMode="auto">
          <a:xfrm>
            <a:off x="250825" y="962025"/>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3.</a:t>
            </a:r>
            <a:r>
              <a:rPr kumimoji="1" lang="zh-CN" altLang="en-US" sz="2400" b="1">
                <a:latin typeface="楷体_GB2312" pitchFamily="49" charset="-122"/>
                <a:ea typeface="楷体_GB2312" pitchFamily="49" charset="-122"/>
              </a:rPr>
              <a:t>电路如图所示，</a:t>
            </a:r>
            <a:r>
              <a:rPr kumimoji="1" lang="en-US" altLang="zh-CN" sz="2400" b="1" i="1">
                <a:latin typeface="Times New Roman" pitchFamily="18" charset="0"/>
                <a:ea typeface="楷体_GB2312" pitchFamily="49" charset="-122"/>
              </a:rPr>
              <a:t>I</a:t>
            </a:r>
            <a:r>
              <a:rPr kumimoji="1" lang="en-US" altLang="zh-CN" sz="2400" b="1" baseline="-25000">
                <a:latin typeface="Times New Roman" pitchFamily="18" charset="0"/>
                <a:ea typeface="楷体_GB2312" pitchFamily="49" charset="-122"/>
              </a:rPr>
              <a:t>S</a:t>
            </a:r>
            <a:r>
              <a:rPr kumimoji="1" lang="zh-CN" altLang="en-US" sz="2400" b="1">
                <a:latin typeface="Times New Roman" pitchFamily="18" charset="0"/>
                <a:ea typeface="楷体_GB2312" pitchFamily="49" charset="-122"/>
              </a:rPr>
              <a:t>＝</a:t>
            </a:r>
            <a:r>
              <a:rPr kumimoji="1" lang="en-US" altLang="zh-CN" sz="2400" b="1">
                <a:latin typeface="Times New Roman" pitchFamily="18" charset="0"/>
                <a:ea typeface="楷体_GB2312" pitchFamily="49" charset="-122"/>
              </a:rPr>
              <a:t>3 A</a:t>
            </a:r>
            <a:r>
              <a:rPr kumimoji="1" lang="zh-CN" altLang="en-US"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1</a:t>
            </a:r>
            <a:r>
              <a:rPr kumimoji="1" lang="en-US" altLang="zh-CN" sz="2400" b="1">
                <a:latin typeface="Times New Roman" pitchFamily="18" charset="0"/>
                <a:ea typeface="楷体_GB2312" pitchFamily="49" charset="-122"/>
              </a:rPr>
              <a:t>=36Ω</a:t>
            </a:r>
            <a:r>
              <a:rPr kumimoji="1" lang="zh-CN" altLang="en-US"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2</a:t>
            </a:r>
            <a:r>
              <a:rPr kumimoji="1" lang="en-US" altLang="zh-CN" sz="2400" b="1">
                <a:latin typeface="Times New Roman" pitchFamily="18" charset="0"/>
                <a:ea typeface="楷体_GB2312" pitchFamily="49" charset="-122"/>
              </a:rPr>
              <a:t>=12Ω</a:t>
            </a:r>
            <a:r>
              <a:rPr kumimoji="1" lang="zh-CN" altLang="en-US"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Times New Roman" pitchFamily="18" charset="0"/>
                <a:ea typeface="楷体_GB2312" pitchFamily="49" charset="-122"/>
              </a:rPr>
              <a:t>3</a:t>
            </a:r>
            <a:r>
              <a:rPr kumimoji="1" lang="en-US" altLang="zh-CN" sz="2400" b="1">
                <a:latin typeface="Times New Roman" pitchFamily="18" charset="0"/>
                <a:ea typeface="楷体_GB2312" pitchFamily="49" charset="-122"/>
              </a:rPr>
              <a:t>=24Ω</a:t>
            </a:r>
            <a:r>
              <a:rPr kumimoji="1" lang="zh-CN" altLang="en-US" sz="2400" b="1">
                <a:latin typeface="楷体_GB2312" pitchFamily="49" charset="-122"/>
                <a:ea typeface="楷体_GB2312" pitchFamily="49" charset="-122"/>
              </a:rPr>
              <a:t>，电路原来处于稳态。求换路后的</a:t>
            </a:r>
            <a:r>
              <a:rPr kumimoji="1" lang="en-US" altLang="zh-CN" sz="2400" b="1" i="1">
                <a:latin typeface="Times New Roman" pitchFamily="18" charset="0"/>
                <a:ea typeface="楷体_GB2312" pitchFamily="49" charset="-122"/>
              </a:rPr>
              <a:t>i</a:t>
            </a:r>
            <a:r>
              <a:rPr kumimoji="1" lang="en-US" altLang="zh-CN"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t</a:t>
            </a:r>
            <a:r>
              <a:rPr kumimoji="1" lang="en-US" altLang="zh-CN" sz="2400" b="1">
                <a:latin typeface="Times New Roman" pitchFamily="18" charset="0"/>
                <a:ea typeface="楷体_GB2312" pitchFamily="49" charset="-122"/>
              </a:rPr>
              <a:t>)</a:t>
            </a:r>
            <a:r>
              <a:rPr kumimoji="1" lang="zh-CN" altLang="en-US" sz="2400" b="1">
                <a:latin typeface="Times New Roman" pitchFamily="18" charset="0"/>
                <a:ea typeface="楷体_GB2312" pitchFamily="49" charset="-122"/>
              </a:rPr>
              <a:t>及</a:t>
            </a:r>
            <a:r>
              <a:rPr kumimoji="1" lang="en-US" altLang="zh-CN" sz="2400" b="1" i="1">
                <a:latin typeface="Times New Roman" pitchFamily="18" charset="0"/>
                <a:ea typeface="楷体_GB2312" pitchFamily="49" charset="-122"/>
              </a:rPr>
              <a:t>u</a:t>
            </a:r>
            <a:r>
              <a:rPr kumimoji="1" lang="en-US" altLang="zh-CN" sz="2400" b="1" i="1" baseline="-25000">
                <a:latin typeface="Times New Roman" pitchFamily="18" charset="0"/>
                <a:ea typeface="楷体_GB2312" pitchFamily="49" charset="-122"/>
              </a:rPr>
              <a:t>L</a:t>
            </a:r>
            <a:r>
              <a:rPr kumimoji="1" lang="en-US" altLang="zh-CN" sz="2400" b="1">
                <a:latin typeface="Times New Roman" pitchFamily="18" charset="0"/>
                <a:ea typeface="楷体_GB2312" pitchFamily="49" charset="-122"/>
              </a:rPr>
              <a:t>(</a:t>
            </a:r>
            <a:r>
              <a:rPr kumimoji="1" lang="en-US" altLang="zh-CN" sz="2400" b="1" i="1">
                <a:latin typeface="Times New Roman" pitchFamily="18" charset="0"/>
                <a:ea typeface="楷体_GB2312" pitchFamily="49" charset="-122"/>
              </a:rPr>
              <a:t>t</a:t>
            </a:r>
            <a:r>
              <a:rPr kumimoji="1" lang="en-US" altLang="zh-CN" sz="2400" b="1">
                <a:latin typeface="Times New Roman" pitchFamily="18" charset="0"/>
                <a:ea typeface="楷体_GB2312" pitchFamily="49" charset="-122"/>
              </a:rPr>
              <a:t>)</a:t>
            </a:r>
            <a:r>
              <a:rPr kumimoji="1" lang="zh-CN" altLang="en-US" sz="2400" b="1">
                <a:latin typeface="楷体_GB2312" pitchFamily="49" charset="-122"/>
                <a:ea typeface="楷体_GB2312" pitchFamily="49" charset="-122"/>
              </a:rPr>
              <a:t>。</a:t>
            </a:r>
            <a:r>
              <a:rPr kumimoji="1" lang="zh-CN" altLang="en-US" sz="2400">
                <a:latin typeface="楷体_GB2312" pitchFamily="49" charset="-122"/>
                <a:ea typeface="楷体_GB2312" pitchFamily="49" charset="-122"/>
              </a:rPr>
              <a:t> </a:t>
            </a:r>
          </a:p>
        </p:txBody>
      </p:sp>
      <p:pic>
        <p:nvPicPr>
          <p:cNvPr id="1393668" name="Picture 4"/>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2051050" y="2276475"/>
            <a:ext cx="4392613" cy="292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9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93667"/>
                                        </p:tgtEl>
                                        <p:attrNameLst>
                                          <p:attrName>style.visibility</p:attrName>
                                        </p:attrNameLst>
                                      </p:cBhvr>
                                      <p:to>
                                        <p:strVal val="visible"/>
                                      </p:to>
                                    </p:set>
                                    <p:anim calcmode="lin" valueType="num">
                                      <p:cBhvr>
                                        <p:cTn id="7" dur="500" fill="hold"/>
                                        <p:tgtEl>
                                          <p:spTgt spid="139366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93667"/>
                                        </p:tgtEl>
                                        <p:attrNameLst>
                                          <p:attrName>ppt_y</p:attrName>
                                        </p:attrNameLst>
                                      </p:cBhvr>
                                      <p:tavLst>
                                        <p:tav tm="0">
                                          <p:val>
                                            <p:strVal val="#ppt_y"/>
                                          </p:val>
                                        </p:tav>
                                        <p:tav tm="100000">
                                          <p:val>
                                            <p:strVal val="#ppt_y"/>
                                          </p:val>
                                        </p:tav>
                                      </p:tavLst>
                                    </p:anim>
                                    <p:anim calcmode="lin" valueType="num">
                                      <p:cBhvr>
                                        <p:cTn id="9" dur="500" fill="hold"/>
                                        <p:tgtEl>
                                          <p:spTgt spid="139366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936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936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393668"/>
                                        </p:tgtEl>
                                        <p:attrNameLst>
                                          <p:attrName>style.visibility</p:attrName>
                                        </p:attrNameLst>
                                      </p:cBhvr>
                                      <p:to>
                                        <p:strVal val="visible"/>
                                      </p:to>
                                    </p:set>
                                    <p:anim calcmode="lin" valueType="num">
                                      <p:cBhvr>
                                        <p:cTn id="16" dur="500" fill="hold"/>
                                        <p:tgtEl>
                                          <p:spTgt spid="1393668"/>
                                        </p:tgtEl>
                                        <p:attrNameLst>
                                          <p:attrName>ppt_w</p:attrName>
                                        </p:attrNameLst>
                                      </p:cBhvr>
                                      <p:tavLst>
                                        <p:tav tm="0">
                                          <p:val>
                                            <p:fltVal val="0"/>
                                          </p:val>
                                        </p:tav>
                                        <p:tav tm="100000">
                                          <p:val>
                                            <p:strVal val="#ppt_w"/>
                                          </p:val>
                                        </p:tav>
                                      </p:tavLst>
                                    </p:anim>
                                    <p:anim calcmode="lin" valueType="num">
                                      <p:cBhvr>
                                        <p:cTn id="17" dur="500" fill="hold"/>
                                        <p:tgtEl>
                                          <p:spTgt spid="13936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6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406979" name="Text Box 3"/>
          <p:cNvSpPr txBox="1">
            <a:spLocks noChangeArrowheads="1"/>
          </p:cNvSpPr>
          <p:nvPr/>
        </p:nvSpPr>
        <p:spPr bwMode="auto">
          <a:xfrm>
            <a:off x="287338" y="836613"/>
            <a:ext cx="83169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4.</a:t>
            </a:r>
            <a:r>
              <a:rPr kumimoji="1" lang="zh-CN" altLang="en-US" sz="2400" b="1">
                <a:latin typeface="楷体_GB2312" pitchFamily="49" charset="-122"/>
                <a:ea typeface="楷体_GB2312" pitchFamily="49" charset="-122"/>
              </a:rPr>
              <a:t>电路如图所示，已知</a:t>
            </a:r>
            <a:r>
              <a:rPr kumimoji="1" lang="en-US" altLang="zh-CN" sz="2400" b="1" i="1">
                <a:latin typeface="Times New Roman" pitchFamily="18" charset="0"/>
                <a:ea typeface="楷体_GB2312" pitchFamily="49" charset="-122"/>
              </a:rPr>
              <a:t>R</a:t>
            </a:r>
            <a:r>
              <a:rPr kumimoji="1" lang="en-US" altLang="zh-CN" sz="2400" b="1" baseline="-25000">
                <a:latin typeface="楷体_GB2312" pitchFamily="49" charset="-122"/>
                <a:ea typeface="楷体_GB2312" pitchFamily="49" charset="-122"/>
              </a:rPr>
              <a:t>1</a:t>
            </a:r>
            <a:r>
              <a:rPr kumimoji="1" lang="en-US" altLang="zh-CN"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楷体_GB2312" pitchFamily="49" charset="-122"/>
                <a:ea typeface="楷体_GB2312" pitchFamily="49" charset="-122"/>
              </a:rPr>
              <a:t>3</a:t>
            </a:r>
            <a:r>
              <a:rPr kumimoji="1" lang="en-US" altLang="zh-CN" sz="2400" b="1">
                <a:latin typeface="楷体_GB2312" pitchFamily="49" charset="-122"/>
                <a:ea typeface="楷体_GB2312" pitchFamily="49" charset="-122"/>
              </a:rPr>
              <a:t>=10Ω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R</a:t>
            </a:r>
            <a:r>
              <a:rPr kumimoji="1" lang="en-US" altLang="zh-CN" sz="2400" b="1" baseline="-25000">
                <a:latin typeface="楷体_GB2312" pitchFamily="49" charset="-122"/>
                <a:ea typeface="楷体_GB2312" pitchFamily="49" charset="-122"/>
              </a:rPr>
              <a:t>2</a:t>
            </a:r>
            <a:r>
              <a:rPr kumimoji="1" lang="en-US" altLang="zh-CN" sz="2400" b="1">
                <a:latin typeface="楷体_GB2312" pitchFamily="49" charset="-122"/>
                <a:ea typeface="楷体_GB2312" pitchFamily="49" charset="-122"/>
              </a:rPr>
              <a:t>=40Ω</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L</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0.1H</a:t>
            </a:r>
            <a:r>
              <a:rPr kumimoji="1" lang="zh-CN" altLang="en-US" sz="2400" b="1">
                <a:latin typeface="楷体_GB2312" pitchFamily="49" charset="-122"/>
                <a:ea typeface="楷体_GB2312" pitchFamily="49" charset="-122"/>
              </a:rPr>
              <a:t>，</a:t>
            </a:r>
            <a:r>
              <a:rPr kumimoji="1" lang="en-US" altLang="zh-CN" sz="2400" b="1" i="1">
                <a:latin typeface="Times New Roman" pitchFamily="18" charset="0"/>
                <a:ea typeface="楷体_GB2312" pitchFamily="49" charset="-122"/>
              </a:rPr>
              <a:t>U</a:t>
            </a:r>
            <a:r>
              <a:rPr kumimoji="1" lang="en-US" altLang="zh-CN" sz="2400" b="1" baseline="-25000">
                <a:latin typeface="楷体_GB2312" pitchFamily="49" charset="-122"/>
                <a:ea typeface="楷体_GB2312" pitchFamily="49" charset="-122"/>
              </a:rPr>
              <a:t>S</a:t>
            </a:r>
            <a:r>
              <a:rPr kumimoji="1" lang="en-US" altLang="zh-CN" sz="2400" b="1">
                <a:latin typeface="楷体_GB2312" pitchFamily="49" charset="-122"/>
                <a:ea typeface="楷体_GB2312" pitchFamily="49" charset="-122"/>
              </a:rPr>
              <a:t>=180V</a:t>
            </a:r>
            <a:r>
              <a:rPr kumimoji="1" lang="zh-CN" altLang="en-US" sz="2400" b="1">
                <a:latin typeface="楷体_GB2312" pitchFamily="49" charset="-122"/>
                <a:ea typeface="楷体_GB2312" pitchFamily="49" charset="-122"/>
              </a:rPr>
              <a:t>。 </a:t>
            </a:r>
            <a:r>
              <a:rPr kumimoji="1" lang="en-US" altLang="zh-CN" sz="2400" b="1" i="1">
                <a:latin typeface="Times New Roman" pitchFamily="18" charset="0"/>
                <a:ea typeface="楷体_GB2312" pitchFamily="49" charset="-122"/>
              </a:rPr>
              <a:t>t</a:t>
            </a:r>
            <a:r>
              <a:rPr kumimoji="1" lang="en-US" altLang="zh-CN" sz="2400" b="1">
                <a:latin typeface="楷体_GB2312" pitchFamily="49" charset="-122"/>
                <a:ea typeface="楷体_GB2312" pitchFamily="49" charset="-122"/>
              </a:rPr>
              <a:t>=0</a:t>
            </a:r>
            <a:r>
              <a:rPr kumimoji="1" lang="zh-CN" altLang="en-US" sz="2400" b="1">
                <a:latin typeface="楷体_GB2312" pitchFamily="49" charset="-122"/>
                <a:ea typeface="楷体_GB2312" pitchFamily="49" charset="-122"/>
              </a:rPr>
              <a:t>时开关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闭合，试求出</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闭合后电感中的电流</a:t>
            </a:r>
            <a:r>
              <a:rPr kumimoji="1" lang="en-US" altLang="zh-CN" sz="2400" b="1" i="1">
                <a:latin typeface="Times New Roman" pitchFamily="18" charset="0"/>
                <a:ea typeface="楷体_GB2312" pitchFamily="49" charset="-122"/>
              </a:rPr>
              <a:t>i</a:t>
            </a:r>
            <a:r>
              <a:rPr kumimoji="1" lang="en-US" altLang="zh-CN" sz="2400" b="1" i="1" baseline="-25000">
                <a:latin typeface="Times New Roman" pitchFamily="18" charset="0"/>
                <a:ea typeface="楷体_GB2312" pitchFamily="49" charset="-122"/>
              </a:rPr>
              <a:t>L</a:t>
            </a:r>
            <a:r>
              <a:rPr kumimoji="1" lang="en-US" altLang="zh-CN" sz="2400" b="1">
                <a:latin typeface="楷体_GB2312" pitchFamily="49" charset="-122"/>
                <a:ea typeface="楷体_GB2312" pitchFamily="49" charset="-122"/>
              </a:rPr>
              <a:t>(t)</a:t>
            </a:r>
            <a:r>
              <a:rPr kumimoji="1" lang="zh-CN" altLang="en-US" sz="2400" b="1">
                <a:latin typeface="楷体_GB2312" pitchFamily="49" charset="-122"/>
                <a:ea typeface="楷体_GB2312" pitchFamily="49" charset="-122"/>
              </a:rPr>
              <a:t>。 </a:t>
            </a:r>
          </a:p>
        </p:txBody>
      </p:sp>
      <p:pic>
        <p:nvPicPr>
          <p:cNvPr id="14069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205038"/>
            <a:ext cx="5113337" cy="285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83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06979"/>
                                        </p:tgtEl>
                                        <p:attrNameLst>
                                          <p:attrName>style.visibility</p:attrName>
                                        </p:attrNameLst>
                                      </p:cBhvr>
                                      <p:to>
                                        <p:strVal val="visible"/>
                                      </p:to>
                                    </p:set>
                                    <p:anim calcmode="lin" valueType="num">
                                      <p:cBhvr>
                                        <p:cTn id="7" dur="500" fill="hold"/>
                                        <p:tgtEl>
                                          <p:spTgt spid="140697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06979"/>
                                        </p:tgtEl>
                                        <p:attrNameLst>
                                          <p:attrName>ppt_y</p:attrName>
                                        </p:attrNameLst>
                                      </p:cBhvr>
                                      <p:tavLst>
                                        <p:tav tm="0">
                                          <p:val>
                                            <p:strVal val="#ppt_y"/>
                                          </p:val>
                                        </p:tav>
                                        <p:tav tm="100000">
                                          <p:val>
                                            <p:strVal val="#ppt_y"/>
                                          </p:val>
                                        </p:tav>
                                      </p:tavLst>
                                    </p:anim>
                                    <p:anim calcmode="lin" valueType="num">
                                      <p:cBhvr>
                                        <p:cTn id="9" dur="500" fill="hold"/>
                                        <p:tgtEl>
                                          <p:spTgt spid="140697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0697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069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406983"/>
                                        </p:tgtEl>
                                        <p:attrNameLst>
                                          <p:attrName>style.visibility</p:attrName>
                                        </p:attrNameLst>
                                      </p:cBhvr>
                                      <p:to>
                                        <p:strVal val="visible"/>
                                      </p:to>
                                    </p:set>
                                    <p:anim calcmode="lin" valueType="num">
                                      <p:cBhvr>
                                        <p:cTn id="16" dur="500" fill="hold"/>
                                        <p:tgtEl>
                                          <p:spTgt spid="1406983"/>
                                        </p:tgtEl>
                                        <p:attrNameLst>
                                          <p:attrName>ppt_w</p:attrName>
                                        </p:attrNameLst>
                                      </p:cBhvr>
                                      <p:tavLst>
                                        <p:tav tm="0">
                                          <p:val>
                                            <p:fltVal val="0"/>
                                          </p:val>
                                        </p:tav>
                                        <p:tav tm="100000">
                                          <p:val>
                                            <p:strVal val="#ppt_w"/>
                                          </p:val>
                                        </p:tav>
                                      </p:tavLst>
                                    </p:anim>
                                    <p:anim calcmode="lin" valueType="num">
                                      <p:cBhvr>
                                        <p:cTn id="17" dur="500" fill="hold"/>
                                        <p:tgtEl>
                                          <p:spTgt spid="14069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7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p:cNvSpPr>
          <p:nvPr>
            <p:ph type="title" idx="4294967295"/>
          </p:nvPr>
        </p:nvSpPr>
        <p:spPr>
          <a:xfrm>
            <a:off x="250825" y="168275"/>
            <a:ext cx="4140200" cy="523875"/>
          </a:xfrm>
        </p:spPr>
        <p:txBody>
          <a:bodyPr vert="horz" lIns="91440" tIns="45720" rIns="91440" bIns="45720" rtlCol="0" anchor="ctr">
            <a:normAutofit/>
          </a:bodyPr>
          <a:lstStyle/>
          <a:p>
            <a:r>
              <a:rPr lang="zh-CN" altLang="en-US" sz="2800"/>
              <a:t> 练习题 </a:t>
            </a:r>
          </a:p>
        </p:txBody>
      </p:sp>
      <p:sp>
        <p:nvSpPr>
          <p:cNvPr id="1404931" name="Text Box 3"/>
          <p:cNvSpPr txBox="1">
            <a:spLocks noChangeArrowheads="1"/>
          </p:cNvSpPr>
          <p:nvPr/>
        </p:nvSpPr>
        <p:spPr bwMode="auto">
          <a:xfrm>
            <a:off x="250825" y="836613"/>
            <a:ext cx="8569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5-1.</a:t>
            </a:r>
            <a:r>
              <a:rPr kumimoji="1" lang="zh-CN" altLang="en-US" sz="2400" b="1">
                <a:solidFill>
                  <a:srgbClr val="000066"/>
                </a:solidFill>
                <a:latin typeface="楷体_GB2312" pitchFamily="49" charset="-122"/>
                <a:ea typeface="楷体_GB2312" pitchFamily="49" charset="-122"/>
              </a:rPr>
              <a:t>有一控制电路如图所示，一低压电源控制额定电压为高压电源的负载，控制电器为一中间继电器，在控制过程中我们需要考虑哪些问题呢？</a:t>
            </a:r>
          </a:p>
        </p:txBody>
      </p:sp>
      <p:pic>
        <p:nvPicPr>
          <p:cNvPr id="1404937" name="Picture 9" descr="继电器（图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989138"/>
            <a:ext cx="1806575" cy="1363662"/>
          </a:xfrm>
          <a:prstGeom prst="rect">
            <a:avLst/>
          </a:prstGeom>
          <a:noFill/>
          <a:extLst>
            <a:ext uri="{909E8E84-426E-40DD-AFC4-6F175D3DCCD1}">
              <a14:hiddenFill xmlns:a14="http://schemas.microsoft.com/office/drawing/2010/main">
                <a:solidFill>
                  <a:srgbClr val="FFFFFF"/>
                </a:solidFill>
              </a14:hiddenFill>
            </a:ext>
          </a:extLst>
        </p:spPr>
      </p:pic>
      <p:pic>
        <p:nvPicPr>
          <p:cNvPr id="1404939" name="Picture 11" descr="0d338744ebf81a4cbd68825dd72a6059242dd42a293486f0"/>
          <p:cNvPicPr>
            <a:picLocks noChangeAspect="1" noChangeArrowheads="1"/>
          </p:cNvPicPr>
          <p:nvPr/>
        </p:nvPicPr>
        <p:blipFill>
          <a:blip r:embed="rId3">
            <a:extLst>
              <a:ext uri="{28A0092B-C50C-407E-A947-70E740481C1C}">
                <a14:useLocalDpi xmlns:a14="http://schemas.microsoft.com/office/drawing/2010/main" val="0"/>
              </a:ext>
            </a:extLst>
          </a:blip>
          <a:srcRect l="24149" r="5804"/>
          <a:stretch>
            <a:fillRect/>
          </a:stretch>
        </p:blipFill>
        <p:spPr bwMode="auto">
          <a:xfrm>
            <a:off x="539750" y="2060575"/>
            <a:ext cx="4389438" cy="4445000"/>
          </a:xfrm>
          <a:prstGeom prst="rect">
            <a:avLst/>
          </a:prstGeom>
          <a:noFill/>
          <a:extLst>
            <a:ext uri="{909E8E84-426E-40DD-AFC4-6F175D3DCCD1}">
              <a14:hiddenFill xmlns:a14="http://schemas.microsoft.com/office/drawing/2010/main">
                <a:solidFill>
                  <a:srgbClr val="FFFFFF"/>
                </a:solidFill>
              </a14:hiddenFill>
            </a:ext>
          </a:extLst>
        </p:spPr>
      </p:pic>
      <p:pic>
        <p:nvPicPr>
          <p:cNvPr id="1404941" name="Picture 13" descr="5882b2b7d0a20cf4359da64b76094b36acaf9910"/>
          <p:cNvPicPr>
            <a:picLocks noChangeAspect="1" noChangeArrowheads="1"/>
          </p:cNvPicPr>
          <p:nvPr/>
        </p:nvPicPr>
        <p:blipFill>
          <a:blip r:embed="rId4">
            <a:extLst>
              <a:ext uri="{28A0092B-C50C-407E-A947-70E740481C1C}">
                <a14:useLocalDpi xmlns:a14="http://schemas.microsoft.com/office/drawing/2010/main" val="0"/>
              </a:ext>
            </a:extLst>
          </a:blip>
          <a:srcRect l="6110" t="2760" r="7610"/>
          <a:stretch>
            <a:fillRect/>
          </a:stretch>
        </p:blipFill>
        <p:spPr bwMode="auto">
          <a:xfrm>
            <a:off x="5292725" y="1989138"/>
            <a:ext cx="1652588" cy="1844675"/>
          </a:xfrm>
          <a:prstGeom prst="rect">
            <a:avLst/>
          </a:prstGeom>
          <a:noFill/>
          <a:extLst>
            <a:ext uri="{909E8E84-426E-40DD-AFC4-6F175D3DCCD1}">
              <a14:hiddenFill xmlns:a14="http://schemas.microsoft.com/office/drawing/2010/main">
                <a:solidFill>
                  <a:srgbClr val="FFFFFF"/>
                </a:solidFill>
              </a14:hiddenFill>
            </a:ext>
          </a:extLst>
        </p:spPr>
      </p:pic>
      <p:pic>
        <p:nvPicPr>
          <p:cNvPr id="1404943" name="Picture 15" descr="72f082025aafa40f5fea23b2ab64034f79f0f736afc3218c"/>
          <p:cNvPicPr>
            <a:picLocks noChangeAspect="1" noChangeArrowheads="1"/>
          </p:cNvPicPr>
          <p:nvPr/>
        </p:nvPicPr>
        <p:blipFill>
          <a:blip r:embed="rId5">
            <a:extLst>
              <a:ext uri="{28A0092B-C50C-407E-A947-70E740481C1C}">
                <a14:useLocalDpi xmlns:a14="http://schemas.microsoft.com/office/drawing/2010/main" val="0"/>
              </a:ext>
            </a:extLst>
          </a:blip>
          <a:srcRect l="23181" t="16353" r="26369" b="12706"/>
          <a:stretch>
            <a:fillRect/>
          </a:stretch>
        </p:blipFill>
        <p:spPr bwMode="auto">
          <a:xfrm>
            <a:off x="5795963" y="3933825"/>
            <a:ext cx="2387600" cy="251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64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04931"/>
                                        </p:tgtEl>
                                        <p:attrNameLst>
                                          <p:attrName>style.visibility</p:attrName>
                                        </p:attrNameLst>
                                      </p:cBhvr>
                                      <p:to>
                                        <p:strVal val="visible"/>
                                      </p:to>
                                    </p:set>
                                    <p:anim calcmode="lin" valueType="num">
                                      <p:cBhvr>
                                        <p:cTn id="7" dur="500" fill="hold"/>
                                        <p:tgtEl>
                                          <p:spTgt spid="14049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04931"/>
                                        </p:tgtEl>
                                        <p:attrNameLst>
                                          <p:attrName>ppt_y</p:attrName>
                                        </p:attrNameLst>
                                      </p:cBhvr>
                                      <p:tavLst>
                                        <p:tav tm="0">
                                          <p:val>
                                            <p:strVal val="#ppt_y"/>
                                          </p:val>
                                        </p:tav>
                                        <p:tav tm="100000">
                                          <p:val>
                                            <p:strVal val="#ppt_y"/>
                                          </p:val>
                                        </p:tav>
                                      </p:tavLst>
                                    </p:anim>
                                    <p:anim calcmode="lin" valueType="num">
                                      <p:cBhvr>
                                        <p:cTn id="9" dur="500" fill="hold"/>
                                        <p:tgtEl>
                                          <p:spTgt spid="14049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049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049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404939"/>
                                        </p:tgtEl>
                                        <p:attrNameLst>
                                          <p:attrName>style.visibility</p:attrName>
                                        </p:attrNameLst>
                                      </p:cBhvr>
                                      <p:to>
                                        <p:strVal val="visible"/>
                                      </p:to>
                                    </p:set>
                                    <p:anim calcmode="lin" valueType="num">
                                      <p:cBhvr>
                                        <p:cTn id="16" dur="500" fill="hold"/>
                                        <p:tgtEl>
                                          <p:spTgt spid="1404939"/>
                                        </p:tgtEl>
                                        <p:attrNameLst>
                                          <p:attrName>ppt_w</p:attrName>
                                        </p:attrNameLst>
                                      </p:cBhvr>
                                      <p:tavLst>
                                        <p:tav tm="0">
                                          <p:val>
                                            <p:fltVal val="0"/>
                                          </p:val>
                                        </p:tav>
                                        <p:tav tm="100000">
                                          <p:val>
                                            <p:strVal val="#ppt_w"/>
                                          </p:val>
                                        </p:tav>
                                      </p:tavLst>
                                    </p:anim>
                                    <p:anim calcmode="lin" valueType="num">
                                      <p:cBhvr>
                                        <p:cTn id="17" dur="500" fill="hold"/>
                                        <p:tgtEl>
                                          <p:spTgt spid="1404939"/>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1404941"/>
                                        </p:tgtEl>
                                        <p:attrNameLst>
                                          <p:attrName>style.visibility</p:attrName>
                                        </p:attrNameLst>
                                      </p:cBhvr>
                                      <p:to>
                                        <p:strVal val="visible"/>
                                      </p:to>
                                    </p:set>
                                    <p:animEffect transition="in" filter="slide(fromLeft)">
                                      <p:cBhvr>
                                        <p:cTn id="22" dur="500"/>
                                        <p:tgtEl>
                                          <p:spTgt spid="14049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nodeType="clickEffect">
                                  <p:stCondLst>
                                    <p:cond delay="0"/>
                                  </p:stCondLst>
                                  <p:childTnLst>
                                    <p:set>
                                      <p:cBhvr>
                                        <p:cTn id="26" dur="1" fill="hold">
                                          <p:stCondLst>
                                            <p:cond delay="0"/>
                                          </p:stCondLst>
                                        </p:cTn>
                                        <p:tgtEl>
                                          <p:spTgt spid="1404937"/>
                                        </p:tgtEl>
                                        <p:attrNameLst>
                                          <p:attrName>style.visibility</p:attrName>
                                        </p:attrNameLst>
                                      </p:cBhvr>
                                      <p:to>
                                        <p:strVal val="visible"/>
                                      </p:to>
                                    </p:set>
                                    <p:animEffect transition="in" filter="slide(fromLeft)">
                                      <p:cBhvr>
                                        <p:cTn id="27" dur="500"/>
                                        <p:tgtEl>
                                          <p:spTgt spid="14049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nodeType="clickEffect">
                                  <p:stCondLst>
                                    <p:cond delay="0"/>
                                  </p:stCondLst>
                                  <p:childTnLst>
                                    <p:set>
                                      <p:cBhvr>
                                        <p:cTn id="31" dur="1" fill="hold">
                                          <p:stCondLst>
                                            <p:cond delay="0"/>
                                          </p:stCondLst>
                                        </p:cTn>
                                        <p:tgtEl>
                                          <p:spTgt spid="1404943"/>
                                        </p:tgtEl>
                                        <p:attrNameLst>
                                          <p:attrName>style.visibility</p:attrName>
                                        </p:attrNameLst>
                                      </p:cBhvr>
                                      <p:to>
                                        <p:strVal val="visible"/>
                                      </p:to>
                                    </p:set>
                                    <p:animEffect transition="in" filter="slide(fromLeft)">
                                      <p:cBhvr>
                                        <p:cTn id="32" dur="500"/>
                                        <p:tgtEl>
                                          <p:spTgt spid="1404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p:cNvSpPr>
          <p:nvPr>
            <p:ph type="title" idx="4294967295"/>
          </p:nvPr>
        </p:nvSpPr>
        <p:spPr>
          <a:xfrm>
            <a:off x="250825" y="168275"/>
            <a:ext cx="4140200" cy="523875"/>
          </a:xfrm>
        </p:spPr>
        <p:txBody>
          <a:bodyPr>
            <a:normAutofit fontScale="90000"/>
          </a:bodyPr>
          <a:lstStyle/>
          <a:p>
            <a:r>
              <a:rPr lang="zh-CN" altLang="en-US" b="1" dirty="0" smtClean="0"/>
              <a:t> 练习题</a:t>
            </a:r>
            <a:r>
              <a:rPr lang="zh-CN" altLang="en-US" sz="1800" b="1" u="sng" dirty="0" smtClean="0"/>
              <a:t> </a:t>
            </a:r>
          </a:p>
        </p:txBody>
      </p:sp>
      <p:sp>
        <p:nvSpPr>
          <p:cNvPr id="1405955" name="Text Box 3"/>
          <p:cNvSpPr txBox="1">
            <a:spLocks noChangeArrowheads="1"/>
          </p:cNvSpPr>
          <p:nvPr/>
        </p:nvSpPr>
        <p:spPr bwMode="auto">
          <a:xfrm>
            <a:off x="142875" y="836613"/>
            <a:ext cx="8893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itchFamily="34" charset="0"/>
                <a:ea typeface="宋体" pitchFamily="2" charset="-122"/>
              </a:defRPr>
            </a:lvl1pPr>
            <a:lvl2pPr marL="53816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r>
              <a:rPr kumimoji="1" lang="en-US" altLang="zh-CN" sz="2400" b="1">
                <a:solidFill>
                  <a:srgbClr val="000066"/>
                </a:solidFill>
                <a:latin typeface="楷体_GB2312" pitchFamily="49" charset="-122"/>
                <a:ea typeface="楷体_GB2312" pitchFamily="49" charset="-122"/>
              </a:rPr>
              <a:t>5-2.</a:t>
            </a:r>
            <a:r>
              <a:rPr kumimoji="1" lang="zh-CN" altLang="en-US" sz="2400" b="1">
                <a:latin typeface="楷体_GB2312" pitchFamily="49" charset="-122"/>
                <a:ea typeface="楷体_GB2312" pitchFamily="49" charset="-122"/>
              </a:rPr>
              <a:t>电路如图所示，继电器线圈的电阻</a:t>
            </a:r>
            <a:r>
              <a:rPr kumimoji="1" lang="en-US" altLang="zh-CN" sz="2400" b="1" i="1">
                <a:latin typeface="Times New Roman" pitchFamily="18" charset="0"/>
                <a:ea typeface="楷体_GB2312" pitchFamily="49" charset="-122"/>
              </a:rPr>
              <a:t>R</a:t>
            </a:r>
            <a:r>
              <a:rPr kumimoji="1" lang="en-US" altLang="zh-CN" sz="2400" b="1">
                <a:latin typeface="楷体_GB2312" pitchFamily="49" charset="-122"/>
                <a:ea typeface="楷体_GB2312" pitchFamily="49" charset="-122"/>
              </a:rPr>
              <a:t>=250Ω</a:t>
            </a:r>
            <a:r>
              <a:rPr kumimoji="1" lang="zh-CN" altLang="en-US" sz="2400" b="1">
                <a:latin typeface="楷体_GB2312" pitchFamily="49" charset="-122"/>
                <a:ea typeface="楷体_GB2312" pitchFamily="49" charset="-122"/>
              </a:rPr>
              <a:t>，吸合时其电感值</a:t>
            </a:r>
            <a:r>
              <a:rPr kumimoji="1" lang="en-US" altLang="zh-CN" sz="2400" b="1" i="1">
                <a:latin typeface="Times New Roman" pitchFamily="18" charset="0"/>
                <a:ea typeface="楷体_GB2312" pitchFamily="49" charset="-122"/>
              </a:rPr>
              <a:t>L</a:t>
            </a:r>
            <a:r>
              <a:rPr kumimoji="1" lang="zh-CN" altLang="en-US" sz="2400" b="1">
                <a:latin typeface="楷体_GB2312" pitchFamily="49" charset="-122"/>
                <a:ea typeface="楷体_GB2312" pitchFamily="49" charset="-122"/>
              </a:rPr>
              <a:t>＝</a:t>
            </a:r>
            <a:r>
              <a:rPr kumimoji="1" lang="en-US" altLang="zh-CN" sz="2400" b="1">
                <a:latin typeface="楷体_GB2312" pitchFamily="49" charset="-122"/>
                <a:ea typeface="楷体_GB2312" pitchFamily="49" charset="-122"/>
              </a:rPr>
              <a:t>25H</a:t>
            </a:r>
            <a:r>
              <a:rPr kumimoji="1" lang="zh-CN" altLang="en-US" sz="2400" b="1">
                <a:latin typeface="楷体_GB2312" pitchFamily="49" charset="-122"/>
                <a:ea typeface="楷体_GB2312" pitchFamily="49" charset="-122"/>
              </a:rPr>
              <a:t>。已知电阻</a:t>
            </a:r>
            <a:r>
              <a:rPr kumimoji="1" lang="en-US" altLang="zh-CN" sz="2400" b="1" i="1">
                <a:latin typeface="Times New Roman" pitchFamily="18" charset="0"/>
                <a:ea typeface="楷体_GB2312" pitchFamily="49" charset="-122"/>
              </a:rPr>
              <a:t>R</a:t>
            </a:r>
            <a:r>
              <a:rPr kumimoji="1" lang="en-US" altLang="zh-CN" sz="2400" b="1" baseline="-25000">
                <a:latin typeface="楷体_GB2312" pitchFamily="49" charset="-122"/>
                <a:ea typeface="楷体_GB2312" pitchFamily="49" charset="-122"/>
              </a:rPr>
              <a:t>1</a:t>
            </a:r>
            <a:r>
              <a:rPr kumimoji="1" lang="en-US" altLang="zh-CN" sz="2400" b="1">
                <a:latin typeface="楷体_GB2312" pitchFamily="49" charset="-122"/>
                <a:ea typeface="楷体_GB2312" pitchFamily="49" charset="-122"/>
              </a:rPr>
              <a:t>=230Ω</a:t>
            </a:r>
            <a:r>
              <a:rPr kumimoji="1" lang="zh-CN" altLang="en-US" sz="2400" b="1">
                <a:latin typeface="楷体_GB2312" pitchFamily="49" charset="-122"/>
                <a:ea typeface="楷体_GB2312" pitchFamily="49" charset="-122"/>
              </a:rPr>
              <a:t>，电源电压</a:t>
            </a:r>
            <a:r>
              <a:rPr kumimoji="1" lang="en-US" altLang="zh-CN" sz="2400" b="1" i="1">
                <a:latin typeface="Times New Roman" pitchFamily="18" charset="0"/>
                <a:ea typeface="楷体_GB2312" pitchFamily="49" charset="-122"/>
              </a:rPr>
              <a:t>U</a:t>
            </a:r>
            <a:r>
              <a:rPr kumimoji="1" lang="en-US" altLang="zh-CN" sz="2400" b="1" baseline="-25000">
                <a:latin typeface="楷体_GB2312" pitchFamily="49" charset="-122"/>
                <a:ea typeface="楷体_GB2312" pitchFamily="49" charset="-122"/>
              </a:rPr>
              <a:t>S</a:t>
            </a:r>
            <a:r>
              <a:rPr kumimoji="1" lang="en-US" altLang="zh-CN" sz="2400" b="1">
                <a:latin typeface="楷体_GB2312" pitchFamily="49" charset="-122"/>
                <a:ea typeface="楷体_GB2312" pitchFamily="49" charset="-122"/>
              </a:rPr>
              <a:t>=24V</a:t>
            </a:r>
            <a:r>
              <a:rPr kumimoji="1" lang="zh-CN" altLang="en-US" sz="2400" b="1">
                <a:latin typeface="楷体_GB2312" pitchFamily="49" charset="-122"/>
                <a:ea typeface="楷体_GB2312" pitchFamily="49" charset="-122"/>
              </a:rPr>
              <a:t>。若继电器的释放电流为</a:t>
            </a:r>
            <a:r>
              <a:rPr kumimoji="1" lang="en-US" altLang="zh-CN" sz="2400" b="1">
                <a:latin typeface="楷体_GB2312" pitchFamily="49" charset="-122"/>
                <a:ea typeface="楷体_GB2312" pitchFamily="49" charset="-122"/>
              </a:rPr>
              <a:t>4mA</a:t>
            </a:r>
            <a:r>
              <a:rPr kumimoji="1" lang="zh-CN" altLang="en-US" sz="2400" b="1">
                <a:latin typeface="楷体_GB2312" pitchFamily="49" charset="-122"/>
                <a:ea typeface="楷体_GB2312" pitchFamily="49" charset="-122"/>
              </a:rPr>
              <a:t>。求开关</a:t>
            </a:r>
            <a:r>
              <a:rPr kumimoji="1" lang="en-US" altLang="zh-CN" sz="2400" b="1">
                <a:latin typeface="楷体_GB2312" pitchFamily="49" charset="-122"/>
                <a:ea typeface="楷体_GB2312" pitchFamily="49" charset="-122"/>
              </a:rPr>
              <a:t>S</a:t>
            </a:r>
            <a:r>
              <a:rPr kumimoji="1" lang="zh-CN" altLang="en-US" sz="2400" b="1">
                <a:latin typeface="楷体_GB2312" pitchFamily="49" charset="-122"/>
                <a:ea typeface="楷体_GB2312" pitchFamily="49" charset="-122"/>
              </a:rPr>
              <a:t>闭合多长时间继电器能够释放？</a:t>
            </a:r>
            <a:endParaRPr kumimoji="1" lang="zh-CN" altLang="en-US" sz="2400">
              <a:latin typeface="楷体_GB2312" pitchFamily="49" charset="-122"/>
              <a:ea typeface="楷体_GB2312" pitchFamily="49" charset="-122"/>
            </a:endParaRPr>
          </a:p>
        </p:txBody>
      </p:sp>
      <p:pic>
        <p:nvPicPr>
          <p:cNvPr id="1405956" name="Picture 4"/>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4787900" y="2492375"/>
            <a:ext cx="3816350" cy="2627313"/>
          </a:xfrm>
          <a:prstGeom prst="rect">
            <a:avLst/>
          </a:prstGeom>
          <a:noFill/>
          <a:extLst>
            <a:ext uri="{909E8E84-426E-40DD-AFC4-6F175D3DCCD1}">
              <a14:hiddenFill xmlns:a14="http://schemas.microsoft.com/office/drawing/2010/main">
                <a:solidFill>
                  <a:srgbClr val="FFFFFF"/>
                </a:solidFill>
              </a14:hiddenFill>
            </a:ext>
          </a:extLst>
        </p:spPr>
      </p:pic>
      <p:pic>
        <p:nvPicPr>
          <p:cNvPr id="1405958" name="Picture 6" descr="0d338744ebf81a4cbd68825dd72a6059242dd42a293486f0"/>
          <p:cNvPicPr>
            <a:picLocks noChangeAspect="1" noChangeArrowheads="1"/>
          </p:cNvPicPr>
          <p:nvPr/>
        </p:nvPicPr>
        <p:blipFill>
          <a:blip r:embed="rId3">
            <a:extLst>
              <a:ext uri="{28A0092B-C50C-407E-A947-70E740481C1C}">
                <a14:useLocalDpi xmlns:a14="http://schemas.microsoft.com/office/drawing/2010/main" val="0"/>
              </a:ext>
            </a:extLst>
          </a:blip>
          <a:srcRect l="24149" r="5804"/>
          <a:stretch>
            <a:fillRect/>
          </a:stretch>
        </p:blipFill>
        <p:spPr bwMode="auto">
          <a:xfrm>
            <a:off x="0" y="1989138"/>
            <a:ext cx="4389438" cy="4445000"/>
          </a:xfrm>
          <a:prstGeom prst="rect">
            <a:avLst/>
          </a:prstGeom>
          <a:noFill/>
          <a:extLst>
            <a:ext uri="{909E8E84-426E-40DD-AFC4-6F175D3DCCD1}">
              <a14:hiddenFill xmlns:a14="http://schemas.microsoft.com/office/drawing/2010/main">
                <a:solidFill>
                  <a:srgbClr val="FFFFFF"/>
                </a:solidFill>
              </a14:hiddenFill>
            </a:ext>
          </a:extLst>
        </p:spPr>
      </p:pic>
      <p:sp>
        <p:nvSpPr>
          <p:cNvPr id="1405961" name="Oval 9"/>
          <p:cNvSpPr>
            <a:spLocks noChangeArrowheads="1"/>
          </p:cNvSpPr>
          <p:nvPr/>
        </p:nvSpPr>
        <p:spPr bwMode="auto">
          <a:xfrm>
            <a:off x="755650" y="2133600"/>
            <a:ext cx="2592388" cy="2447925"/>
          </a:xfrm>
          <a:prstGeom prst="ellipse">
            <a:avLst/>
          </a:prstGeom>
          <a:noFill/>
          <a:ln w="9525">
            <a:solidFill>
              <a:srgbClr val="FF0000"/>
            </a:solidFill>
            <a:prstDash val="lgDash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05962" name="Line 10"/>
          <p:cNvSpPr>
            <a:spLocks noChangeShapeType="1"/>
          </p:cNvSpPr>
          <p:nvPr/>
        </p:nvSpPr>
        <p:spPr bwMode="auto">
          <a:xfrm>
            <a:off x="3348038" y="3429000"/>
            <a:ext cx="1439862" cy="215900"/>
          </a:xfrm>
          <a:prstGeom prst="line">
            <a:avLst/>
          </a:prstGeom>
          <a:noFill/>
          <a:ln w="5715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584660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05955"/>
                                        </p:tgtEl>
                                        <p:attrNameLst>
                                          <p:attrName>style.visibility</p:attrName>
                                        </p:attrNameLst>
                                      </p:cBhvr>
                                      <p:to>
                                        <p:strVal val="visible"/>
                                      </p:to>
                                    </p:set>
                                    <p:anim calcmode="lin" valueType="num">
                                      <p:cBhvr>
                                        <p:cTn id="7" dur="500" fill="hold"/>
                                        <p:tgtEl>
                                          <p:spTgt spid="14059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05955"/>
                                        </p:tgtEl>
                                        <p:attrNameLst>
                                          <p:attrName>ppt_y</p:attrName>
                                        </p:attrNameLst>
                                      </p:cBhvr>
                                      <p:tavLst>
                                        <p:tav tm="0">
                                          <p:val>
                                            <p:strVal val="#ppt_y"/>
                                          </p:val>
                                        </p:tav>
                                        <p:tav tm="100000">
                                          <p:val>
                                            <p:strVal val="#ppt_y"/>
                                          </p:val>
                                        </p:tav>
                                      </p:tavLst>
                                    </p:anim>
                                    <p:anim calcmode="lin" valueType="num">
                                      <p:cBhvr>
                                        <p:cTn id="9" dur="500" fill="hold"/>
                                        <p:tgtEl>
                                          <p:spTgt spid="14059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059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059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405958"/>
                                        </p:tgtEl>
                                        <p:attrNameLst>
                                          <p:attrName>style.visibility</p:attrName>
                                        </p:attrNameLst>
                                      </p:cBhvr>
                                      <p:to>
                                        <p:strVal val="visible"/>
                                      </p:to>
                                    </p:set>
                                    <p:anim calcmode="lin" valueType="num">
                                      <p:cBhvr>
                                        <p:cTn id="16" dur="500" fill="hold"/>
                                        <p:tgtEl>
                                          <p:spTgt spid="1405958"/>
                                        </p:tgtEl>
                                        <p:attrNameLst>
                                          <p:attrName>ppt_w</p:attrName>
                                        </p:attrNameLst>
                                      </p:cBhvr>
                                      <p:tavLst>
                                        <p:tav tm="0">
                                          <p:val>
                                            <p:fltVal val="0"/>
                                          </p:val>
                                        </p:tav>
                                        <p:tav tm="100000">
                                          <p:val>
                                            <p:strVal val="#ppt_w"/>
                                          </p:val>
                                        </p:tav>
                                      </p:tavLst>
                                    </p:anim>
                                    <p:anim calcmode="lin" valueType="num">
                                      <p:cBhvr>
                                        <p:cTn id="17" dur="500" fill="hold"/>
                                        <p:tgtEl>
                                          <p:spTgt spid="1405958"/>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405961"/>
                                        </p:tgtEl>
                                        <p:attrNameLst>
                                          <p:attrName>style.visibility</p:attrName>
                                        </p:attrNameLst>
                                      </p:cBhvr>
                                      <p:to>
                                        <p:strVal val="visible"/>
                                      </p:to>
                                    </p:set>
                                    <p:anim calcmode="lin" valueType="num">
                                      <p:cBhvr>
                                        <p:cTn id="22" dur="500" fill="hold"/>
                                        <p:tgtEl>
                                          <p:spTgt spid="1405961"/>
                                        </p:tgtEl>
                                        <p:attrNameLst>
                                          <p:attrName>ppt_w</p:attrName>
                                        </p:attrNameLst>
                                      </p:cBhvr>
                                      <p:tavLst>
                                        <p:tav tm="0">
                                          <p:val>
                                            <p:fltVal val="0"/>
                                          </p:val>
                                        </p:tav>
                                        <p:tav tm="100000">
                                          <p:val>
                                            <p:strVal val="#ppt_w"/>
                                          </p:val>
                                        </p:tav>
                                      </p:tavLst>
                                    </p:anim>
                                    <p:anim calcmode="lin" valueType="num">
                                      <p:cBhvr>
                                        <p:cTn id="23" dur="500" fill="hold"/>
                                        <p:tgtEl>
                                          <p:spTgt spid="1405961"/>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405962"/>
                                        </p:tgtEl>
                                        <p:attrNameLst>
                                          <p:attrName>style.visibility</p:attrName>
                                        </p:attrNameLst>
                                      </p:cBhvr>
                                      <p:to>
                                        <p:strVal val="visible"/>
                                      </p:to>
                                    </p:set>
                                    <p:animEffect transition="in" filter="slide(fromLeft)">
                                      <p:cBhvr>
                                        <p:cTn id="28" dur="500"/>
                                        <p:tgtEl>
                                          <p:spTgt spid="14059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8" fill="hold" nodeType="clickEffect">
                                  <p:stCondLst>
                                    <p:cond delay="0"/>
                                  </p:stCondLst>
                                  <p:childTnLst>
                                    <p:set>
                                      <p:cBhvr>
                                        <p:cTn id="32" dur="1" fill="hold">
                                          <p:stCondLst>
                                            <p:cond delay="0"/>
                                          </p:stCondLst>
                                        </p:cTn>
                                        <p:tgtEl>
                                          <p:spTgt spid="1405956"/>
                                        </p:tgtEl>
                                        <p:attrNameLst>
                                          <p:attrName>style.visibility</p:attrName>
                                        </p:attrNameLst>
                                      </p:cBhvr>
                                      <p:to>
                                        <p:strVal val="visible"/>
                                      </p:to>
                                    </p:set>
                                    <p:animEffect transition="in" filter="slide(fromLeft)">
                                      <p:cBhvr>
                                        <p:cTn id="33" dur="2000"/>
                                        <p:tgtEl>
                                          <p:spTgt spid="140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955" grpId="0"/>
      <p:bldP spid="1405961" grpId="0" animBg="1"/>
      <p:bldP spid="14059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p:cNvSpPr>
          <p:nvPr>
            <p:ph type="title"/>
          </p:nvPr>
        </p:nvSpPr>
        <p:spPr>
          <a:xfrm>
            <a:off x="107504" y="0"/>
            <a:ext cx="2663825" cy="609600"/>
          </a:xfrm>
        </p:spPr>
        <p:txBody>
          <a:bodyPr>
            <a:normAutofit/>
          </a:bodyPr>
          <a:lstStyle/>
          <a:p>
            <a:r>
              <a:rPr lang="zh-CN" altLang="en-US" sz="2800" dirty="0" smtClean="0"/>
              <a:t>习题练习</a:t>
            </a:r>
          </a:p>
        </p:txBody>
      </p:sp>
      <p:sp>
        <p:nvSpPr>
          <p:cNvPr id="675845" name="Rectangle 5"/>
          <p:cNvSpPr>
            <a:spLocks noChangeArrowheads="1"/>
          </p:cNvSpPr>
          <p:nvPr/>
        </p:nvSpPr>
        <p:spPr bwMode="auto">
          <a:xfrm>
            <a:off x="179512" y="692696"/>
            <a:ext cx="453650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ea typeface="宋体" pitchFamily="2" charset="-122"/>
              </a:defRPr>
            </a:lvl1pPr>
            <a:lvl2pPr marL="800100" indent="-342900">
              <a:defRPr>
                <a:solidFill>
                  <a:schemeClr val="tx1"/>
                </a:solidFill>
                <a:latin typeface="Arial" pitchFamily="34" charset="0"/>
                <a:ea typeface="宋体" pitchFamily="2" charset="-122"/>
              </a:defRPr>
            </a:lvl2pPr>
            <a:lvl3pPr marL="1257300" indent="-342900">
              <a:defRPr>
                <a:solidFill>
                  <a:schemeClr val="tx1"/>
                </a:solidFill>
                <a:latin typeface="Arial" pitchFamily="34" charset="0"/>
                <a:ea typeface="宋体" pitchFamily="2" charset="-122"/>
              </a:defRPr>
            </a:lvl3pPr>
            <a:lvl4pPr marL="1714500" indent="-342900">
              <a:defRPr>
                <a:solidFill>
                  <a:schemeClr val="tx1"/>
                </a:solidFill>
                <a:latin typeface="Arial" pitchFamily="34" charset="0"/>
                <a:ea typeface="宋体" pitchFamily="2" charset="-122"/>
              </a:defRPr>
            </a:lvl4pPr>
            <a:lvl5pPr marL="2171700" indent="-342900">
              <a:defRPr>
                <a:solidFill>
                  <a:schemeClr val="tx1"/>
                </a:solidFill>
                <a:latin typeface="Arial" pitchFamily="34" charset="0"/>
                <a:ea typeface="宋体" pitchFamily="2" charset="-122"/>
              </a:defRPr>
            </a:lvl5pPr>
            <a:lvl6pPr marL="2628900" indent="-342900" fontAlgn="base">
              <a:spcBef>
                <a:spcPct val="0"/>
              </a:spcBef>
              <a:spcAft>
                <a:spcPct val="0"/>
              </a:spcAft>
              <a:defRPr>
                <a:solidFill>
                  <a:schemeClr val="tx1"/>
                </a:solidFill>
                <a:latin typeface="Arial" pitchFamily="34" charset="0"/>
                <a:ea typeface="宋体" pitchFamily="2" charset="-122"/>
              </a:defRPr>
            </a:lvl6pPr>
            <a:lvl7pPr marL="3086100" indent="-342900" fontAlgn="base">
              <a:spcBef>
                <a:spcPct val="0"/>
              </a:spcBef>
              <a:spcAft>
                <a:spcPct val="0"/>
              </a:spcAft>
              <a:defRPr>
                <a:solidFill>
                  <a:schemeClr val="tx1"/>
                </a:solidFill>
                <a:latin typeface="Arial" pitchFamily="34" charset="0"/>
                <a:ea typeface="宋体" pitchFamily="2" charset="-122"/>
              </a:defRPr>
            </a:lvl7pPr>
            <a:lvl8pPr marL="3543300" indent="-342900" fontAlgn="base">
              <a:spcBef>
                <a:spcPct val="0"/>
              </a:spcBef>
              <a:spcAft>
                <a:spcPct val="0"/>
              </a:spcAft>
              <a:defRPr>
                <a:solidFill>
                  <a:schemeClr val="tx1"/>
                </a:solidFill>
                <a:latin typeface="Arial" pitchFamily="34" charset="0"/>
                <a:ea typeface="宋体" pitchFamily="2" charset="-122"/>
              </a:defRPr>
            </a:lvl8pPr>
            <a:lvl9pPr marL="4000500" indent="-342900" fontAlgn="base">
              <a:spcBef>
                <a:spcPct val="0"/>
              </a:spcBef>
              <a:spcAft>
                <a:spcPct val="0"/>
              </a:spcAft>
              <a:defRPr>
                <a:solidFill>
                  <a:schemeClr val="tx1"/>
                </a:solidFill>
                <a:latin typeface="Arial" pitchFamily="34" charset="0"/>
                <a:ea typeface="宋体" pitchFamily="2" charset="-122"/>
              </a:defRPr>
            </a:lvl9pPr>
          </a:lstStyle>
          <a:p>
            <a:pPr>
              <a:spcBef>
                <a:spcPct val="50000"/>
              </a:spcBef>
              <a:buFontTx/>
              <a:buAutoNum type="arabicPeriod"/>
            </a:pPr>
            <a:r>
              <a:rPr kumimoji="1" lang="zh-CN" altLang="en-US" sz="2000" dirty="0">
                <a:solidFill>
                  <a:schemeClr val="hlink"/>
                </a:solidFill>
                <a:latin typeface="仿宋" panose="02010609060101010101" pitchFamily="49" charset="-122"/>
                <a:ea typeface="仿宋" panose="02010609060101010101" pitchFamily="49" charset="-122"/>
              </a:rPr>
              <a:t>试求图（</a:t>
            </a:r>
            <a:r>
              <a:rPr kumimoji="1" lang="en-US" altLang="zh-CN" sz="2000" dirty="0">
                <a:solidFill>
                  <a:schemeClr val="hlink"/>
                </a:solidFill>
                <a:latin typeface="仿宋" panose="02010609060101010101" pitchFamily="49" charset="-122"/>
                <a:ea typeface="仿宋" panose="02010609060101010101" pitchFamily="49" charset="-122"/>
              </a:rPr>
              <a:t>a</a:t>
            </a:r>
            <a:r>
              <a:rPr kumimoji="1" lang="zh-CN" altLang="en-US" sz="2000" dirty="0">
                <a:solidFill>
                  <a:schemeClr val="hlink"/>
                </a:solidFill>
                <a:latin typeface="仿宋" panose="02010609060101010101" pitchFamily="49" charset="-122"/>
                <a:ea typeface="仿宋" panose="02010609060101010101" pitchFamily="49" charset="-122"/>
              </a:rPr>
              <a:t>）所示电路的等效电阻。</a:t>
            </a:r>
          </a:p>
          <a:p>
            <a:pPr>
              <a:spcBef>
                <a:spcPct val="50000"/>
              </a:spcBef>
              <a:buFontTx/>
              <a:buAutoNum type="arabicPeriod"/>
            </a:pPr>
            <a:r>
              <a:rPr kumimoji="1" lang="zh-CN" altLang="en-US" sz="2000" dirty="0">
                <a:solidFill>
                  <a:schemeClr val="hlink"/>
                </a:solidFill>
                <a:latin typeface="仿宋" panose="02010609060101010101" pitchFamily="49" charset="-122"/>
                <a:ea typeface="仿宋" panose="02010609060101010101" pitchFamily="49" charset="-122"/>
              </a:rPr>
              <a:t>试求图（</a:t>
            </a:r>
            <a:r>
              <a:rPr kumimoji="1" lang="en-US" altLang="zh-CN" sz="2000" dirty="0">
                <a:solidFill>
                  <a:schemeClr val="hlink"/>
                </a:solidFill>
                <a:latin typeface="仿宋" panose="02010609060101010101" pitchFamily="49" charset="-122"/>
                <a:ea typeface="仿宋" panose="02010609060101010101" pitchFamily="49" charset="-122"/>
              </a:rPr>
              <a:t>b</a:t>
            </a:r>
            <a:r>
              <a:rPr kumimoji="1" lang="zh-CN" altLang="en-US" sz="2000" dirty="0">
                <a:solidFill>
                  <a:schemeClr val="hlink"/>
                </a:solidFill>
                <a:latin typeface="仿宋" panose="02010609060101010101" pitchFamily="49" charset="-122"/>
                <a:ea typeface="仿宋" panose="02010609060101010101" pitchFamily="49" charset="-122"/>
              </a:rPr>
              <a:t>）所示电路的开路电压。</a:t>
            </a:r>
          </a:p>
        </p:txBody>
      </p:sp>
      <p:pic>
        <p:nvPicPr>
          <p:cNvPr id="6758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79498"/>
            <a:ext cx="5401469" cy="234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967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4139</Words>
  <Application>Microsoft Office PowerPoint</Application>
  <PresentationFormat>全屏显示(4:3)</PresentationFormat>
  <Paragraphs>314</Paragraphs>
  <Slides>89</Slides>
  <Notes>13</Notes>
  <HiddenSlides>0</HiddenSlides>
  <MMClips>0</MMClips>
  <ScaleCrop>false</ScaleCrop>
  <HeadingPairs>
    <vt:vector size="6" baseType="variant">
      <vt:variant>
        <vt:lpstr>主题</vt:lpstr>
      </vt:variant>
      <vt:variant>
        <vt:i4>1</vt:i4>
      </vt:variant>
      <vt:variant>
        <vt:lpstr>嵌入 OLE 服务器</vt:lpstr>
      </vt:variant>
      <vt:variant>
        <vt:i4>7</vt:i4>
      </vt:variant>
      <vt:variant>
        <vt:lpstr>幻灯片标题</vt:lpstr>
      </vt:variant>
      <vt:variant>
        <vt:i4>89</vt:i4>
      </vt:variant>
    </vt:vector>
  </HeadingPairs>
  <TitlesOfParts>
    <vt:vector size="97" baseType="lpstr">
      <vt:lpstr>Office 主题​​</vt:lpstr>
      <vt:lpstr>Visio.Drawing.4</vt:lpstr>
      <vt:lpstr>位图图像</vt:lpstr>
      <vt:lpstr>Equation</vt:lpstr>
      <vt:lpstr>公式</vt:lpstr>
      <vt:lpstr>Microsoft Word 97 - 2003 文档</vt:lpstr>
      <vt:lpstr>VISIO</vt:lpstr>
      <vt:lpstr>Microsoft 公式 3.0</vt:lpstr>
      <vt:lpstr>PowerPoint 演示文稿</vt:lpstr>
      <vt:lpstr>思考题</vt:lpstr>
      <vt:lpstr>思考题</vt:lpstr>
      <vt:lpstr>思考题</vt:lpstr>
      <vt:lpstr>思考题</vt:lpstr>
      <vt:lpstr>思考题</vt:lpstr>
      <vt:lpstr>思考题</vt:lpstr>
      <vt:lpstr>习题练习</vt:lpstr>
      <vt:lpstr>习题练习</vt:lpstr>
      <vt:lpstr>习题练习</vt:lpstr>
      <vt:lpstr>PowerPoint 演示文稿</vt:lpstr>
      <vt:lpstr>习题练习</vt:lpstr>
      <vt:lpstr>PowerPoint 演示文稿</vt:lpstr>
      <vt:lpstr>PowerPoint 演示文稿</vt:lpstr>
      <vt:lpstr>PowerPoint 演示文稿</vt:lpstr>
      <vt:lpstr>PowerPoint 演示文稿</vt:lpstr>
      <vt:lpstr>PowerPoint 演示文稿</vt:lpstr>
      <vt:lpstr>习题训练</vt:lpstr>
      <vt:lpstr>习题训练</vt:lpstr>
      <vt:lpstr>习题训练</vt:lpstr>
      <vt:lpstr>习题训练</vt:lpstr>
      <vt:lpstr>习题训练</vt:lpstr>
      <vt:lpstr>习题训练</vt:lpstr>
      <vt:lpstr>习题训练</vt:lpstr>
      <vt:lpstr>习题训练</vt:lpstr>
      <vt:lpstr>习题训练</vt:lpstr>
      <vt:lpstr>习题训练</vt:lpstr>
      <vt:lpstr>习题训练</vt:lpstr>
      <vt:lpstr>习题训练</vt:lpstr>
      <vt:lpstr>习题练习</vt:lpstr>
      <vt:lpstr>习题练习</vt:lpstr>
      <vt:lpstr>习题练习</vt:lpstr>
      <vt:lpstr>PowerPoint 演示文稿</vt:lpstr>
      <vt:lpstr>PowerPoint 演示文稿</vt:lpstr>
      <vt:lpstr>PowerPoint 演示文稿</vt:lpstr>
      <vt:lpstr>习题练习</vt:lpstr>
      <vt:lpstr>习题练习</vt:lpstr>
      <vt:lpstr>习题练习</vt:lpstr>
      <vt:lpstr>习题练习</vt:lpstr>
      <vt:lpstr>习题练习</vt:lpstr>
      <vt:lpstr>习题</vt:lpstr>
      <vt:lpstr>习题</vt:lpstr>
      <vt:lpstr>习题</vt:lpstr>
      <vt:lpstr>习题</vt:lpstr>
      <vt:lpstr>习题</vt:lpstr>
      <vt:lpstr>PowerPoint 演示文稿</vt:lpstr>
      <vt:lpstr>PowerPoint 演示文稿</vt:lpstr>
      <vt:lpstr>习题</vt:lpstr>
      <vt:lpstr>习题</vt:lpstr>
      <vt:lpstr>习题</vt:lpstr>
      <vt:lpstr>PowerPoint 演示文稿</vt:lpstr>
      <vt:lpstr>习题</vt:lpstr>
      <vt:lpstr>习题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思考题 </vt:lpstr>
      <vt:lpstr> 练习题 </vt:lpstr>
      <vt:lpstr> 练习题 </vt:lpstr>
      <vt:lpstr>练习题 </vt:lpstr>
      <vt:lpstr>练习题</vt:lpstr>
      <vt:lpstr> 练习题 </vt:lpstr>
      <vt:lpstr> 练习题 </vt:lpstr>
      <vt:lpstr> 练习题 </vt:lpstr>
      <vt:lpstr> 练习题 </vt:lpstr>
      <vt:lpstr> 练习题 </vt:lpstr>
      <vt:lpstr> 练习题 </vt:lpstr>
      <vt:lpstr> 练习题 </vt:lpstr>
      <vt:lpstr>PowerPoint 演示文稿</vt:lpstr>
      <vt:lpstr>PowerPoint 演示文稿</vt:lpstr>
      <vt:lpstr> 练习题 </vt:lpstr>
      <vt:lpstr>PowerPoint 演示文稿</vt:lpstr>
      <vt:lpstr> 练习题 </vt:lpstr>
      <vt:lpstr> 练习题 </vt:lpstr>
      <vt:lpstr> 练习题 </vt:lpstr>
      <vt:lpstr> 练习题 </vt:lpstr>
      <vt:lpstr> 练习题 </vt:lpstr>
      <vt:lpstr> 练习题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曹卫权</dc:creator>
  <cp:lastModifiedBy>曹卫权</cp:lastModifiedBy>
  <cp:revision>48</cp:revision>
  <dcterms:created xsi:type="dcterms:W3CDTF">2017-06-01T16:00:42Z</dcterms:created>
  <dcterms:modified xsi:type="dcterms:W3CDTF">2017-06-23T04:19:54Z</dcterms:modified>
</cp:coreProperties>
</file>