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05" r:id="rId2"/>
    <p:sldId id="262" r:id="rId3"/>
    <p:sldId id="313" r:id="rId4"/>
    <p:sldId id="336" r:id="rId5"/>
    <p:sldId id="329" r:id="rId6"/>
    <p:sldId id="337" r:id="rId7"/>
    <p:sldId id="338" r:id="rId8"/>
    <p:sldId id="332" r:id="rId9"/>
    <p:sldId id="335" r:id="rId10"/>
    <p:sldId id="339" r:id="rId11"/>
    <p:sldId id="333" r:id="rId12"/>
    <p:sldId id="341" r:id="rId13"/>
    <p:sldId id="340" r:id="rId14"/>
    <p:sldId id="342" r:id="rId15"/>
    <p:sldId id="319" r:id="rId16"/>
    <p:sldId id="330" r:id="rId17"/>
    <p:sldId id="344" r:id="rId18"/>
    <p:sldId id="343" r:id="rId19"/>
    <p:sldId id="345" r:id="rId20"/>
    <p:sldId id="331" r:id="rId21"/>
    <p:sldId id="281" r:id="rId22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</p:showPr>
  <p:clrMru>
    <a:srgbClr val="FF3300"/>
    <a:srgbClr val="C55A11"/>
    <a:srgbClr val="00CC00"/>
    <a:srgbClr val="FFFFFF"/>
    <a:srgbClr val="00B0F0"/>
    <a:srgbClr val="1662A7"/>
    <a:srgbClr val="008CC7"/>
    <a:srgbClr val="F7F7F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深色样式 1 - 强调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深色样式 1 - 强调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深色样式 1 - 强调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深色样式 1 - 强调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深色样式 1 - 强调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深色样式 2 - 强调 5/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深色样式 2 - 强调 3/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深色样式 2 - 强调 1/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深色样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304" autoAdjust="0"/>
    <p:restoredTop sz="94608" autoAdjust="0"/>
  </p:normalViewPr>
  <p:slideViewPr>
    <p:cSldViewPr snapToGrid="0">
      <p:cViewPr varScale="1">
        <p:scale>
          <a:sx n="107" d="100"/>
          <a:sy n="107" d="100"/>
        </p:scale>
        <p:origin x="-52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0D92226-F628-4FE2-80E2-2E9F97350430}" type="datetimeFigureOut">
              <a:rPr lang="zh-CN" altLang="en-US"/>
              <a:pPr>
                <a:defRPr/>
              </a:pPr>
              <a:t>2017/11/5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0084B89-55E6-4757-B861-DF37E492D34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084B89-55E6-4757-B861-DF37E492D34B}" type="slidenum">
              <a:rPr lang="zh-CN" altLang="en-US" smtClean="0"/>
              <a:pPr>
                <a:defRPr/>
              </a:pPr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084B89-55E6-4757-B861-DF37E492D34B}" type="slidenum">
              <a:rPr lang="zh-CN" altLang="en-US" smtClean="0"/>
              <a:pPr>
                <a:defRPr/>
              </a:pPr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BFC42AA1-EAED-46DD-8829-3803A16F2AC1}" type="datetimeFigureOut">
              <a:rPr lang="zh-CN" altLang="en-US"/>
              <a:pPr>
                <a:defRPr/>
              </a:pPr>
              <a:t>2017/11/5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955B47A-1B86-4C12-ACAB-6C5B5DA5211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457B58D3-0AD5-4EF7-9598-FE109696A522}" type="datetimeFigureOut">
              <a:rPr lang="zh-CN" altLang="en-US"/>
              <a:pPr>
                <a:defRPr/>
              </a:pPr>
              <a:t>2017/11/5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AB5E618B-134C-479D-B294-C0B476E2618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7D583D9E-E5C4-46B0-8E08-216551224733}" type="datetimeFigureOut">
              <a:rPr lang="zh-CN" altLang="en-US"/>
              <a:pPr>
                <a:defRPr/>
              </a:pPr>
              <a:t>2017/11/5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5455CC6E-5D6F-4EC7-BC21-D8D32D6937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441C4317-964C-4977-8893-59F1AA354EDA}" type="datetimeFigureOut">
              <a:rPr lang="zh-CN" altLang="en-US"/>
              <a:pPr>
                <a:defRPr/>
              </a:pPr>
              <a:t>2017/11/5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7FE0315-205B-40AC-9AFC-FD49920E288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8CFAAA5-289F-4AA3-A797-A50F7FBAE235}" type="datetimeFigureOut">
              <a:rPr lang="zh-CN" altLang="en-US"/>
              <a:pPr>
                <a:defRPr/>
              </a:pPr>
              <a:t>2017/11/5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78F4092-65EF-4CC0-9DCB-665A924D35E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CD42935A-9E56-4C51-A9E8-DBA86D981C40}" type="datetimeFigureOut">
              <a:rPr lang="zh-CN" altLang="en-US"/>
              <a:pPr>
                <a:defRPr/>
              </a:pPr>
              <a:t>2017/11/5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B556AE8-CFED-4B32-9DB9-C77B6755659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FA1C369D-199A-48DD-B5BF-B1223541F233}" type="datetimeFigureOut">
              <a:rPr lang="zh-CN" altLang="en-US"/>
              <a:pPr>
                <a:defRPr/>
              </a:pPr>
              <a:t>2017/11/5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346DC5D9-C4C8-4F9B-89CC-9F3D43BA7E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9BEBF962-ED09-42BF-A56C-19A2016263DE}" type="datetimeFigureOut">
              <a:rPr lang="zh-CN" altLang="en-US"/>
              <a:pPr>
                <a:defRPr/>
              </a:pPr>
              <a:t>2017/11/5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D204277-30BB-443F-BE3F-8809BCD45EC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0D6724EA-8C6E-4E08-A090-C9B36F9B6C11}" type="datetimeFigureOut">
              <a:rPr lang="zh-CN" altLang="en-US"/>
              <a:pPr>
                <a:defRPr/>
              </a:pPr>
              <a:t>2017/11/5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C8E46A77-9C4A-4390-AD18-F0E0851402D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7E1A01FA-E14D-4794-801D-FF607C86DDC1}" type="datetimeFigureOut">
              <a:rPr lang="zh-CN" altLang="en-US"/>
              <a:pPr>
                <a:defRPr/>
              </a:pPr>
              <a:t>2017/11/5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5DE83DE1-77EC-4813-8BAB-241749510D9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D271CA78-9A24-4D0B-827B-769382CBE131}" type="datetimeFigureOut">
              <a:rPr lang="zh-CN" altLang="en-US"/>
              <a:pPr>
                <a:defRPr/>
              </a:pPr>
              <a:t>2017/11/5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02880A7-DF02-4DB0-BA6E-E089D73F92C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cxnSp>
        <p:nvCxnSpPr>
          <p:cNvPr id="20" name="直接连接符 19"/>
          <p:cNvCxnSpPr/>
          <p:nvPr userDrawn="1"/>
        </p:nvCxnSpPr>
        <p:spPr>
          <a:xfrm>
            <a:off x="0" y="6467475"/>
            <a:ext cx="3001818" cy="0"/>
          </a:xfrm>
          <a:prstGeom prst="line">
            <a:avLst/>
          </a:prstGeom>
          <a:ln w="3175" cmpd="thickThin"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49000">
                  <a:schemeClr val="tx1">
                    <a:lumMod val="50000"/>
                    <a:lumOff val="50000"/>
                  </a:schemeClr>
                </a:gs>
                <a:gs pos="83000">
                  <a:schemeClr val="tx1">
                    <a:lumMod val="75000"/>
                    <a:lumOff val="2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 userDrawn="1"/>
        </p:nvSpPr>
        <p:spPr>
          <a:xfrm>
            <a:off x="231775" y="6502400"/>
            <a:ext cx="11122025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latin typeface="幼圆" panose="02010509060101010101" pitchFamily="49" charset="-122"/>
                <a:ea typeface="幼圆" panose="02010509060101010101" pitchFamily="49" charset="-122"/>
              </a:rPr>
              <a:t>学技术，改变工作方式</a:t>
            </a:r>
            <a:r>
              <a:rPr lang="en-US" altLang="zh-CN" dirty="0">
                <a:latin typeface="Kozuka Mincho Pr6N B" panose="02020800000000000000" pitchFamily="18" charset="-128"/>
                <a:ea typeface="Kozuka Mincho Pr6N B" panose="02020800000000000000" pitchFamily="18" charset="-128"/>
              </a:rPr>
              <a:t>  </a:t>
            </a:r>
            <a:endParaRPr lang="zh-CN" altLang="en-US" dirty="0">
              <a:latin typeface="Kozuka Mincho Pr6N B" panose="02020800000000000000" pitchFamily="18" charset="-128"/>
              <a:ea typeface="Kozuka Mincho Pr6N B" panose="02020800000000000000" pitchFamily="18" charset="-128"/>
            </a:endParaRPr>
          </a:p>
        </p:txBody>
      </p:sp>
      <p:cxnSp>
        <p:nvCxnSpPr>
          <p:cNvPr id="28" name="直接连接符 27"/>
          <p:cNvCxnSpPr/>
          <p:nvPr userDrawn="1"/>
        </p:nvCxnSpPr>
        <p:spPr>
          <a:xfrm>
            <a:off x="2965450" y="6538913"/>
            <a:ext cx="325438" cy="32543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 userDrawn="1"/>
        </p:nvSpPr>
        <p:spPr>
          <a:xfrm>
            <a:off x="231775" y="0"/>
            <a:ext cx="161925" cy="8191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微软雅黑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微软雅黑"/>
          <a:ea typeface="微软雅黑"/>
          <a:cs typeface="微软雅黑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微软雅黑"/>
          <a:ea typeface="微软雅黑"/>
          <a:cs typeface="微软雅黑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微软雅黑"/>
          <a:ea typeface="微软雅黑"/>
          <a:cs typeface="微软雅黑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微软雅黑"/>
          <a:ea typeface="微软雅黑"/>
          <a:cs typeface="微软雅黑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微软雅黑"/>
          <a:ea typeface="微软雅黑"/>
          <a:cs typeface="微软雅黑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微软雅黑"/>
          <a:ea typeface="微软雅黑"/>
          <a:cs typeface="微软雅黑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微软雅黑"/>
          <a:ea typeface="微软雅黑"/>
          <a:cs typeface="微软雅黑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微软雅黑"/>
          <a:ea typeface="微软雅黑"/>
          <a:cs typeface="微软雅黑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微软雅黑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微软雅黑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微软雅黑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微软雅黑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微软雅黑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-5745440" y="-2817929"/>
            <a:ext cx="7350073" cy="6621517"/>
          </a:xfrm>
          <a:prstGeom prst="rect">
            <a:avLst/>
          </a:prstGeom>
          <a:blipFill dpi="0" rotWithShape="1">
            <a:blip r:embed="rId2">
              <a:alphaModFix amt="40000"/>
              <a:duotone>
                <a:prstClr val="black"/>
                <a:srgbClr val="1662A7">
                  <a:tint val="45000"/>
                  <a:satMod val="400000"/>
                </a:srgbClr>
              </a:duotone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8841729" y="2999223"/>
            <a:ext cx="6195431" cy="5581326"/>
          </a:xfrm>
          <a:prstGeom prst="rect">
            <a:avLst/>
          </a:prstGeom>
          <a:blipFill dpi="0" rotWithShape="1">
            <a:blip r:embed="rId3" cstate="print">
              <a:alphaModFix amt="40000"/>
              <a:duotone>
                <a:prstClr val="black"/>
                <a:srgbClr val="1662A7">
                  <a:tint val="45000"/>
                  <a:satMod val="400000"/>
                </a:srgbClr>
              </a:duotone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4343" name="矩形 4"/>
          <p:cNvSpPr>
            <a:spLocks noChangeArrowheads="1"/>
          </p:cNvSpPr>
          <p:nvPr/>
        </p:nvSpPr>
        <p:spPr bwMode="auto">
          <a:xfrm>
            <a:off x="2174983" y="528918"/>
            <a:ext cx="692419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4800" b="1" dirty="0">
                <a:latin typeface="微软雅黑"/>
                <a:ea typeface="微软雅黑"/>
                <a:cs typeface="微软雅黑"/>
              </a:rPr>
              <a:t> </a:t>
            </a:r>
            <a:r>
              <a:rPr lang="zh-CN" altLang="en-US" sz="4400" b="1" spc="1500" dirty="0">
                <a:solidFill>
                  <a:schemeClr val="accent1"/>
                </a:solidFill>
                <a:latin typeface="微软雅黑"/>
                <a:ea typeface="微软雅黑"/>
                <a:cs typeface="微软雅黑"/>
              </a:rPr>
              <a:t>欧姆</a:t>
            </a:r>
            <a:r>
              <a:rPr lang="zh-CN" altLang="en-US" sz="4400" b="1" spc="1500" dirty="0" smtClean="0">
                <a:solidFill>
                  <a:schemeClr val="accent1"/>
                </a:solidFill>
                <a:latin typeface="微软雅黑"/>
                <a:ea typeface="微软雅黑"/>
                <a:cs typeface="微软雅黑"/>
              </a:rPr>
              <a:t>龙编程与实践</a:t>
            </a:r>
            <a:endParaRPr lang="zh-CN" altLang="en-US" sz="4400" b="1" spc="1500" dirty="0">
              <a:solidFill>
                <a:schemeClr val="accent1"/>
              </a:solidFill>
              <a:latin typeface="微软雅黑"/>
              <a:ea typeface="微软雅黑"/>
              <a:cs typeface="微软雅黑"/>
            </a:endParaRPr>
          </a:p>
        </p:txBody>
      </p:sp>
      <p:pic>
        <p:nvPicPr>
          <p:cNvPr id="1026" name="图片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89768" y="2886625"/>
            <a:ext cx="7223760" cy="3442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9"/>
          <p:cNvSpPr/>
          <p:nvPr/>
        </p:nvSpPr>
        <p:spPr>
          <a:xfrm rot="10800000" flipV="1">
            <a:off x="770965" y="1516407"/>
            <a:ext cx="89736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spc="1000" dirty="0" smtClean="0">
                <a:solidFill>
                  <a:srgbClr val="FF0000"/>
                </a:solidFill>
                <a:ea typeface="微软雅黑" pitchFamily="34" charset="-122"/>
              </a:rPr>
              <a:t>CP1E </a:t>
            </a:r>
            <a:r>
              <a:rPr lang="zh-CN" altLang="en-US" sz="3200" b="1" spc="1000" dirty="0" smtClean="0">
                <a:solidFill>
                  <a:srgbClr val="FF0000"/>
                </a:solidFill>
                <a:ea typeface="微软雅黑" pitchFamily="34" charset="-122"/>
              </a:rPr>
              <a:t>读取实时时钟</a:t>
            </a:r>
            <a:endParaRPr lang="zh-CN" altLang="en-US" sz="3200" b="1" spc="10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533062" y="2249220"/>
            <a:ext cx="39184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spc="500" dirty="0" smtClean="0">
                <a:latin typeface="微软雅黑"/>
                <a:ea typeface="微软雅黑"/>
                <a:cs typeface="微软雅黑"/>
              </a:rPr>
              <a:t>CP1E-N30-DT-D</a:t>
            </a:r>
          </a:p>
        </p:txBody>
      </p:sp>
      <p:sp>
        <p:nvSpPr>
          <p:cNvPr id="8" name="矩形 7"/>
          <p:cNvSpPr/>
          <p:nvPr/>
        </p:nvSpPr>
        <p:spPr>
          <a:xfrm>
            <a:off x="8121995" y="1554953"/>
            <a:ext cx="28931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pc="500" dirty="0" smtClean="0">
                <a:solidFill>
                  <a:srgbClr val="FF0000"/>
                </a:solidFill>
                <a:latin typeface="微软雅黑"/>
                <a:ea typeface="微软雅黑"/>
                <a:cs typeface="微软雅黑"/>
              </a:rPr>
              <a:t>《</a:t>
            </a:r>
            <a:r>
              <a:rPr lang="zh-CN" altLang="en-US" sz="2400" b="1" spc="500" dirty="0" smtClean="0">
                <a:solidFill>
                  <a:srgbClr val="FF0000"/>
                </a:solidFill>
                <a:latin typeface="微软雅黑"/>
                <a:ea typeface="微软雅黑"/>
                <a:cs typeface="微软雅黑"/>
              </a:rPr>
              <a:t>技成培训</a:t>
            </a:r>
            <a:r>
              <a:rPr lang="en-US" altLang="zh-CN" sz="2400" b="1" spc="500" dirty="0" smtClean="0">
                <a:solidFill>
                  <a:srgbClr val="FF0000"/>
                </a:solidFill>
                <a:latin typeface="微软雅黑"/>
                <a:ea typeface="微软雅黑"/>
                <a:cs typeface="微软雅黑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241658" y="1009657"/>
            <a:ext cx="9683015" cy="1134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spc="500" dirty="0" smtClean="0">
                <a:ea typeface="微软雅黑" pitchFamily="34" charset="-122"/>
              </a:rPr>
              <a:t>MOVD</a:t>
            </a:r>
            <a:r>
              <a:rPr lang="zh-CN" altLang="en-US" sz="2400" b="1" spc="500" dirty="0" smtClean="0">
                <a:ea typeface="微软雅黑" pitchFamily="34" charset="-122"/>
              </a:rPr>
              <a:t>指令是一条专门用于</a:t>
            </a:r>
            <a:r>
              <a:rPr lang="en-US" altLang="zh-CN" sz="2400" b="1" spc="500" dirty="0" smtClean="0">
                <a:ea typeface="微软雅黑" pitchFamily="34" charset="-122"/>
              </a:rPr>
              <a:t>4</a:t>
            </a:r>
            <a:r>
              <a:rPr lang="zh-CN" altLang="en-US" sz="2400" b="1" spc="500" dirty="0" smtClean="0">
                <a:ea typeface="微软雅黑" pitchFamily="34" charset="-122"/>
              </a:rPr>
              <a:t>位为单位进行传送的指令。</a:t>
            </a:r>
            <a:endParaRPr lang="en-US" altLang="zh-CN" sz="2400" b="1" spc="500" dirty="0" smtClean="0"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spc="500" dirty="0" smtClean="0">
                <a:ea typeface="微软雅黑" pitchFamily="34" charset="-122"/>
              </a:rPr>
              <a:t>也可进行多个位（</a:t>
            </a:r>
            <a:r>
              <a:rPr lang="en-US" altLang="zh-CN" sz="2400" b="1" spc="500" dirty="0" smtClean="0">
                <a:ea typeface="微软雅黑" pitchFamily="34" charset="-122"/>
              </a:rPr>
              <a:t>4/8/12/16bit</a:t>
            </a:r>
            <a:r>
              <a:rPr lang="zh-CN" altLang="en-US" sz="2400" b="1" spc="500" dirty="0" smtClean="0">
                <a:ea typeface="微软雅黑" pitchFamily="34" charset="-122"/>
              </a:rPr>
              <a:t>）的传送</a:t>
            </a:r>
            <a:endParaRPr lang="en-US" altLang="zh-CN" sz="2400" b="1" spc="500" dirty="0" smtClean="0">
              <a:ea typeface="微软雅黑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708418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168422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6239944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771471" y="3014097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8988215" y="3684586"/>
            <a:ext cx="2300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个位小时数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566749" y="3667650"/>
            <a:ext cx="2300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十位小时数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925149" y="3667647"/>
            <a:ext cx="2300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个位日期数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61349" y="3667648"/>
            <a:ext cx="2300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十位日期数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583682" y="2312986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1">
                    <a:lumMod val="75000"/>
                  </a:schemeClr>
                </a:solidFill>
                <a:ea typeface="微软雅黑" pitchFamily="34" charset="-122"/>
              </a:rPr>
              <a:t>A352.00</a:t>
            </a:r>
            <a:r>
              <a:rPr lang="en-US" altLang="zh-CN" sz="3200" b="1" spc="500" dirty="0" smtClean="0">
                <a:solidFill>
                  <a:srgbClr val="FF33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微软雅黑" pitchFamily="34" charset="-122"/>
              </a:rPr>
              <a:t>A352.07</a:t>
            </a:r>
            <a:endParaRPr lang="zh-CN" altLang="en-US" sz="3200" b="1" spc="500" dirty="0">
              <a:solidFill>
                <a:schemeClr val="tx1">
                  <a:lumMod val="85000"/>
                  <a:lumOff val="15000"/>
                </a:schemeClr>
              </a:solidFill>
              <a:ea typeface="微软雅黑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512149" y="2329919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2">
                    <a:lumMod val="75000"/>
                  </a:schemeClr>
                </a:solidFill>
                <a:ea typeface="微软雅黑" pitchFamily="34" charset="-122"/>
              </a:rPr>
              <a:t>A352.15</a:t>
            </a:r>
            <a:r>
              <a:rPr lang="en-US" altLang="zh-CN" sz="3200" b="1" spc="500" dirty="0" smtClean="0">
                <a:solidFill>
                  <a:srgbClr val="FF00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accent6">
                    <a:lumMod val="75000"/>
                  </a:schemeClr>
                </a:solidFill>
                <a:ea typeface="微软雅黑" pitchFamily="34" charset="-122"/>
              </a:rPr>
              <a:t>A352.08</a:t>
            </a:r>
            <a:endParaRPr lang="zh-CN" altLang="en-US" sz="3200" b="1" spc="500" dirty="0">
              <a:solidFill>
                <a:schemeClr val="accent6">
                  <a:lumMod val="75000"/>
                </a:schemeClr>
              </a:solidFill>
              <a:ea typeface="微软雅黑" pitchFamily="34" charset="-122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3742284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1202288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6273810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8805337" y="4758230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8" name="直接连接符 17"/>
          <p:cNvCxnSpPr/>
          <p:nvPr/>
        </p:nvCxnSpPr>
        <p:spPr>
          <a:xfrm>
            <a:off x="1574802" y="4555066"/>
            <a:ext cx="1981200" cy="70273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rot="10800000" flipV="1">
            <a:off x="1634067" y="4521199"/>
            <a:ext cx="1921934" cy="84666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4123363" y="4588928"/>
            <a:ext cx="1981200" cy="70273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rot="10800000" flipV="1">
            <a:off x="4182628" y="4555061"/>
            <a:ext cx="1921934" cy="84666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1337732" y="5674273"/>
            <a:ext cx="47921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pc="500" dirty="0" smtClean="0">
                <a:ea typeface="微软雅黑" pitchFamily="34" charset="-122"/>
              </a:rPr>
              <a:t>D2</a:t>
            </a:r>
            <a:r>
              <a:rPr lang="zh-CN" altLang="en-US" sz="2400" b="1" spc="500" dirty="0" smtClean="0">
                <a:ea typeface="微软雅黑" pitchFamily="34" charset="-122"/>
              </a:rPr>
              <a:t>只取低八位“小时”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38845" y="404329"/>
            <a:ext cx="94003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如何重新排序实时时钟存放格式：</a:t>
            </a:r>
            <a:r>
              <a:rPr lang="en-US" altLang="zh-CN" sz="2800" b="1" spc="500" dirty="0" smtClean="0">
                <a:solidFill>
                  <a:srgbClr val="FF0000"/>
                </a:solidFill>
                <a:ea typeface="微软雅黑" pitchFamily="34" charset="-122"/>
              </a:rPr>
              <a:t> D2</a:t>
            </a:r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取“小时”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cxnSp>
        <p:nvCxnSpPr>
          <p:cNvPr id="28" name="直接连接符 27"/>
          <p:cNvCxnSpPr/>
          <p:nvPr/>
        </p:nvCxnSpPr>
        <p:spPr>
          <a:xfrm>
            <a:off x="7806267" y="5207000"/>
            <a:ext cx="990600" cy="347133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 flipV="1">
            <a:off x="8788398" y="4512733"/>
            <a:ext cx="1921934" cy="104140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  <p:bldP spid="11" grpId="0"/>
      <p:bldP spid="12" grpId="0"/>
      <p:bldP spid="13" grpId="0"/>
      <p:bldP spid="22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1241658" y="1009657"/>
            <a:ext cx="9683015" cy="1134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spc="500" dirty="0" smtClean="0">
                <a:ea typeface="微软雅黑" pitchFamily="34" charset="-122"/>
              </a:rPr>
              <a:t>MOVD</a:t>
            </a:r>
            <a:r>
              <a:rPr lang="zh-CN" altLang="en-US" sz="2400" b="1" spc="500" dirty="0" smtClean="0">
                <a:ea typeface="微软雅黑" pitchFamily="34" charset="-122"/>
              </a:rPr>
              <a:t>指令是一条专门用于</a:t>
            </a:r>
            <a:r>
              <a:rPr lang="en-US" altLang="zh-CN" sz="2400" b="1" spc="500" dirty="0" smtClean="0">
                <a:ea typeface="微软雅黑" pitchFamily="34" charset="-122"/>
              </a:rPr>
              <a:t>4</a:t>
            </a:r>
            <a:r>
              <a:rPr lang="zh-CN" altLang="en-US" sz="2400" b="1" spc="500" dirty="0" smtClean="0">
                <a:ea typeface="微软雅黑" pitchFamily="34" charset="-122"/>
              </a:rPr>
              <a:t>位为单位进行传送的指令。</a:t>
            </a:r>
            <a:endParaRPr lang="en-US" altLang="zh-CN" sz="2400" b="1" spc="500" dirty="0" smtClean="0"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spc="500" dirty="0" smtClean="0">
                <a:ea typeface="微软雅黑" pitchFamily="34" charset="-122"/>
              </a:rPr>
              <a:t>也可进行多个位（</a:t>
            </a:r>
            <a:r>
              <a:rPr lang="en-US" altLang="zh-CN" sz="2400" b="1" spc="500" dirty="0" smtClean="0">
                <a:ea typeface="微软雅黑" pitchFamily="34" charset="-122"/>
              </a:rPr>
              <a:t>4/8/12/16bit</a:t>
            </a:r>
            <a:r>
              <a:rPr lang="zh-CN" altLang="en-US" sz="2400" b="1" spc="500" dirty="0" smtClean="0">
                <a:ea typeface="微软雅黑" pitchFamily="34" charset="-122"/>
              </a:rPr>
              <a:t>）的传送</a:t>
            </a:r>
            <a:endParaRPr lang="en-US" altLang="zh-CN" sz="2400" b="1" spc="500" dirty="0" smtClean="0">
              <a:ea typeface="微软雅黑" pitchFamily="34" charset="-122"/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3708418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1168422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6239944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表格 18"/>
          <p:cNvGraphicFramePr>
            <a:graphicFrameLocks noGrp="1"/>
          </p:cNvGraphicFramePr>
          <p:nvPr/>
        </p:nvGraphicFramePr>
        <p:xfrm>
          <a:off x="8771471" y="3014097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矩形 19"/>
          <p:cNvSpPr/>
          <p:nvPr/>
        </p:nvSpPr>
        <p:spPr>
          <a:xfrm>
            <a:off x="8988215" y="3684586"/>
            <a:ext cx="2300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个位小时数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566749" y="3667650"/>
            <a:ext cx="2300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十位小时数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925149" y="3667647"/>
            <a:ext cx="2300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个位日期数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461349" y="3667648"/>
            <a:ext cx="2300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十位日期数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583682" y="2312986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1">
                    <a:lumMod val="75000"/>
                  </a:schemeClr>
                </a:solidFill>
                <a:ea typeface="微软雅黑" pitchFamily="34" charset="-122"/>
              </a:rPr>
              <a:t>A352.00</a:t>
            </a:r>
            <a:r>
              <a:rPr lang="en-US" altLang="zh-CN" sz="3200" b="1" spc="500" dirty="0" smtClean="0">
                <a:solidFill>
                  <a:srgbClr val="FF33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微软雅黑" pitchFamily="34" charset="-122"/>
              </a:rPr>
              <a:t>A351.07</a:t>
            </a:r>
            <a:endParaRPr lang="zh-CN" altLang="en-US" sz="3200" b="1" spc="500" dirty="0">
              <a:solidFill>
                <a:schemeClr val="tx1">
                  <a:lumMod val="85000"/>
                  <a:lumOff val="15000"/>
                </a:schemeClr>
              </a:solidFill>
              <a:ea typeface="微软雅黑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512149" y="2329919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2">
                    <a:lumMod val="75000"/>
                  </a:schemeClr>
                </a:solidFill>
                <a:ea typeface="微软雅黑" pitchFamily="34" charset="-122"/>
              </a:rPr>
              <a:t>A352.15</a:t>
            </a:r>
            <a:r>
              <a:rPr lang="en-US" altLang="zh-CN" sz="3200" b="1" spc="500" dirty="0" smtClean="0">
                <a:solidFill>
                  <a:srgbClr val="FF00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accent6">
                    <a:lumMod val="75000"/>
                  </a:schemeClr>
                </a:solidFill>
                <a:ea typeface="微软雅黑" pitchFamily="34" charset="-122"/>
              </a:rPr>
              <a:t>A351.08</a:t>
            </a:r>
            <a:endParaRPr lang="zh-CN" altLang="en-US" sz="3200" b="1" spc="500" dirty="0">
              <a:solidFill>
                <a:schemeClr val="accent6">
                  <a:lumMod val="75000"/>
                </a:schemeClr>
              </a:solidFill>
              <a:ea typeface="微软雅黑" pitchFamily="34" charset="-122"/>
            </a:endParaRPr>
          </a:p>
        </p:txBody>
      </p:sp>
      <p:graphicFrame>
        <p:nvGraphicFramePr>
          <p:cNvPr id="26" name="表格 25"/>
          <p:cNvGraphicFramePr>
            <a:graphicFrameLocks noGrp="1"/>
          </p:cNvGraphicFramePr>
          <p:nvPr/>
        </p:nvGraphicFramePr>
        <p:xfrm>
          <a:off x="3742284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表格 26"/>
          <p:cNvGraphicFramePr>
            <a:graphicFrameLocks noGrp="1"/>
          </p:cNvGraphicFramePr>
          <p:nvPr/>
        </p:nvGraphicFramePr>
        <p:xfrm>
          <a:off x="1202288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表格 27"/>
          <p:cNvGraphicFramePr>
            <a:graphicFrameLocks noGrp="1"/>
          </p:cNvGraphicFramePr>
          <p:nvPr/>
        </p:nvGraphicFramePr>
        <p:xfrm>
          <a:off x="6273810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表格 28"/>
          <p:cNvGraphicFramePr>
            <a:graphicFrameLocks noGrp="1"/>
          </p:cNvGraphicFramePr>
          <p:nvPr/>
        </p:nvGraphicFramePr>
        <p:xfrm>
          <a:off x="8805337" y="4758230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0" name="直接连接符 29"/>
          <p:cNvCxnSpPr/>
          <p:nvPr/>
        </p:nvCxnSpPr>
        <p:spPr>
          <a:xfrm>
            <a:off x="6409268" y="4605866"/>
            <a:ext cx="1981200" cy="70273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 rot="10800000" flipV="1">
            <a:off x="6468533" y="4571999"/>
            <a:ext cx="1921934" cy="84666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8957829" y="4639728"/>
            <a:ext cx="1981200" cy="70273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 rot="10800000" flipV="1">
            <a:off x="9017094" y="4605861"/>
            <a:ext cx="1921934" cy="84666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 33"/>
          <p:cNvSpPr/>
          <p:nvPr/>
        </p:nvSpPr>
        <p:spPr>
          <a:xfrm>
            <a:off x="1337732" y="5674273"/>
            <a:ext cx="47921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pc="500" dirty="0" smtClean="0">
                <a:ea typeface="微软雅黑" pitchFamily="34" charset="-122"/>
              </a:rPr>
              <a:t>D3</a:t>
            </a:r>
            <a:r>
              <a:rPr lang="zh-CN" altLang="en-US" sz="2400" b="1" spc="500" dirty="0" smtClean="0">
                <a:ea typeface="微软雅黑" pitchFamily="34" charset="-122"/>
              </a:rPr>
              <a:t>只取高八位“日期”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2438400" y="5012266"/>
            <a:ext cx="990600" cy="347133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 flipV="1">
            <a:off x="3420531" y="4317999"/>
            <a:ext cx="1921934" cy="104140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1338845" y="404329"/>
            <a:ext cx="94003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如何重新排序实时时钟存放格式：</a:t>
            </a:r>
            <a:r>
              <a:rPr lang="en-US" altLang="zh-CN" sz="2800" b="1" spc="500" dirty="0" smtClean="0">
                <a:solidFill>
                  <a:srgbClr val="FF0000"/>
                </a:solidFill>
                <a:ea typeface="微软雅黑" pitchFamily="34" charset="-122"/>
              </a:rPr>
              <a:t> D3</a:t>
            </a:r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取“日期”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  <p:bldP spid="21" grpId="0"/>
      <p:bldP spid="22" grpId="0"/>
      <p:bldP spid="23" grpId="0"/>
      <p:bldP spid="24" grpId="0"/>
      <p:bldP spid="25" grpId="0"/>
      <p:bldP spid="34" grpId="0"/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41658" y="1009657"/>
            <a:ext cx="9683015" cy="1134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spc="500" dirty="0" smtClean="0">
                <a:ea typeface="微软雅黑" pitchFamily="34" charset="-122"/>
              </a:rPr>
              <a:t>MOVD</a:t>
            </a:r>
            <a:r>
              <a:rPr lang="zh-CN" altLang="en-US" sz="2400" b="1" spc="500" dirty="0" smtClean="0">
                <a:ea typeface="微软雅黑" pitchFamily="34" charset="-122"/>
              </a:rPr>
              <a:t>指令是一条专门用于</a:t>
            </a:r>
            <a:r>
              <a:rPr lang="en-US" altLang="zh-CN" sz="2400" b="1" spc="500" dirty="0" smtClean="0">
                <a:ea typeface="微软雅黑" pitchFamily="34" charset="-122"/>
              </a:rPr>
              <a:t>4</a:t>
            </a:r>
            <a:r>
              <a:rPr lang="zh-CN" altLang="en-US" sz="2400" b="1" spc="500" dirty="0" smtClean="0">
                <a:ea typeface="微软雅黑" pitchFamily="34" charset="-122"/>
              </a:rPr>
              <a:t>位为单位进行传送的指令。</a:t>
            </a:r>
            <a:endParaRPr lang="en-US" altLang="zh-CN" sz="2400" b="1" spc="500" dirty="0" smtClean="0"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spc="500" dirty="0" smtClean="0">
                <a:ea typeface="微软雅黑" pitchFamily="34" charset="-122"/>
              </a:rPr>
              <a:t>也可进行多个位（</a:t>
            </a:r>
            <a:r>
              <a:rPr lang="en-US" altLang="zh-CN" sz="2400" b="1" spc="500" dirty="0" smtClean="0">
                <a:ea typeface="微软雅黑" pitchFamily="34" charset="-122"/>
              </a:rPr>
              <a:t>4/8/12/16bit</a:t>
            </a:r>
            <a:r>
              <a:rPr lang="zh-CN" altLang="en-US" sz="2400" b="1" spc="500" dirty="0" smtClean="0">
                <a:ea typeface="微软雅黑" pitchFamily="34" charset="-122"/>
              </a:rPr>
              <a:t>）的传送</a:t>
            </a:r>
            <a:endParaRPr lang="en-US" altLang="zh-CN" sz="2400" b="1" spc="500" dirty="0" smtClean="0">
              <a:ea typeface="微软雅黑" pitchFamily="3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3708418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168422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239944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8771471" y="3014097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8988215" y="3684586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个位月数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566749" y="3667650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十位月数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25149" y="3667647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个位年数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461349" y="3667648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十位年数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583682" y="2312986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1">
                    <a:lumMod val="75000"/>
                  </a:schemeClr>
                </a:solidFill>
                <a:ea typeface="微软雅黑" pitchFamily="34" charset="-122"/>
              </a:rPr>
              <a:t>A353.00</a:t>
            </a:r>
            <a:r>
              <a:rPr lang="en-US" altLang="zh-CN" sz="3200" b="1" spc="500" dirty="0" smtClean="0">
                <a:solidFill>
                  <a:srgbClr val="FF33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微软雅黑" pitchFamily="34" charset="-122"/>
              </a:rPr>
              <a:t>A353.07</a:t>
            </a:r>
            <a:endParaRPr lang="zh-CN" altLang="en-US" sz="3200" b="1" spc="500" dirty="0">
              <a:solidFill>
                <a:schemeClr val="tx1">
                  <a:lumMod val="85000"/>
                  <a:lumOff val="15000"/>
                </a:schemeClr>
              </a:solidFill>
              <a:ea typeface="微软雅黑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512149" y="2329919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2">
                    <a:lumMod val="75000"/>
                  </a:schemeClr>
                </a:solidFill>
                <a:ea typeface="微软雅黑" pitchFamily="34" charset="-122"/>
              </a:rPr>
              <a:t>A353.15</a:t>
            </a:r>
            <a:r>
              <a:rPr lang="en-US" altLang="zh-CN" sz="3200" b="1" spc="500" dirty="0" smtClean="0">
                <a:solidFill>
                  <a:srgbClr val="FF00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accent6">
                    <a:lumMod val="75000"/>
                  </a:schemeClr>
                </a:solidFill>
                <a:ea typeface="微软雅黑" pitchFamily="34" charset="-122"/>
              </a:rPr>
              <a:t>A353.08</a:t>
            </a:r>
            <a:endParaRPr lang="zh-CN" altLang="en-US" sz="3200" b="1" spc="500" dirty="0">
              <a:solidFill>
                <a:schemeClr val="accent6">
                  <a:lumMod val="75000"/>
                </a:schemeClr>
              </a:solidFill>
              <a:ea typeface="微软雅黑" pitchFamily="34" charset="-122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3742284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1202288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6273810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8805337" y="4758230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直接连接符 16"/>
          <p:cNvCxnSpPr/>
          <p:nvPr/>
        </p:nvCxnSpPr>
        <p:spPr>
          <a:xfrm>
            <a:off x="6409268" y="4605866"/>
            <a:ext cx="1981200" cy="70273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rot="10800000" flipV="1">
            <a:off x="6468533" y="4571999"/>
            <a:ext cx="1921934" cy="84666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8957829" y="4639728"/>
            <a:ext cx="1981200" cy="70273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rot="10800000" flipV="1">
            <a:off x="9017094" y="4605861"/>
            <a:ext cx="1921934" cy="84666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1337732" y="5674273"/>
            <a:ext cx="47921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pc="500" dirty="0" smtClean="0">
                <a:ea typeface="微软雅黑" pitchFamily="34" charset="-122"/>
              </a:rPr>
              <a:t>D5</a:t>
            </a:r>
            <a:r>
              <a:rPr lang="zh-CN" altLang="en-US" sz="2400" b="1" spc="500" dirty="0" smtClean="0">
                <a:ea typeface="微软雅黑" pitchFamily="34" charset="-122"/>
              </a:rPr>
              <a:t>只取高八位“</a:t>
            </a:r>
            <a:r>
              <a:rPr lang="en-US" altLang="zh-CN" sz="2400" b="1" spc="500" dirty="0" smtClean="0">
                <a:ea typeface="微软雅黑" pitchFamily="34" charset="-122"/>
              </a:rPr>
              <a:t>17</a:t>
            </a:r>
            <a:r>
              <a:rPr lang="zh-CN" altLang="en-US" sz="2400" b="1" spc="500" dirty="0" smtClean="0">
                <a:ea typeface="微软雅黑" pitchFamily="34" charset="-122"/>
              </a:rPr>
              <a:t>年”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22" name="直接连接符 21"/>
          <p:cNvCxnSpPr/>
          <p:nvPr/>
        </p:nvCxnSpPr>
        <p:spPr>
          <a:xfrm>
            <a:off x="2438400" y="5012266"/>
            <a:ext cx="990600" cy="347133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3420531" y="4317999"/>
            <a:ext cx="1921934" cy="104140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1338845" y="404329"/>
            <a:ext cx="89771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如何重新排序实时时钟存放格式：</a:t>
            </a:r>
            <a:r>
              <a:rPr lang="en-US" altLang="zh-CN" sz="2800" b="1" spc="500" dirty="0" smtClean="0">
                <a:solidFill>
                  <a:srgbClr val="FF0000"/>
                </a:solidFill>
                <a:ea typeface="微软雅黑" pitchFamily="34" charset="-122"/>
              </a:rPr>
              <a:t> D5</a:t>
            </a:r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取“年”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  <p:bldP spid="12" grpId="0"/>
      <p:bldP spid="21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41658" y="1009657"/>
            <a:ext cx="9683015" cy="1134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spc="500" dirty="0" smtClean="0">
                <a:ea typeface="微软雅黑" pitchFamily="34" charset="-122"/>
              </a:rPr>
              <a:t>MOVD</a:t>
            </a:r>
            <a:r>
              <a:rPr lang="zh-CN" altLang="en-US" sz="2400" b="1" spc="500" dirty="0" smtClean="0">
                <a:ea typeface="微软雅黑" pitchFamily="34" charset="-122"/>
              </a:rPr>
              <a:t>指令是一条专门用于</a:t>
            </a:r>
            <a:r>
              <a:rPr lang="en-US" altLang="zh-CN" sz="2400" b="1" spc="500" dirty="0" smtClean="0">
                <a:ea typeface="微软雅黑" pitchFamily="34" charset="-122"/>
              </a:rPr>
              <a:t>4</a:t>
            </a:r>
            <a:r>
              <a:rPr lang="zh-CN" altLang="en-US" sz="2400" b="1" spc="500" dirty="0" smtClean="0">
                <a:ea typeface="微软雅黑" pitchFamily="34" charset="-122"/>
              </a:rPr>
              <a:t>位为单位进行传送的指令。</a:t>
            </a:r>
            <a:endParaRPr lang="en-US" altLang="zh-CN" sz="2400" b="1" spc="500" dirty="0" smtClean="0"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spc="500" dirty="0" smtClean="0">
                <a:ea typeface="微软雅黑" pitchFamily="34" charset="-122"/>
              </a:rPr>
              <a:t>也可进行多个位（</a:t>
            </a:r>
            <a:r>
              <a:rPr lang="en-US" altLang="zh-CN" sz="2400" b="1" spc="500" dirty="0" smtClean="0">
                <a:ea typeface="微软雅黑" pitchFamily="34" charset="-122"/>
              </a:rPr>
              <a:t>4/8/12/16bit</a:t>
            </a:r>
            <a:r>
              <a:rPr lang="zh-CN" altLang="en-US" sz="2400" b="1" spc="500" dirty="0" smtClean="0">
                <a:ea typeface="微软雅黑" pitchFamily="34" charset="-122"/>
              </a:rPr>
              <a:t>）的传送</a:t>
            </a:r>
            <a:endParaRPr lang="en-US" altLang="zh-CN" sz="2400" b="1" spc="500" dirty="0" smtClean="0">
              <a:ea typeface="微软雅黑" pitchFamily="3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3708418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168422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239944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8771471" y="3014097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8988215" y="3684586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个位月数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566749" y="3667650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十位月数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25149" y="3667647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个位年数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461349" y="3667648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十位年数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583682" y="2312986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1">
                    <a:lumMod val="75000"/>
                  </a:schemeClr>
                </a:solidFill>
                <a:ea typeface="微软雅黑" pitchFamily="34" charset="-122"/>
              </a:rPr>
              <a:t>A353.00</a:t>
            </a:r>
            <a:r>
              <a:rPr lang="en-US" altLang="zh-CN" sz="3200" b="1" spc="500" dirty="0" smtClean="0">
                <a:solidFill>
                  <a:srgbClr val="FF33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微软雅黑" pitchFamily="34" charset="-122"/>
              </a:rPr>
              <a:t>A353.07</a:t>
            </a:r>
            <a:endParaRPr lang="zh-CN" altLang="en-US" sz="3200" b="1" spc="500" dirty="0">
              <a:solidFill>
                <a:schemeClr val="tx1">
                  <a:lumMod val="85000"/>
                  <a:lumOff val="15000"/>
                </a:schemeClr>
              </a:solidFill>
              <a:ea typeface="微软雅黑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512149" y="2329919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2">
                    <a:lumMod val="75000"/>
                  </a:schemeClr>
                </a:solidFill>
                <a:ea typeface="微软雅黑" pitchFamily="34" charset="-122"/>
              </a:rPr>
              <a:t>A353.15</a:t>
            </a:r>
            <a:r>
              <a:rPr lang="en-US" altLang="zh-CN" sz="3200" b="1" spc="500" dirty="0" smtClean="0">
                <a:solidFill>
                  <a:srgbClr val="FF00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accent6">
                    <a:lumMod val="75000"/>
                  </a:schemeClr>
                </a:solidFill>
                <a:ea typeface="微软雅黑" pitchFamily="34" charset="-122"/>
              </a:rPr>
              <a:t>A353.08</a:t>
            </a:r>
            <a:endParaRPr lang="zh-CN" altLang="en-US" sz="3200" b="1" spc="500" dirty="0">
              <a:solidFill>
                <a:schemeClr val="accent6">
                  <a:lumMod val="75000"/>
                </a:schemeClr>
              </a:solidFill>
              <a:ea typeface="微软雅黑" pitchFamily="34" charset="-122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3742284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1202288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6273810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8805337" y="4758230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直接连接符 16"/>
          <p:cNvCxnSpPr/>
          <p:nvPr/>
        </p:nvCxnSpPr>
        <p:spPr>
          <a:xfrm>
            <a:off x="1574802" y="4555066"/>
            <a:ext cx="1981200" cy="70273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rot="10800000" flipV="1">
            <a:off x="1642534" y="4512732"/>
            <a:ext cx="1921934" cy="84666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4123363" y="4588928"/>
            <a:ext cx="1981200" cy="70273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rot="10800000" flipV="1">
            <a:off x="4182628" y="4555061"/>
            <a:ext cx="1921934" cy="84666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1337732" y="5674273"/>
            <a:ext cx="39285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pc="500" dirty="0" smtClean="0">
                <a:ea typeface="微软雅黑" pitchFamily="34" charset="-122"/>
              </a:rPr>
              <a:t>D4</a:t>
            </a:r>
            <a:r>
              <a:rPr lang="zh-CN" altLang="en-US" sz="2400" b="1" spc="500" dirty="0" smtClean="0">
                <a:ea typeface="微软雅黑" pitchFamily="34" charset="-122"/>
              </a:rPr>
              <a:t>只取低八位“月”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338845" y="404329"/>
            <a:ext cx="89771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如何重新排序实时时钟存放格式：</a:t>
            </a:r>
            <a:r>
              <a:rPr lang="en-US" altLang="zh-CN" sz="2800" b="1" spc="500" dirty="0" smtClean="0">
                <a:solidFill>
                  <a:srgbClr val="FF0000"/>
                </a:solidFill>
                <a:ea typeface="微软雅黑" pitchFamily="34" charset="-122"/>
              </a:rPr>
              <a:t> D4</a:t>
            </a:r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取“月”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cxnSp>
        <p:nvCxnSpPr>
          <p:cNvPr id="23" name="直接连接符 22"/>
          <p:cNvCxnSpPr/>
          <p:nvPr/>
        </p:nvCxnSpPr>
        <p:spPr>
          <a:xfrm>
            <a:off x="7806267" y="5207000"/>
            <a:ext cx="990600" cy="347133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8788398" y="4512733"/>
            <a:ext cx="1921934" cy="104140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  <p:bldP spid="12" grpId="0"/>
      <p:bldP spid="21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41658" y="1009657"/>
            <a:ext cx="9683015" cy="1134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spc="500" dirty="0" smtClean="0">
                <a:ea typeface="微软雅黑" pitchFamily="34" charset="-122"/>
              </a:rPr>
              <a:t>MOVD</a:t>
            </a:r>
            <a:r>
              <a:rPr lang="zh-CN" altLang="en-US" sz="2400" b="1" spc="500" dirty="0" smtClean="0">
                <a:ea typeface="微软雅黑" pitchFamily="34" charset="-122"/>
              </a:rPr>
              <a:t>指令是一条专门用于</a:t>
            </a:r>
            <a:r>
              <a:rPr lang="en-US" altLang="zh-CN" sz="2400" b="1" spc="500" dirty="0" smtClean="0">
                <a:ea typeface="微软雅黑" pitchFamily="34" charset="-122"/>
              </a:rPr>
              <a:t>4</a:t>
            </a:r>
            <a:r>
              <a:rPr lang="zh-CN" altLang="en-US" sz="2400" b="1" spc="500" dirty="0" smtClean="0">
                <a:ea typeface="微软雅黑" pitchFamily="34" charset="-122"/>
              </a:rPr>
              <a:t>位为单位进行传送的指令。</a:t>
            </a:r>
            <a:endParaRPr lang="en-US" altLang="zh-CN" sz="2400" b="1" spc="500" dirty="0" smtClean="0"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spc="500" dirty="0" smtClean="0">
                <a:ea typeface="微软雅黑" pitchFamily="34" charset="-122"/>
              </a:rPr>
              <a:t>也可进行多个位（</a:t>
            </a:r>
            <a:r>
              <a:rPr lang="en-US" altLang="zh-CN" sz="2400" b="1" spc="500" dirty="0" smtClean="0">
                <a:ea typeface="微软雅黑" pitchFamily="34" charset="-122"/>
              </a:rPr>
              <a:t>4/8/12/16bit</a:t>
            </a:r>
            <a:r>
              <a:rPr lang="zh-CN" altLang="en-US" sz="2400" b="1" spc="500" dirty="0" smtClean="0">
                <a:ea typeface="微软雅黑" pitchFamily="34" charset="-122"/>
              </a:rPr>
              <a:t>）的传送</a:t>
            </a:r>
            <a:endParaRPr lang="en-US" altLang="zh-CN" sz="2400" b="1" spc="500" dirty="0" smtClean="0">
              <a:ea typeface="微软雅黑" pitchFamily="3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3708418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168422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239944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8771471" y="3014097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8988215" y="3684586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星期个位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583682" y="2312986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1">
                    <a:lumMod val="75000"/>
                  </a:schemeClr>
                </a:solidFill>
                <a:ea typeface="微软雅黑" pitchFamily="34" charset="-122"/>
              </a:rPr>
              <a:t>A354.00</a:t>
            </a:r>
            <a:r>
              <a:rPr lang="en-US" altLang="zh-CN" sz="3200" b="1" spc="500" dirty="0" smtClean="0">
                <a:solidFill>
                  <a:srgbClr val="FF33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微软雅黑" pitchFamily="34" charset="-122"/>
              </a:rPr>
              <a:t>A354.07</a:t>
            </a:r>
            <a:endParaRPr lang="zh-CN" altLang="en-US" sz="3200" b="1" spc="500" dirty="0">
              <a:solidFill>
                <a:schemeClr val="tx1">
                  <a:lumMod val="85000"/>
                  <a:lumOff val="15000"/>
                </a:schemeClr>
              </a:solidFill>
              <a:ea typeface="微软雅黑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512149" y="2329919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2">
                    <a:lumMod val="75000"/>
                  </a:schemeClr>
                </a:solidFill>
                <a:ea typeface="微软雅黑" pitchFamily="34" charset="-122"/>
              </a:rPr>
              <a:t>A354.15</a:t>
            </a:r>
            <a:r>
              <a:rPr lang="en-US" altLang="zh-CN" sz="3200" b="1" spc="500" dirty="0" smtClean="0">
                <a:solidFill>
                  <a:srgbClr val="FF00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accent6">
                    <a:lumMod val="75000"/>
                  </a:schemeClr>
                </a:solidFill>
                <a:ea typeface="微软雅黑" pitchFamily="34" charset="-122"/>
              </a:rPr>
              <a:t>A354.08</a:t>
            </a:r>
            <a:endParaRPr lang="zh-CN" altLang="en-US" sz="3200" b="1" spc="500" dirty="0">
              <a:solidFill>
                <a:schemeClr val="accent6">
                  <a:lumMod val="75000"/>
                </a:schemeClr>
              </a:solidFill>
              <a:ea typeface="微软雅黑" pitchFamily="34" charset="-122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3742284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1202288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6273810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8805337" y="4758230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直接连接符 16"/>
          <p:cNvCxnSpPr/>
          <p:nvPr/>
        </p:nvCxnSpPr>
        <p:spPr>
          <a:xfrm>
            <a:off x="1574802" y="4555066"/>
            <a:ext cx="1981200" cy="70273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rot="10800000" flipV="1">
            <a:off x="1634067" y="4521199"/>
            <a:ext cx="1921934" cy="84666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4123363" y="4588928"/>
            <a:ext cx="1981200" cy="70273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rot="10800000" flipV="1">
            <a:off x="4182628" y="4555061"/>
            <a:ext cx="1921934" cy="84666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1337732" y="5674273"/>
            <a:ext cx="47921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pc="500" dirty="0" smtClean="0">
                <a:ea typeface="微软雅黑" pitchFamily="34" charset="-122"/>
              </a:rPr>
              <a:t>D6</a:t>
            </a:r>
            <a:r>
              <a:rPr lang="zh-CN" altLang="en-US" sz="2400" b="1" spc="500" dirty="0" smtClean="0">
                <a:ea typeface="微软雅黑" pitchFamily="34" charset="-122"/>
              </a:rPr>
              <a:t>只取低八位“星期”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338845" y="404329"/>
            <a:ext cx="94003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如何重新排序实时时钟存放格式：</a:t>
            </a:r>
            <a:r>
              <a:rPr lang="en-US" altLang="zh-CN" sz="2800" b="1" spc="500" dirty="0" smtClean="0">
                <a:solidFill>
                  <a:srgbClr val="FF0000"/>
                </a:solidFill>
                <a:ea typeface="微软雅黑" pitchFamily="34" charset="-122"/>
              </a:rPr>
              <a:t> D6</a:t>
            </a:r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取“星期”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cxnSp>
        <p:nvCxnSpPr>
          <p:cNvPr id="23" name="直接连接符 22"/>
          <p:cNvCxnSpPr/>
          <p:nvPr/>
        </p:nvCxnSpPr>
        <p:spPr>
          <a:xfrm>
            <a:off x="7806267" y="5207000"/>
            <a:ext cx="990600" cy="347133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8788398" y="4512733"/>
            <a:ext cx="1921934" cy="104140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1" grpId="0"/>
      <p:bldP spid="12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148909" y="244515"/>
            <a:ext cx="93666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spc="500" dirty="0" smtClean="0">
                <a:ea typeface="微软雅黑" pitchFamily="34" charset="-122"/>
              </a:rPr>
              <a:t>比如用</a:t>
            </a:r>
            <a:r>
              <a:rPr lang="en-US" altLang="zh-CN" sz="2800" b="1" spc="500" dirty="0" smtClean="0">
                <a:ea typeface="微软雅黑" pitchFamily="34" charset="-122"/>
              </a:rPr>
              <a:t>MOVD</a:t>
            </a:r>
            <a:r>
              <a:rPr lang="zh-CN" altLang="en-US" sz="2800" b="1" spc="500" dirty="0" smtClean="0">
                <a:ea typeface="微软雅黑" pitchFamily="34" charset="-122"/>
              </a:rPr>
              <a:t>指令把</a:t>
            </a:r>
            <a:r>
              <a:rPr lang="en-US" altLang="zh-CN" sz="2800" b="1" spc="500" dirty="0" smtClean="0">
                <a:ea typeface="微软雅黑" pitchFamily="34" charset="-122"/>
              </a:rPr>
              <a:t>PLC</a:t>
            </a:r>
            <a:r>
              <a:rPr lang="zh-CN" altLang="en-US" sz="2800" b="1" spc="500" dirty="0" smtClean="0">
                <a:ea typeface="微软雅黑" pitchFamily="34" charset="-122"/>
              </a:rPr>
              <a:t>内部时间传出后排序排序</a:t>
            </a:r>
            <a:endParaRPr lang="zh-CN" altLang="en-US" sz="2800" b="1" spc="500" dirty="0">
              <a:ea typeface="微软雅黑" pitchFamily="34" charset="-122"/>
            </a:endParaRPr>
          </a:p>
        </p:txBody>
      </p:sp>
      <p:pic>
        <p:nvPicPr>
          <p:cNvPr id="8" name="图片 7" descr="搜狗截图2017083016462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604" y="1380415"/>
            <a:ext cx="9586791" cy="4994985"/>
          </a:xfrm>
          <a:prstGeom prst="rect">
            <a:avLst/>
          </a:prstGeom>
        </p:spPr>
      </p:pic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4301084" y="795830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761088" y="795830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6832610" y="795830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9364137" y="787364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9" name="直接连接符 8"/>
          <p:cNvCxnSpPr/>
          <p:nvPr/>
        </p:nvCxnSpPr>
        <p:spPr>
          <a:xfrm>
            <a:off x="2032001" y="660400"/>
            <a:ext cx="1981200" cy="70273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rot="10800000" flipV="1">
            <a:off x="2091266" y="626533"/>
            <a:ext cx="1921934" cy="84666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4580562" y="694262"/>
            <a:ext cx="1981200" cy="70273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rot="10800000" flipV="1">
            <a:off x="4639827" y="660395"/>
            <a:ext cx="1921934" cy="84666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2895601" y="1703407"/>
            <a:ext cx="393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pc="500" dirty="0" smtClean="0">
                <a:ea typeface="微软雅黑" pitchFamily="34" charset="-122"/>
              </a:rPr>
              <a:t>D0</a:t>
            </a:r>
            <a:r>
              <a:rPr lang="zh-CN" altLang="en-US" sz="2400" b="1" spc="500" dirty="0" smtClean="0">
                <a:ea typeface="微软雅黑" pitchFamily="34" charset="-122"/>
              </a:rPr>
              <a:t>只取低八位“</a:t>
            </a:r>
            <a:r>
              <a:rPr lang="en-US" altLang="zh-CN" sz="2400" b="1" spc="500" dirty="0" smtClean="0">
                <a:solidFill>
                  <a:srgbClr val="FF0000"/>
                </a:solidFill>
                <a:ea typeface="微软雅黑" pitchFamily="34" charset="-122"/>
              </a:rPr>
              <a:t>21</a:t>
            </a:r>
            <a:r>
              <a:rPr lang="zh-CN" altLang="en-US" sz="2400" b="1" spc="500" dirty="0" smtClean="0">
                <a:solidFill>
                  <a:srgbClr val="FF0000"/>
                </a:solidFill>
                <a:ea typeface="微软雅黑" pitchFamily="34" charset="-122"/>
              </a:rPr>
              <a:t>秒</a:t>
            </a:r>
            <a:r>
              <a:rPr lang="zh-CN" altLang="en-US" sz="2400" b="1" spc="500" dirty="0" smtClean="0">
                <a:ea typeface="微软雅黑" pitchFamily="34" charset="-122"/>
              </a:rPr>
              <a:t>”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8077200" y="1193801"/>
            <a:ext cx="990600" cy="347133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9059331" y="499534"/>
            <a:ext cx="1921934" cy="104140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6832610" y="17271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9364137" y="1718697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4" name="直接连接符 23"/>
          <p:cNvCxnSpPr/>
          <p:nvPr/>
        </p:nvCxnSpPr>
        <p:spPr>
          <a:xfrm rot="10800000">
            <a:off x="4741334" y="5604933"/>
            <a:ext cx="1202267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rot="16200000" flipV="1">
            <a:off x="2967568" y="3856567"/>
            <a:ext cx="3496733" cy="16933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图片 27" descr="控制住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9400" y="4221817"/>
            <a:ext cx="3674534" cy="2004234"/>
          </a:xfrm>
          <a:prstGeom prst="rect">
            <a:avLst/>
          </a:prstGeom>
        </p:spPr>
      </p:pic>
      <p:cxnSp>
        <p:nvCxnSpPr>
          <p:cNvPr id="30" name="直接箭头连接符 29"/>
          <p:cNvCxnSpPr/>
          <p:nvPr/>
        </p:nvCxnSpPr>
        <p:spPr>
          <a:xfrm flipV="1">
            <a:off x="7560733" y="4893733"/>
            <a:ext cx="635000" cy="406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矩形 30"/>
          <p:cNvSpPr/>
          <p:nvPr/>
        </p:nvSpPr>
        <p:spPr>
          <a:xfrm>
            <a:off x="9863665" y="3515275"/>
            <a:ext cx="4318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spc="500" dirty="0" smtClean="0">
                <a:solidFill>
                  <a:srgbClr val="FF0000"/>
                </a:solidFill>
                <a:ea typeface="微软雅黑" pitchFamily="34" charset="-122"/>
              </a:rPr>
              <a:t>0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9347199" y="3523742"/>
            <a:ext cx="4318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spc="500" dirty="0" smtClean="0">
                <a:solidFill>
                  <a:srgbClr val="FF0000"/>
                </a:solidFill>
                <a:ea typeface="微软雅黑" pitchFamily="34" charset="-122"/>
              </a:rPr>
              <a:t>1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8864597" y="3532209"/>
            <a:ext cx="4318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spc="500" dirty="0" smtClean="0">
                <a:solidFill>
                  <a:srgbClr val="FF0000"/>
                </a:solidFill>
                <a:ea typeface="微软雅黑" pitchFamily="34" charset="-122"/>
              </a:rPr>
              <a:t>0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314265" y="3557608"/>
            <a:ext cx="4318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spc="500" dirty="0" smtClean="0">
                <a:solidFill>
                  <a:srgbClr val="FF0000"/>
                </a:solidFill>
                <a:ea typeface="微软雅黑" pitchFamily="34" charset="-122"/>
              </a:rPr>
              <a:t>0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789332" y="3549142"/>
            <a:ext cx="4318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#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31" grpId="0"/>
      <p:bldP spid="23" grpId="0"/>
      <p:bldP spid="25" grpId="0"/>
      <p:bldP spid="27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338845" y="548268"/>
            <a:ext cx="35702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spc="500" dirty="0" smtClean="0">
                <a:ea typeface="微软雅黑" pitchFamily="34" charset="-122"/>
              </a:rPr>
              <a:t>关于</a:t>
            </a:r>
            <a:r>
              <a:rPr lang="en-US" altLang="zh-CN" sz="3200" b="1" spc="500" dirty="0" smtClean="0">
                <a:ea typeface="微软雅黑" pitchFamily="34" charset="-122"/>
              </a:rPr>
              <a:t>MOVD</a:t>
            </a:r>
            <a:r>
              <a:rPr lang="zh-CN" altLang="en-US" sz="3200" b="1" spc="500" dirty="0" smtClean="0">
                <a:ea typeface="微软雅黑" pitchFamily="34" charset="-122"/>
              </a:rPr>
              <a:t>指令</a:t>
            </a:r>
            <a:endParaRPr lang="zh-CN" altLang="en-US" sz="3200" b="1" spc="500" dirty="0">
              <a:ea typeface="微软雅黑" pitchFamily="34" charset="-122"/>
            </a:endParaRPr>
          </a:p>
        </p:txBody>
      </p:sp>
      <p:pic>
        <p:nvPicPr>
          <p:cNvPr id="3" name="图片 2" descr="movd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9405" y="1592833"/>
            <a:ext cx="9860437" cy="445516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735846" y="1648934"/>
            <a:ext cx="32912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spc="500" dirty="0" smtClean="0">
                <a:solidFill>
                  <a:srgbClr val="FF0000"/>
                </a:solidFill>
                <a:ea typeface="微软雅黑" pitchFamily="34" charset="-122"/>
              </a:rPr>
              <a:t>16</a:t>
            </a:r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位分为</a:t>
            </a:r>
            <a:r>
              <a:rPr lang="en-US" altLang="zh-CN" sz="2000" b="1" spc="500" dirty="0" smtClean="0">
                <a:solidFill>
                  <a:srgbClr val="FF0000"/>
                </a:solidFill>
                <a:ea typeface="微软雅黑" pitchFamily="34" charset="-122"/>
              </a:rPr>
              <a:t>4</a:t>
            </a:r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组（</a:t>
            </a:r>
            <a:r>
              <a:rPr lang="en-US" altLang="zh-CN" sz="2000" b="1" spc="500" dirty="0" smtClean="0">
                <a:solidFill>
                  <a:srgbClr val="FF0000"/>
                </a:solidFill>
                <a:ea typeface="微软雅黑" pitchFamily="34" charset="-122"/>
              </a:rPr>
              <a:t>0-3</a:t>
            </a:r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）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960712" y="4451400"/>
            <a:ext cx="24288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从哪一组开始传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613576" y="5179531"/>
            <a:ext cx="17876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传几组数据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95378" y="4891667"/>
            <a:ext cx="33201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放在</a:t>
            </a:r>
            <a:r>
              <a:rPr lang="en-US" altLang="zh-CN" sz="2000" b="1" spc="500" dirty="0" smtClean="0">
                <a:solidFill>
                  <a:srgbClr val="FF0000"/>
                </a:solidFill>
                <a:ea typeface="微软雅黑" pitchFamily="34" charset="-122"/>
              </a:rPr>
              <a:t>D</a:t>
            </a:r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中的第几组位置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338845" y="183483"/>
            <a:ext cx="36343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spc="500" dirty="0" smtClean="0">
                <a:solidFill>
                  <a:srgbClr val="FF0000"/>
                </a:solidFill>
                <a:ea typeface="微软雅黑" pitchFamily="34" charset="-122"/>
              </a:rPr>
              <a:t>MOVD</a:t>
            </a:r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指令的理解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12467" y="742739"/>
            <a:ext cx="104423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spc="500" dirty="0" smtClean="0">
                <a:ea typeface="微软雅黑" pitchFamily="34" charset="-122"/>
              </a:rPr>
              <a:t>“</a:t>
            </a:r>
            <a:r>
              <a:rPr lang="zh-CN" altLang="en-US" sz="2400" b="1" spc="500" dirty="0" smtClean="0">
                <a:solidFill>
                  <a:schemeClr val="accent5"/>
                </a:solidFill>
                <a:ea typeface="微软雅黑" pitchFamily="34" charset="-122"/>
              </a:rPr>
              <a:t>分</a:t>
            </a:r>
            <a:r>
              <a:rPr lang="zh-CN" altLang="en-US" sz="2400" b="1" spc="500" dirty="0" smtClean="0">
                <a:ea typeface="微软雅黑" pitchFamily="34" charset="-122"/>
              </a:rPr>
              <a:t>”，“秒” 的时间存放在</a:t>
            </a:r>
            <a:r>
              <a:rPr lang="en-US" altLang="zh-CN" sz="2400" b="1" spc="500" dirty="0" smtClean="0">
                <a:ea typeface="微软雅黑" pitchFamily="34" charset="-122"/>
              </a:rPr>
              <a:t>A351</a:t>
            </a:r>
            <a:r>
              <a:rPr lang="zh-CN" altLang="en-US" sz="2400" b="1" spc="500" dirty="0" smtClean="0">
                <a:ea typeface="微软雅黑" pitchFamily="34" charset="-122"/>
              </a:rPr>
              <a:t>通道当中，现在时间</a:t>
            </a:r>
            <a:r>
              <a:rPr lang="en-US" altLang="zh-CN" sz="2400" b="1" spc="500" dirty="0" smtClean="0">
                <a:ea typeface="微软雅黑" pitchFamily="34" charset="-122"/>
              </a:rPr>
              <a:t>4321</a:t>
            </a:r>
            <a:r>
              <a:rPr lang="zh-CN" altLang="en-US" sz="2400" b="1" spc="500" dirty="0" smtClean="0">
                <a:ea typeface="微软雅黑" pitchFamily="34" charset="-122"/>
              </a:rPr>
              <a:t>，</a:t>
            </a:r>
            <a:endParaRPr lang="en-US" altLang="zh-CN" sz="2000" b="1" spc="500" dirty="0" smtClean="0">
              <a:ea typeface="微软雅黑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4230914" y="2714799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690918" y="2714799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6762440" y="2714799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9293967" y="270633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9510711" y="3243712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个位秒数</a:t>
            </a:r>
            <a:endParaRPr lang="zh-CN" altLang="en-US" sz="24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099519" y="3226776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十位秒数</a:t>
            </a:r>
            <a:endParaRPr lang="zh-CN" altLang="en-US" sz="24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447645" y="3226773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个位分数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029794" y="3212886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十位分数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106178" y="2005222"/>
            <a:ext cx="39885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spc="500" dirty="0" smtClean="0">
                <a:solidFill>
                  <a:schemeClr val="accent1">
                    <a:lumMod val="75000"/>
                  </a:schemeClr>
                </a:solidFill>
                <a:ea typeface="微软雅黑" pitchFamily="34" charset="-122"/>
              </a:rPr>
              <a:t>A351.00</a:t>
            </a:r>
            <a:r>
              <a:rPr lang="en-US" altLang="zh-CN" sz="2800" b="1" spc="500" dirty="0" smtClean="0">
                <a:solidFill>
                  <a:srgbClr val="FF3300"/>
                </a:solidFill>
                <a:ea typeface="微软雅黑" pitchFamily="34" charset="-122"/>
              </a:rPr>
              <a:t>-</a:t>
            </a:r>
            <a:r>
              <a:rPr lang="en-US" altLang="zh-CN" sz="2800" b="1" spc="500" dirty="0" smtClean="0">
                <a:solidFill>
                  <a:schemeClr val="accent5"/>
                </a:solidFill>
                <a:ea typeface="微软雅黑" pitchFamily="34" charset="-122"/>
              </a:rPr>
              <a:t>A351.07</a:t>
            </a:r>
            <a:endParaRPr lang="zh-CN" altLang="en-US" sz="3200" b="1" spc="500" dirty="0">
              <a:solidFill>
                <a:schemeClr val="accent5"/>
              </a:solidFill>
              <a:ea typeface="微软雅黑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043112" y="2022155"/>
            <a:ext cx="39885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spc="500" dirty="0" smtClean="0">
                <a:solidFill>
                  <a:schemeClr val="accent6">
                    <a:lumMod val="75000"/>
                  </a:schemeClr>
                </a:solidFill>
                <a:ea typeface="微软雅黑" pitchFamily="34" charset="-122"/>
              </a:rPr>
              <a:t>A351.15</a:t>
            </a:r>
            <a:r>
              <a:rPr lang="en-US" altLang="zh-CN" sz="2800" b="1" spc="500" dirty="0" smtClean="0">
                <a:solidFill>
                  <a:srgbClr val="FF0000"/>
                </a:solidFill>
                <a:ea typeface="微软雅黑" pitchFamily="34" charset="-122"/>
              </a:rPr>
              <a:t>-</a:t>
            </a:r>
            <a:r>
              <a:rPr lang="en-US" altLang="zh-CN" sz="2800" b="1" spc="500" dirty="0" smtClean="0">
                <a:solidFill>
                  <a:schemeClr val="accent6">
                    <a:lumMod val="75000"/>
                  </a:schemeClr>
                </a:solidFill>
                <a:ea typeface="微软雅黑" pitchFamily="34" charset="-122"/>
              </a:rPr>
              <a:t>A351.08</a:t>
            </a:r>
            <a:endParaRPr lang="zh-CN" altLang="en-US" sz="2800" b="1" spc="500" dirty="0">
              <a:solidFill>
                <a:schemeClr val="accent6">
                  <a:lumMod val="75000"/>
                </a:schemeClr>
              </a:solidFill>
              <a:ea typeface="微软雅黑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44770" y="1307123"/>
            <a:ext cx="104423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spc="500" dirty="0" smtClean="0">
                <a:ea typeface="微软雅黑" pitchFamily="34" charset="-122"/>
              </a:rPr>
              <a:t>这个数在</a:t>
            </a:r>
            <a:r>
              <a:rPr lang="en-US" altLang="zh-CN" sz="2400" b="1" spc="500" dirty="0" smtClean="0">
                <a:ea typeface="微软雅黑" pitchFamily="34" charset="-122"/>
              </a:rPr>
              <a:t>PLC</a:t>
            </a:r>
            <a:r>
              <a:rPr lang="zh-CN" altLang="en-US" sz="2400" b="1" spc="500" dirty="0" smtClean="0">
                <a:ea typeface="微软雅黑" pitchFamily="34" charset="-122"/>
              </a:rPr>
              <a:t>程序中不好注释拆不开，触摸屏上也不好显示</a:t>
            </a:r>
            <a:endParaRPr lang="en-US" altLang="zh-CN" sz="2000" b="1" spc="500" dirty="0" smtClean="0">
              <a:ea typeface="微软雅黑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678074" y="4101865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0" y="4091589"/>
            <a:ext cx="18185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spc="500" dirty="0" smtClean="0">
                <a:solidFill>
                  <a:srgbClr val="FF0000"/>
                </a:solidFill>
                <a:ea typeface="微软雅黑" pitchFamily="34" charset="-122"/>
              </a:rPr>
              <a:t>16</a:t>
            </a:r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个位</a:t>
            </a:r>
            <a:r>
              <a:rPr lang="en-US" altLang="zh-CN" sz="2000" b="1" spc="500" dirty="0" smtClean="0">
                <a:solidFill>
                  <a:srgbClr val="FF0000"/>
                </a:solidFill>
                <a:ea typeface="微软雅黑" pitchFamily="34" charset="-122"/>
              </a:rPr>
              <a:t>D0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242457" y="4103539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2806839" y="4105215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3371448" y="4106888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3925556" y="4108790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4493286" y="4103540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5057669" y="4105214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5622051" y="4106890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6176386" y="4108790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6744118" y="4103540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7308501" y="4105214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7872883" y="4106890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8427218" y="4108790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8991600" y="4110465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9559330" y="4105215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10123713" y="4106889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10688095" y="4108791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11242430" y="4110465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163854" y="2725127"/>
            <a:ext cx="1495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spc="500" dirty="0" smtClean="0">
                <a:solidFill>
                  <a:srgbClr val="FF0000"/>
                </a:solidFill>
                <a:ea typeface="微软雅黑" pitchFamily="34" charset="-122"/>
              </a:rPr>
              <a:t>16</a:t>
            </a:r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个位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676364" y="5261132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-1710" y="5250856"/>
            <a:ext cx="18185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spc="500" dirty="0" smtClean="0">
                <a:solidFill>
                  <a:srgbClr val="FF0000"/>
                </a:solidFill>
                <a:ea typeface="微软雅黑" pitchFamily="34" charset="-122"/>
              </a:rPr>
              <a:t>16</a:t>
            </a:r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个位</a:t>
            </a:r>
            <a:r>
              <a:rPr lang="en-US" altLang="zh-CN" sz="2000" b="1" spc="500" dirty="0" smtClean="0">
                <a:solidFill>
                  <a:srgbClr val="FF0000"/>
                </a:solidFill>
                <a:ea typeface="微软雅黑" pitchFamily="34" charset="-122"/>
              </a:rPr>
              <a:t>D1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2240747" y="5262806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2805129" y="5264482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3369738" y="5266155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3923846" y="5268057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4491576" y="5262807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矩形 42"/>
          <p:cNvSpPr/>
          <p:nvPr/>
        </p:nvSpPr>
        <p:spPr>
          <a:xfrm>
            <a:off x="5055959" y="5264481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5620341" y="5266157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6174676" y="5268057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/>
          <p:cNvSpPr/>
          <p:nvPr/>
        </p:nvSpPr>
        <p:spPr>
          <a:xfrm>
            <a:off x="6742408" y="5262807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7306791" y="5264481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/>
          <p:cNvSpPr/>
          <p:nvPr/>
        </p:nvSpPr>
        <p:spPr>
          <a:xfrm>
            <a:off x="7871173" y="5266157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8425508" y="5258118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8989890" y="5259793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/>
          <p:cNvSpPr/>
          <p:nvPr/>
        </p:nvSpPr>
        <p:spPr>
          <a:xfrm>
            <a:off x="9557620" y="5264482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矩形 51"/>
          <p:cNvSpPr/>
          <p:nvPr/>
        </p:nvSpPr>
        <p:spPr>
          <a:xfrm>
            <a:off x="10122003" y="5266156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10686385" y="5268058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矩形 53"/>
          <p:cNvSpPr/>
          <p:nvPr/>
        </p:nvSpPr>
        <p:spPr>
          <a:xfrm>
            <a:off x="11240720" y="5269732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5" name="直接连接符 54"/>
          <p:cNvCxnSpPr/>
          <p:nvPr/>
        </p:nvCxnSpPr>
        <p:spPr>
          <a:xfrm rot="5400000">
            <a:off x="9024730" y="2922107"/>
            <a:ext cx="45720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>
          <a:xfrm rot="5400000">
            <a:off x="6513444" y="2935359"/>
            <a:ext cx="45720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 rot="5400000">
            <a:off x="3949148" y="2925421"/>
            <a:ext cx="45720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表格 57"/>
          <p:cNvGraphicFramePr>
            <a:graphicFrameLocks noGrp="1"/>
          </p:cNvGraphicFramePr>
          <p:nvPr/>
        </p:nvGraphicFramePr>
        <p:xfrm>
          <a:off x="6755815" y="2728057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表格 58"/>
          <p:cNvGraphicFramePr>
            <a:graphicFrameLocks noGrp="1"/>
          </p:cNvGraphicFramePr>
          <p:nvPr/>
        </p:nvGraphicFramePr>
        <p:xfrm>
          <a:off x="9287342" y="2719591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sp>
        <p:nvSpPr>
          <p:cNvPr id="60" name="矩形 59"/>
          <p:cNvSpPr/>
          <p:nvPr/>
        </p:nvSpPr>
        <p:spPr>
          <a:xfrm>
            <a:off x="9504086" y="325697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个位秒数</a:t>
            </a:r>
            <a:endParaRPr lang="zh-CN" altLang="en-US" sz="24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7092894" y="3240034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十位秒数</a:t>
            </a:r>
            <a:endParaRPr lang="zh-CN" altLang="en-US" sz="24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cxnSp>
        <p:nvCxnSpPr>
          <p:cNvPr id="62" name="直接连接符 61"/>
          <p:cNvCxnSpPr/>
          <p:nvPr/>
        </p:nvCxnSpPr>
        <p:spPr>
          <a:xfrm rot="5400000">
            <a:off x="9018105" y="2935365"/>
            <a:ext cx="45720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 rot="5400000">
            <a:off x="6506819" y="2948617"/>
            <a:ext cx="45720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表格 63"/>
          <p:cNvGraphicFramePr>
            <a:graphicFrameLocks noGrp="1"/>
          </p:cNvGraphicFramePr>
          <p:nvPr/>
        </p:nvGraphicFramePr>
        <p:xfrm>
          <a:off x="4254106" y="2718112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5" name="表格 64"/>
          <p:cNvGraphicFramePr>
            <a:graphicFrameLocks noGrp="1"/>
          </p:cNvGraphicFramePr>
          <p:nvPr/>
        </p:nvGraphicFramePr>
        <p:xfrm>
          <a:off x="1714110" y="2718112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6" name="矩形 65"/>
          <p:cNvSpPr/>
          <p:nvPr/>
        </p:nvSpPr>
        <p:spPr>
          <a:xfrm>
            <a:off x="4470837" y="3230086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个位分数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2052986" y="3216199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十位分数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cxnSp>
        <p:nvCxnSpPr>
          <p:cNvPr id="68" name="直接连接符 67"/>
          <p:cNvCxnSpPr/>
          <p:nvPr/>
        </p:nvCxnSpPr>
        <p:spPr>
          <a:xfrm rot="5400000">
            <a:off x="3972340" y="2928734"/>
            <a:ext cx="45720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338845" y="183483"/>
            <a:ext cx="36343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spc="500" dirty="0" smtClean="0">
                <a:solidFill>
                  <a:srgbClr val="FF0000"/>
                </a:solidFill>
                <a:ea typeface="微软雅黑" pitchFamily="34" charset="-122"/>
              </a:rPr>
              <a:t>MOVD</a:t>
            </a:r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指令的理解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12467" y="742739"/>
            <a:ext cx="104423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spc="500" dirty="0" smtClean="0">
                <a:ea typeface="微软雅黑" pitchFamily="34" charset="-122"/>
              </a:rPr>
              <a:t>“</a:t>
            </a:r>
            <a:r>
              <a:rPr lang="zh-CN" altLang="en-US" sz="2400" b="1" spc="500" dirty="0" smtClean="0">
                <a:solidFill>
                  <a:schemeClr val="accent6">
                    <a:lumMod val="75000"/>
                  </a:schemeClr>
                </a:solidFill>
                <a:ea typeface="微软雅黑" pitchFamily="34" charset="-122"/>
              </a:rPr>
              <a:t>分</a:t>
            </a:r>
            <a:r>
              <a:rPr lang="zh-CN" altLang="en-US" sz="2400" b="1" spc="500" dirty="0" smtClean="0">
                <a:ea typeface="微软雅黑" pitchFamily="34" charset="-122"/>
              </a:rPr>
              <a:t>”，“</a:t>
            </a:r>
            <a:r>
              <a:rPr lang="zh-CN" altLang="en-US" sz="2400" b="1" spc="500" dirty="0" smtClean="0">
                <a:solidFill>
                  <a:schemeClr val="accent5"/>
                </a:solidFill>
                <a:ea typeface="微软雅黑" pitchFamily="34" charset="-122"/>
              </a:rPr>
              <a:t>秒</a:t>
            </a:r>
            <a:r>
              <a:rPr lang="zh-CN" altLang="en-US" sz="2400" b="1" spc="500" dirty="0" smtClean="0">
                <a:ea typeface="微软雅黑" pitchFamily="34" charset="-122"/>
              </a:rPr>
              <a:t>” 的时间存放在</a:t>
            </a:r>
            <a:r>
              <a:rPr lang="en-US" altLang="zh-CN" sz="2400" b="1" spc="500" dirty="0" smtClean="0">
                <a:ea typeface="微软雅黑" pitchFamily="34" charset="-122"/>
              </a:rPr>
              <a:t>A351</a:t>
            </a:r>
            <a:r>
              <a:rPr lang="zh-CN" altLang="en-US" sz="2400" b="1" spc="500" dirty="0" smtClean="0">
                <a:ea typeface="微软雅黑" pitchFamily="34" charset="-122"/>
              </a:rPr>
              <a:t>通道当中，现在时间</a:t>
            </a:r>
            <a:r>
              <a:rPr lang="en-US" altLang="zh-CN" sz="2400" b="1" spc="500" dirty="0" smtClean="0">
                <a:ea typeface="微软雅黑" pitchFamily="34" charset="-122"/>
              </a:rPr>
              <a:t>4321</a:t>
            </a:r>
            <a:r>
              <a:rPr lang="zh-CN" altLang="en-US" sz="2400" b="1" spc="500" dirty="0" smtClean="0">
                <a:ea typeface="微软雅黑" pitchFamily="34" charset="-122"/>
              </a:rPr>
              <a:t>，</a:t>
            </a:r>
            <a:endParaRPr lang="en-US" altLang="zh-CN" sz="2000" b="1" spc="500" dirty="0" smtClean="0">
              <a:ea typeface="微软雅黑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4230914" y="2714799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690918" y="2714799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6762440" y="2714799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9293967" y="270633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9510711" y="3243712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个位秒数</a:t>
            </a:r>
            <a:endParaRPr lang="zh-CN" altLang="en-US" sz="24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099519" y="3226776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十位秒数</a:t>
            </a:r>
            <a:endParaRPr lang="zh-CN" altLang="en-US" sz="24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447645" y="3226773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个位分数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029794" y="3212886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十位分数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106178" y="2005222"/>
            <a:ext cx="39885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spc="500" dirty="0" smtClean="0">
                <a:solidFill>
                  <a:schemeClr val="accent1">
                    <a:lumMod val="75000"/>
                  </a:schemeClr>
                </a:solidFill>
                <a:ea typeface="微软雅黑" pitchFamily="34" charset="-122"/>
              </a:rPr>
              <a:t>A351.00</a:t>
            </a:r>
            <a:r>
              <a:rPr lang="en-US" altLang="zh-CN" sz="2800" b="1" spc="500" dirty="0" smtClean="0">
                <a:solidFill>
                  <a:srgbClr val="FF3300"/>
                </a:solidFill>
                <a:ea typeface="微软雅黑" pitchFamily="34" charset="-122"/>
              </a:rPr>
              <a:t>-</a:t>
            </a:r>
            <a:r>
              <a:rPr lang="en-US" altLang="zh-CN" sz="2800" b="1" spc="500" dirty="0" smtClean="0">
                <a:solidFill>
                  <a:schemeClr val="accent5"/>
                </a:solidFill>
                <a:ea typeface="微软雅黑" pitchFamily="34" charset="-122"/>
              </a:rPr>
              <a:t>A351.07</a:t>
            </a:r>
            <a:endParaRPr lang="zh-CN" altLang="en-US" sz="3200" b="1" spc="500" dirty="0">
              <a:solidFill>
                <a:schemeClr val="accent5"/>
              </a:solidFill>
              <a:ea typeface="微软雅黑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043112" y="2022155"/>
            <a:ext cx="39885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spc="500" dirty="0" smtClean="0">
                <a:solidFill>
                  <a:schemeClr val="accent6">
                    <a:lumMod val="75000"/>
                  </a:schemeClr>
                </a:solidFill>
                <a:ea typeface="微软雅黑" pitchFamily="34" charset="-122"/>
              </a:rPr>
              <a:t>A351.15</a:t>
            </a:r>
            <a:r>
              <a:rPr lang="en-US" altLang="zh-CN" sz="2800" b="1" spc="500" dirty="0" smtClean="0">
                <a:solidFill>
                  <a:srgbClr val="FF0000"/>
                </a:solidFill>
                <a:ea typeface="微软雅黑" pitchFamily="34" charset="-122"/>
              </a:rPr>
              <a:t>-</a:t>
            </a:r>
            <a:r>
              <a:rPr lang="en-US" altLang="zh-CN" sz="2800" b="1" spc="500" dirty="0" smtClean="0">
                <a:solidFill>
                  <a:schemeClr val="accent6">
                    <a:lumMod val="75000"/>
                  </a:schemeClr>
                </a:solidFill>
                <a:ea typeface="微软雅黑" pitchFamily="34" charset="-122"/>
              </a:rPr>
              <a:t>A351.08</a:t>
            </a:r>
            <a:endParaRPr lang="zh-CN" altLang="en-US" sz="2800" b="1" spc="500" dirty="0">
              <a:solidFill>
                <a:schemeClr val="accent6">
                  <a:lumMod val="75000"/>
                </a:schemeClr>
              </a:solidFill>
              <a:ea typeface="微软雅黑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400801" y="179156"/>
            <a:ext cx="2653748" cy="576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500" b="1" dirty="0" smtClean="0">
                <a:solidFill>
                  <a:schemeClr val="tx1"/>
                </a:solidFill>
                <a:ea typeface="微软雅黑" pitchFamily="34" charset="-122"/>
              </a:rPr>
              <a:t>分控制字</a:t>
            </a:r>
            <a:r>
              <a:rPr lang="en-US" altLang="zh-CN" sz="2500" b="1" dirty="0" smtClean="0">
                <a:solidFill>
                  <a:schemeClr val="tx1"/>
                </a:solidFill>
                <a:ea typeface="微软雅黑" pitchFamily="34" charset="-122"/>
              </a:rPr>
              <a:t>#012</a:t>
            </a:r>
            <a:endParaRPr lang="zh-CN" altLang="en-US" sz="2500" b="1" dirty="0">
              <a:solidFill>
                <a:schemeClr val="tx1"/>
              </a:solidFill>
              <a:ea typeface="微软雅黑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644770" y="1307123"/>
            <a:ext cx="104423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spc="500" dirty="0" smtClean="0">
                <a:ea typeface="微软雅黑" pitchFamily="34" charset="-122"/>
              </a:rPr>
              <a:t>这个数在</a:t>
            </a:r>
            <a:r>
              <a:rPr lang="en-US" altLang="zh-CN" sz="2400" b="1" spc="500" dirty="0" smtClean="0">
                <a:ea typeface="微软雅黑" pitchFamily="34" charset="-122"/>
              </a:rPr>
              <a:t>PLC</a:t>
            </a:r>
            <a:r>
              <a:rPr lang="zh-CN" altLang="en-US" sz="2400" b="1" spc="500" dirty="0" smtClean="0">
                <a:ea typeface="微软雅黑" pitchFamily="34" charset="-122"/>
              </a:rPr>
              <a:t>程序中不好注释拆不开，触摸屏上也不好显示</a:t>
            </a:r>
            <a:endParaRPr lang="en-US" altLang="zh-CN" sz="2000" b="1" spc="500" dirty="0" smtClean="0">
              <a:ea typeface="微软雅黑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678074" y="4101865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0" y="4091589"/>
            <a:ext cx="18185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spc="500" dirty="0" smtClean="0">
                <a:solidFill>
                  <a:srgbClr val="FF0000"/>
                </a:solidFill>
                <a:ea typeface="微软雅黑" pitchFamily="34" charset="-122"/>
              </a:rPr>
              <a:t>16</a:t>
            </a:r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个位</a:t>
            </a:r>
            <a:r>
              <a:rPr lang="en-US" altLang="zh-CN" sz="2000" b="1" spc="500" dirty="0" smtClean="0">
                <a:solidFill>
                  <a:srgbClr val="FF0000"/>
                </a:solidFill>
                <a:ea typeface="微软雅黑" pitchFamily="34" charset="-122"/>
              </a:rPr>
              <a:t>D0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2242457" y="4103539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2806839" y="4105215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3371448" y="4106888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3925556" y="4108790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4493286" y="4103540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5057669" y="4105214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5622051" y="4106890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6176386" y="4108790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6744118" y="4103540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7308501" y="4105214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/>
          <p:cNvSpPr/>
          <p:nvPr/>
        </p:nvSpPr>
        <p:spPr>
          <a:xfrm>
            <a:off x="7872883" y="4106890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矩形 51"/>
          <p:cNvSpPr/>
          <p:nvPr/>
        </p:nvSpPr>
        <p:spPr>
          <a:xfrm>
            <a:off x="8427218" y="4108790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8991600" y="4110465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矩形 53"/>
          <p:cNvSpPr/>
          <p:nvPr/>
        </p:nvSpPr>
        <p:spPr>
          <a:xfrm>
            <a:off x="9559330" y="4105215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矩形 54"/>
          <p:cNvSpPr/>
          <p:nvPr/>
        </p:nvSpPr>
        <p:spPr>
          <a:xfrm>
            <a:off x="10123713" y="4106889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矩形 55"/>
          <p:cNvSpPr/>
          <p:nvPr/>
        </p:nvSpPr>
        <p:spPr>
          <a:xfrm>
            <a:off x="10688095" y="4108791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矩形 56"/>
          <p:cNvSpPr/>
          <p:nvPr/>
        </p:nvSpPr>
        <p:spPr>
          <a:xfrm>
            <a:off x="11242430" y="4110465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矩形 65"/>
          <p:cNvSpPr/>
          <p:nvPr/>
        </p:nvSpPr>
        <p:spPr>
          <a:xfrm>
            <a:off x="163854" y="2725127"/>
            <a:ext cx="1495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spc="500" dirty="0" smtClean="0">
                <a:solidFill>
                  <a:srgbClr val="FF0000"/>
                </a:solidFill>
                <a:ea typeface="微软雅黑" pitchFamily="34" charset="-122"/>
              </a:rPr>
              <a:t>16</a:t>
            </a:r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个位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1676364" y="5261132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矩形 67"/>
          <p:cNvSpPr/>
          <p:nvPr/>
        </p:nvSpPr>
        <p:spPr>
          <a:xfrm>
            <a:off x="-1710" y="5250856"/>
            <a:ext cx="18185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spc="500" dirty="0" smtClean="0">
                <a:solidFill>
                  <a:srgbClr val="FF0000"/>
                </a:solidFill>
                <a:ea typeface="微软雅黑" pitchFamily="34" charset="-122"/>
              </a:rPr>
              <a:t>16</a:t>
            </a:r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个位</a:t>
            </a:r>
            <a:r>
              <a:rPr lang="en-US" altLang="zh-CN" sz="2000" b="1" spc="500" dirty="0" smtClean="0">
                <a:solidFill>
                  <a:srgbClr val="FF0000"/>
                </a:solidFill>
                <a:ea typeface="微软雅黑" pitchFamily="34" charset="-122"/>
              </a:rPr>
              <a:t>D1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2240747" y="5262806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矩形 69"/>
          <p:cNvSpPr/>
          <p:nvPr/>
        </p:nvSpPr>
        <p:spPr>
          <a:xfrm>
            <a:off x="2805129" y="5264482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矩形 70"/>
          <p:cNvSpPr/>
          <p:nvPr/>
        </p:nvSpPr>
        <p:spPr>
          <a:xfrm>
            <a:off x="3369738" y="5266155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矩形 71"/>
          <p:cNvSpPr/>
          <p:nvPr/>
        </p:nvSpPr>
        <p:spPr>
          <a:xfrm>
            <a:off x="3923846" y="5268057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3" name="矩形 72"/>
          <p:cNvSpPr/>
          <p:nvPr/>
        </p:nvSpPr>
        <p:spPr>
          <a:xfrm>
            <a:off x="4491576" y="5262807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矩形 73"/>
          <p:cNvSpPr/>
          <p:nvPr/>
        </p:nvSpPr>
        <p:spPr>
          <a:xfrm>
            <a:off x="5055959" y="5264481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矩形 74"/>
          <p:cNvSpPr/>
          <p:nvPr/>
        </p:nvSpPr>
        <p:spPr>
          <a:xfrm>
            <a:off x="5620341" y="5266157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矩形 75"/>
          <p:cNvSpPr/>
          <p:nvPr/>
        </p:nvSpPr>
        <p:spPr>
          <a:xfrm>
            <a:off x="6174676" y="5268057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矩形 76"/>
          <p:cNvSpPr/>
          <p:nvPr/>
        </p:nvSpPr>
        <p:spPr>
          <a:xfrm>
            <a:off x="6742408" y="5262807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8" name="矩形 77"/>
          <p:cNvSpPr/>
          <p:nvPr/>
        </p:nvSpPr>
        <p:spPr>
          <a:xfrm>
            <a:off x="7306791" y="5264481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矩形 78"/>
          <p:cNvSpPr/>
          <p:nvPr/>
        </p:nvSpPr>
        <p:spPr>
          <a:xfrm>
            <a:off x="7871173" y="5266157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0" name="矩形 79"/>
          <p:cNvSpPr/>
          <p:nvPr/>
        </p:nvSpPr>
        <p:spPr>
          <a:xfrm>
            <a:off x="8425508" y="5258118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矩形 80"/>
          <p:cNvSpPr/>
          <p:nvPr/>
        </p:nvSpPr>
        <p:spPr>
          <a:xfrm>
            <a:off x="8989890" y="5259793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2" name="矩形 81"/>
          <p:cNvSpPr/>
          <p:nvPr/>
        </p:nvSpPr>
        <p:spPr>
          <a:xfrm>
            <a:off x="9557620" y="5264482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3" name="矩形 82"/>
          <p:cNvSpPr/>
          <p:nvPr/>
        </p:nvSpPr>
        <p:spPr>
          <a:xfrm>
            <a:off x="10122003" y="5266156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4" name="矩形 83"/>
          <p:cNvSpPr/>
          <p:nvPr/>
        </p:nvSpPr>
        <p:spPr>
          <a:xfrm>
            <a:off x="10686385" y="5268058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5" name="矩形 84"/>
          <p:cNvSpPr/>
          <p:nvPr/>
        </p:nvSpPr>
        <p:spPr>
          <a:xfrm>
            <a:off x="11240720" y="5269732"/>
            <a:ext cx="562708" cy="4320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5" name="直接连接符 94"/>
          <p:cNvCxnSpPr/>
          <p:nvPr/>
        </p:nvCxnSpPr>
        <p:spPr>
          <a:xfrm rot="5400000">
            <a:off x="9024730" y="2922107"/>
            <a:ext cx="45720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接连接符 96"/>
          <p:cNvCxnSpPr/>
          <p:nvPr/>
        </p:nvCxnSpPr>
        <p:spPr>
          <a:xfrm rot="5400000">
            <a:off x="6513444" y="2935359"/>
            <a:ext cx="45720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接连接符 97"/>
          <p:cNvCxnSpPr/>
          <p:nvPr/>
        </p:nvCxnSpPr>
        <p:spPr>
          <a:xfrm rot="5400000">
            <a:off x="3949148" y="2925421"/>
            <a:ext cx="45720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9" name="表格 98"/>
          <p:cNvGraphicFramePr>
            <a:graphicFrameLocks noGrp="1"/>
          </p:cNvGraphicFramePr>
          <p:nvPr/>
        </p:nvGraphicFramePr>
        <p:xfrm>
          <a:off x="6755815" y="2728057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0" name="表格 99"/>
          <p:cNvGraphicFramePr>
            <a:graphicFrameLocks noGrp="1"/>
          </p:cNvGraphicFramePr>
          <p:nvPr/>
        </p:nvGraphicFramePr>
        <p:xfrm>
          <a:off x="9287342" y="2719591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sp>
        <p:nvSpPr>
          <p:cNvPr id="101" name="矩形 100"/>
          <p:cNvSpPr/>
          <p:nvPr/>
        </p:nvSpPr>
        <p:spPr>
          <a:xfrm>
            <a:off x="9504086" y="325697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个位秒数</a:t>
            </a:r>
            <a:endParaRPr lang="zh-CN" altLang="en-US" sz="24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7092894" y="3240034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十位秒数</a:t>
            </a:r>
            <a:endParaRPr lang="zh-CN" altLang="en-US" sz="24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cxnSp>
        <p:nvCxnSpPr>
          <p:cNvPr id="103" name="直接连接符 102"/>
          <p:cNvCxnSpPr/>
          <p:nvPr/>
        </p:nvCxnSpPr>
        <p:spPr>
          <a:xfrm rot="5400000">
            <a:off x="9018105" y="2935365"/>
            <a:ext cx="45720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接连接符 103"/>
          <p:cNvCxnSpPr/>
          <p:nvPr/>
        </p:nvCxnSpPr>
        <p:spPr>
          <a:xfrm rot="5400000">
            <a:off x="6506819" y="2948617"/>
            <a:ext cx="45720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5" name="表格 104"/>
          <p:cNvGraphicFramePr>
            <a:graphicFrameLocks noGrp="1"/>
          </p:cNvGraphicFramePr>
          <p:nvPr/>
        </p:nvGraphicFramePr>
        <p:xfrm>
          <a:off x="4254106" y="2718112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6" name="表格 105"/>
          <p:cNvGraphicFramePr>
            <a:graphicFrameLocks noGrp="1"/>
          </p:cNvGraphicFramePr>
          <p:nvPr/>
        </p:nvGraphicFramePr>
        <p:xfrm>
          <a:off x="1714110" y="2718112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7" name="矩形 106"/>
          <p:cNvSpPr/>
          <p:nvPr/>
        </p:nvSpPr>
        <p:spPr>
          <a:xfrm>
            <a:off x="4470837" y="3230086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个位分数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08" name="矩形 107"/>
          <p:cNvSpPr/>
          <p:nvPr/>
        </p:nvSpPr>
        <p:spPr>
          <a:xfrm>
            <a:off x="2052986" y="3216199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十位分数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cxnSp>
        <p:nvCxnSpPr>
          <p:cNvPr id="109" name="直接连接符 108"/>
          <p:cNvCxnSpPr/>
          <p:nvPr/>
        </p:nvCxnSpPr>
        <p:spPr>
          <a:xfrm rot="5400000">
            <a:off x="3972340" y="2928734"/>
            <a:ext cx="45720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矩形 110"/>
          <p:cNvSpPr/>
          <p:nvPr/>
        </p:nvSpPr>
        <p:spPr>
          <a:xfrm>
            <a:off x="9216888" y="172530"/>
            <a:ext cx="2653748" cy="576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500" b="1" dirty="0" smtClean="0">
                <a:solidFill>
                  <a:schemeClr val="tx1"/>
                </a:solidFill>
                <a:ea typeface="微软雅黑" pitchFamily="34" charset="-122"/>
              </a:rPr>
              <a:t>秒控制字</a:t>
            </a:r>
            <a:r>
              <a:rPr lang="en-US" altLang="zh-CN" sz="2500" b="1" dirty="0" smtClean="0">
                <a:solidFill>
                  <a:schemeClr val="tx1"/>
                </a:solidFill>
                <a:ea typeface="微软雅黑" pitchFamily="34" charset="-122"/>
              </a:rPr>
              <a:t>#010</a:t>
            </a:r>
            <a:endParaRPr lang="zh-CN" altLang="en-US" sz="2500" b="1" dirty="0">
              <a:solidFill>
                <a:schemeClr val="tx1"/>
              </a:solidFill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9861 " pathEditMode="relative" ptsTypes="AA">
                                      <p:cBhvr>
                                        <p:cTn id="6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9861 " pathEditMode="relative" ptsTypes="AA">
                                      <p:cBhvr>
                                        <p:cTn id="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9861 " pathEditMode="relative" ptsTypes="AA">
                                      <p:cBhvr>
                                        <p:cTn id="10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9861 " pathEditMode="relative" ptsTypes="AA">
                                      <p:cBhvr>
                                        <p:cTn id="12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9861 " pathEditMode="relative" ptsTypes="AA">
                                      <p:cBhvr>
                                        <p:cTn id="14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9861 " pathEditMode="relative" ptsTypes="AA">
                                      <p:cBhvr>
                                        <p:cTn id="16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1395 0.36945 " pathEditMode="relative" ptsTypes="AA">
                                      <p:cBhvr>
                                        <p:cTn id="20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1395 0.36945 " pathEditMode="relative" ptsTypes="AA">
                                      <p:cBhvr>
                                        <p:cTn id="2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1395 0.36945 " pathEditMode="relative" ptsTypes="AA">
                                      <p:cBhvr>
                                        <p:cTn id="24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1395 0.36945 " pathEditMode="relative" ptsTypes="AA">
                                      <p:cBhvr>
                                        <p:cTn id="26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1395 0.36945 " pathEditMode="relative" ptsTypes="AA">
                                      <p:cBhvr>
                                        <p:cTn id="28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  <p:bldP spid="102" grpId="0"/>
      <p:bldP spid="107" grpId="0"/>
      <p:bldP spid="10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4230914" y="1835877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690918" y="1835877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6762440" y="1835877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9293967" y="1827411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sp>
        <p:nvSpPr>
          <p:cNvPr id="66" name="矩形 65"/>
          <p:cNvSpPr/>
          <p:nvPr/>
        </p:nvSpPr>
        <p:spPr>
          <a:xfrm>
            <a:off x="3373515" y="1127146"/>
            <a:ext cx="53798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spc="500" dirty="0" smtClean="0">
                <a:solidFill>
                  <a:srgbClr val="FF0000"/>
                </a:solidFill>
                <a:ea typeface="微软雅黑" pitchFamily="34" charset="-122"/>
              </a:rPr>
              <a:t>16</a:t>
            </a:r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个位是一个通道，比如第</a:t>
            </a:r>
            <a:r>
              <a:rPr lang="en-US" altLang="zh-CN" sz="2000" b="1" spc="500" dirty="0" smtClean="0">
                <a:solidFill>
                  <a:srgbClr val="FF0000"/>
                </a:solidFill>
                <a:ea typeface="微软雅黑" pitchFamily="34" charset="-122"/>
              </a:rPr>
              <a:t>50</a:t>
            </a:r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通道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cxnSp>
        <p:nvCxnSpPr>
          <p:cNvPr id="95" name="直接连接符 94"/>
          <p:cNvCxnSpPr/>
          <p:nvPr/>
        </p:nvCxnSpPr>
        <p:spPr>
          <a:xfrm rot="5400000">
            <a:off x="9024730" y="2043185"/>
            <a:ext cx="45720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接连接符 96"/>
          <p:cNvCxnSpPr/>
          <p:nvPr/>
        </p:nvCxnSpPr>
        <p:spPr>
          <a:xfrm rot="5400000">
            <a:off x="6513444" y="2056437"/>
            <a:ext cx="45720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接连接符 97"/>
          <p:cNvCxnSpPr/>
          <p:nvPr/>
        </p:nvCxnSpPr>
        <p:spPr>
          <a:xfrm rot="5400000">
            <a:off x="3949148" y="2046499"/>
            <a:ext cx="45720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9" name="表格 98"/>
          <p:cNvGraphicFramePr>
            <a:graphicFrameLocks noGrp="1"/>
          </p:cNvGraphicFramePr>
          <p:nvPr/>
        </p:nvGraphicFramePr>
        <p:xfrm>
          <a:off x="6755815" y="1849135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0" name="表格 99"/>
          <p:cNvGraphicFramePr>
            <a:graphicFrameLocks noGrp="1"/>
          </p:cNvGraphicFramePr>
          <p:nvPr/>
        </p:nvGraphicFramePr>
        <p:xfrm>
          <a:off x="9287342" y="1840669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cxnSp>
        <p:nvCxnSpPr>
          <p:cNvPr id="103" name="直接连接符 102"/>
          <p:cNvCxnSpPr/>
          <p:nvPr/>
        </p:nvCxnSpPr>
        <p:spPr>
          <a:xfrm rot="5400000">
            <a:off x="9018105" y="2056443"/>
            <a:ext cx="45720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接连接符 103"/>
          <p:cNvCxnSpPr/>
          <p:nvPr/>
        </p:nvCxnSpPr>
        <p:spPr>
          <a:xfrm rot="5400000">
            <a:off x="6506819" y="2069695"/>
            <a:ext cx="45720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5" name="表格 104"/>
          <p:cNvGraphicFramePr>
            <a:graphicFrameLocks noGrp="1"/>
          </p:cNvGraphicFramePr>
          <p:nvPr/>
        </p:nvGraphicFramePr>
        <p:xfrm>
          <a:off x="4254106" y="1839190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6" name="表格 105"/>
          <p:cNvGraphicFramePr>
            <a:graphicFrameLocks noGrp="1"/>
          </p:cNvGraphicFramePr>
          <p:nvPr/>
        </p:nvGraphicFramePr>
        <p:xfrm>
          <a:off x="1714110" y="1839190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9" name="直接连接符 108"/>
          <p:cNvCxnSpPr/>
          <p:nvPr/>
        </p:nvCxnSpPr>
        <p:spPr>
          <a:xfrm rot="5400000">
            <a:off x="3972340" y="2049812"/>
            <a:ext cx="457200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矩形 85"/>
          <p:cNvSpPr/>
          <p:nvPr/>
        </p:nvSpPr>
        <p:spPr>
          <a:xfrm>
            <a:off x="1674538" y="3685395"/>
            <a:ext cx="55074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一个通道按位从</a:t>
            </a:r>
            <a:r>
              <a:rPr lang="en-US" altLang="zh-CN" sz="2000" b="1" spc="500" dirty="0" smtClean="0">
                <a:solidFill>
                  <a:srgbClr val="FF0000"/>
                </a:solidFill>
                <a:ea typeface="微软雅黑" pitchFamily="34" charset="-122"/>
              </a:rPr>
              <a:t>0.00</a:t>
            </a:r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位</a:t>
            </a:r>
            <a:r>
              <a:rPr lang="en-US" altLang="zh-CN" sz="2000" b="1" spc="500" dirty="0" smtClean="0">
                <a:solidFill>
                  <a:srgbClr val="FF0000"/>
                </a:solidFill>
                <a:ea typeface="微软雅黑" pitchFamily="34" charset="-122"/>
              </a:rPr>
              <a:t>-0.15</a:t>
            </a:r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位排列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cxnSp>
        <p:nvCxnSpPr>
          <p:cNvPr id="88" name="直接连接符 87"/>
          <p:cNvCxnSpPr>
            <a:stCxn id="66" idx="1"/>
          </p:cNvCxnSpPr>
          <p:nvPr/>
        </p:nvCxnSpPr>
        <p:spPr>
          <a:xfrm rot="10800000" flipV="1">
            <a:off x="2210549" y="1327201"/>
            <a:ext cx="1162967" cy="412822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>
          <a:xfrm>
            <a:off x="8513685" y="1331650"/>
            <a:ext cx="2760956" cy="38174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矩形 90"/>
          <p:cNvSpPr/>
          <p:nvPr/>
        </p:nvSpPr>
        <p:spPr>
          <a:xfrm>
            <a:off x="10422705" y="3253212"/>
            <a:ext cx="1672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spc="500" dirty="0" smtClean="0">
                <a:solidFill>
                  <a:srgbClr val="FF0000"/>
                </a:solidFill>
                <a:ea typeface="微软雅黑" pitchFamily="34" charset="-122"/>
              </a:rPr>
              <a:t>第</a:t>
            </a:r>
            <a:r>
              <a:rPr lang="en-US" altLang="zh-CN" b="1" spc="500" dirty="0" smtClean="0">
                <a:solidFill>
                  <a:srgbClr val="FF0000"/>
                </a:solidFill>
                <a:ea typeface="微软雅黑" pitchFamily="34" charset="-122"/>
              </a:rPr>
              <a:t>50.00</a:t>
            </a:r>
            <a:r>
              <a:rPr lang="zh-CN" altLang="en-US" b="1" spc="500" dirty="0" smtClean="0">
                <a:solidFill>
                  <a:srgbClr val="FF0000"/>
                </a:solidFill>
                <a:ea typeface="微软雅黑" pitchFamily="34" charset="-122"/>
              </a:rPr>
              <a:t>位</a:t>
            </a:r>
            <a:endParaRPr lang="zh-CN" altLang="en-US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9358866" y="2695397"/>
            <a:ext cx="1672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spc="500" dirty="0" smtClean="0">
                <a:solidFill>
                  <a:srgbClr val="FF0000"/>
                </a:solidFill>
                <a:ea typeface="微软雅黑" pitchFamily="34" charset="-122"/>
              </a:rPr>
              <a:t>第</a:t>
            </a:r>
            <a:r>
              <a:rPr lang="en-US" altLang="zh-CN" b="1" spc="500" dirty="0" smtClean="0">
                <a:solidFill>
                  <a:srgbClr val="FF0000"/>
                </a:solidFill>
                <a:ea typeface="微软雅黑" pitchFamily="34" charset="-122"/>
              </a:rPr>
              <a:t>50.01</a:t>
            </a:r>
            <a:r>
              <a:rPr lang="zh-CN" altLang="en-US" b="1" spc="500" dirty="0" smtClean="0">
                <a:solidFill>
                  <a:srgbClr val="FF0000"/>
                </a:solidFill>
                <a:ea typeface="微软雅黑" pitchFamily="34" charset="-122"/>
              </a:rPr>
              <a:t>位</a:t>
            </a:r>
            <a:endParaRPr lang="zh-CN" altLang="en-US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1697434" y="2757542"/>
            <a:ext cx="1672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spc="500" dirty="0" smtClean="0">
                <a:solidFill>
                  <a:srgbClr val="FF0000"/>
                </a:solidFill>
                <a:ea typeface="微软雅黑" pitchFamily="34" charset="-122"/>
              </a:rPr>
              <a:t>第</a:t>
            </a:r>
            <a:r>
              <a:rPr lang="en-US" altLang="zh-CN" b="1" spc="500" dirty="0" smtClean="0">
                <a:solidFill>
                  <a:srgbClr val="FF0000"/>
                </a:solidFill>
                <a:ea typeface="微软雅黑" pitchFamily="34" charset="-122"/>
              </a:rPr>
              <a:t>50.15</a:t>
            </a:r>
            <a:r>
              <a:rPr lang="zh-CN" altLang="en-US" b="1" spc="500" dirty="0" smtClean="0">
                <a:solidFill>
                  <a:srgbClr val="FF0000"/>
                </a:solidFill>
                <a:ea typeface="微软雅黑" pitchFamily="34" charset="-122"/>
              </a:rPr>
              <a:t>位</a:t>
            </a:r>
            <a:endParaRPr lang="zh-CN" altLang="en-US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cxnSp>
        <p:nvCxnSpPr>
          <p:cNvPr id="96" name="直接箭头连接符 95"/>
          <p:cNvCxnSpPr/>
          <p:nvPr/>
        </p:nvCxnSpPr>
        <p:spPr>
          <a:xfrm rot="5400000" flipH="1" flipV="1">
            <a:off x="10910660" y="2627792"/>
            <a:ext cx="852255" cy="28408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11"/>
          <p:cNvCxnSpPr/>
          <p:nvPr/>
        </p:nvCxnSpPr>
        <p:spPr>
          <a:xfrm flipV="1">
            <a:off x="10129421" y="2325950"/>
            <a:ext cx="665826" cy="390617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接箭头连接符 113"/>
          <p:cNvCxnSpPr/>
          <p:nvPr/>
        </p:nvCxnSpPr>
        <p:spPr>
          <a:xfrm rot="5400000" flipH="1" flipV="1">
            <a:off x="1775534" y="2476870"/>
            <a:ext cx="417250" cy="16867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矩形 114"/>
          <p:cNvSpPr/>
          <p:nvPr/>
        </p:nvSpPr>
        <p:spPr>
          <a:xfrm>
            <a:off x="5454168" y="2705755"/>
            <a:ext cx="1479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spc="500" dirty="0" smtClean="0">
                <a:solidFill>
                  <a:srgbClr val="FF0000"/>
                </a:solidFill>
                <a:ea typeface="微软雅黑" pitchFamily="34" charset="-122"/>
              </a:rPr>
              <a:t>第</a:t>
            </a:r>
            <a:r>
              <a:rPr lang="en-US" altLang="zh-CN" b="1" spc="500" dirty="0" smtClean="0">
                <a:solidFill>
                  <a:srgbClr val="FF0000"/>
                </a:solidFill>
                <a:ea typeface="微软雅黑" pitchFamily="34" charset="-122"/>
              </a:rPr>
              <a:t>50.9</a:t>
            </a:r>
            <a:r>
              <a:rPr lang="zh-CN" altLang="en-US" b="1" spc="500" dirty="0" smtClean="0">
                <a:solidFill>
                  <a:srgbClr val="FF0000"/>
                </a:solidFill>
                <a:ea typeface="微软雅黑" pitchFamily="34" charset="-122"/>
              </a:rPr>
              <a:t>位</a:t>
            </a:r>
            <a:endParaRPr lang="zh-CN" altLang="en-US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cxnSp>
        <p:nvCxnSpPr>
          <p:cNvPr id="116" name="直接箭头连接符 115"/>
          <p:cNvCxnSpPr/>
          <p:nvPr/>
        </p:nvCxnSpPr>
        <p:spPr>
          <a:xfrm rot="5400000" flipH="1" flipV="1">
            <a:off x="5532268" y="2425083"/>
            <a:ext cx="417250" cy="16867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矩形 116"/>
          <p:cNvSpPr/>
          <p:nvPr/>
        </p:nvSpPr>
        <p:spPr>
          <a:xfrm>
            <a:off x="7497512" y="2955809"/>
            <a:ext cx="94128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5400" b="1" spc="500" dirty="0" smtClean="0">
                <a:solidFill>
                  <a:srgbClr val="FF0000"/>
                </a:solidFill>
                <a:ea typeface="微软雅黑" pitchFamily="34" charset="-122"/>
              </a:rPr>
              <a:t>？</a:t>
            </a:r>
            <a:endParaRPr lang="zh-CN" altLang="en-US" sz="54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cxnSp>
        <p:nvCxnSpPr>
          <p:cNvPr id="119" name="直接箭头连接符 118"/>
          <p:cNvCxnSpPr>
            <a:stCxn id="117" idx="0"/>
          </p:cNvCxnSpPr>
          <p:nvPr/>
        </p:nvCxnSpPr>
        <p:spPr>
          <a:xfrm rot="5400000" flipH="1" flipV="1">
            <a:off x="7801703" y="2519034"/>
            <a:ext cx="603226" cy="2703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矩形 120"/>
          <p:cNvSpPr/>
          <p:nvPr/>
        </p:nvSpPr>
        <p:spPr>
          <a:xfrm>
            <a:off x="1709271" y="4278581"/>
            <a:ext cx="31470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spc="500" dirty="0" smtClean="0">
                <a:solidFill>
                  <a:srgbClr val="FF0000"/>
                </a:solidFill>
                <a:ea typeface="微软雅黑" pitchFamily="34" charset="-122"/>
              </a:rPr>
              <a:t>比如问号的读作</a:t>
            </a:r>
            <a:r>
              <a:rPr lang="en-US" altLang="zh-CN" b="1" spc="500" dirty="0" smtClean="0">
                <a:solidFill>
                  <a:srgbClr val="FF0000"/>
                </a:solidFill>
                <a:ea typeface="微软雅黑" pitchFamily="34" charset="-122"/>
              </a:rPr>
              <a:t>50.09</a:t>
            </a:r>
          </a:p>
          <a:p>
            <a:endParaRPr lang="en-US" altLang="zh-CN" b="1" spc="500" dirty="0" smtClean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4391807" y="292963"/>
            <a:ext cx="29033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zh-CN" b="1" spc="500" dirty="0" smtClean="0">
              <a:solidFill>
                <a:srgbClr val="FF0000"/>
              </a:solidFill>
              <a:ea typeface="微软雅黑" pitchFamily="34" charset="-122"/>
            </a:endParaRPr>
          </a:p>
          <a:p>
            <a:r>
              <a:rPr lang="zh-CN" altLang="en-US" b="1" spc="500" dirty="0" smtClean="0">
                <a:solidFill>
                  <a:srgbClr val="FF0000"/>
                </a:solidFill>
                <a:ea typeface="微软雅黑" pitchFamily="34" charset="-122"/>
              </a:rPr>
              <a:t>欧姆龙</a:t>
            </a:r>
            <a:r>
              <a:rPr lang="en-US" altLang="zh-CN" b="1" spc="500" dirty="0" smtClean="0">
                <a:solidFill>
                  <a:srgbClr val="FF0000"/>
                </a:solidFill>
                <a:ea typeface="微软雅黑" pitchFamily="34" charset="-122"/>
              </a:rPr>
              <a:t>PLC</a:t>
            </a:r>
            <a:r>
              <a:rPr lang="zh-CN" altLang="en-US" b="1" spc="500" dirty="0" smtClean="0">
                <a:solidFill>
                  <a:srgbClr val="FF0000"/>
                </a:solidFill>
                <a:ea typeface="微软雅黑" pitchFamily="34" charset="-122"/>
              </a:rPr>
              <a:t>寻址方式</a:t>
            </a:r>
            <a:endParaRPr lang="zh-CN" altLang="en-US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9861 " pathEditMode="relative" ptsTypes="AA">
                                      <p:cBhvr>
                                        <p:cTn id="6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9861 " pathEditMode="relative" ptsTypes="AA">
                                      <p:cBhvr>
                                        <p:cTn id="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9861 " pathEditMode="relative" ptsTypes="AA">
                                      <p:cBhvr>
                                        <p:cTn id="10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9861 " pathEditMode="relative" ptsTypes="AA">
                                      <p:cBhvr>
                                        <p:cTn id="12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1395 0.36945 " pathEditMode="relative" ptsTypes="AA">
                                      <p:cBhvr>
                                        <p:cTn id="16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1395 0.36945 " pathEditMode="relative" ptsTypes="AA">
                                      <p:cBhvr>
                                        <p:cTn id="18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1395 0.36945 " pathEditMode="relative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等腰三角形 21"/>
          <p:cNvSpPr/>
          <p:nvPr/>
        </p:nvSpPr>
        <p:spPr>
          <a:xfrm rot="18806763">
            <a:off x="-6238082" y="-5179219"/>
            <a:ext cx="11149013" cy="9610726"/>
          </a:xfrm>
          <a:prstGeom prst="triangle">
            <a:avLst/>
          </a:prstGeom>
          <a:solidFill>
            <a:srgbClr val="1662A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1665288" y="-39688"/>
            <a:ext cx="4271962" cy="4545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H="1">
            <a:off x="3800475" y="-88900"/>
            <a:ext cx="2357438" cy="2506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7" name="矩形 22"/>
          <p:cNvSpPr>
            <a:spLocks noChangeArrowheads="1"/>
          </p:cNvSpPr>
          <p:nvPr/>
        </p:nvSpPr>
        <p:spPr bwMode="auto">
          <a:xfrm>
            <a:off x="4457513" y="1102659"/>
            <a:ext cx="7391400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b="1" spc="500" dirty="0">
                <a:latin typeface="微软雅黑"/>
                <a:ea typeface="微软雅黑"/>
                <a:cs typeface="微软雅黑"/>
              </a:rPr>
              <a:t>第 </a:t>
            </a:r>
            <a:r>
              <a:rPr lang="en-US" altLang="zh-CN" sz="2800" b="1" spc="500" dirty="0" smtClean="0">
                <a:latin typeface="微软雅黑"/>
                <a:ea typeface="微软雅黑"/>
                <a:cs typeface="微软雅黑"/>
              </a:rPr>
              <a:t>1</a:t>
            </a:r>
            <a:r>
              <a:rPr lang="zh-CN" altLang="en-US" sz="2800" b="1" spc="500" dirty="0" smtClean="0">
                <a:latin typeface="微软雅黑"/>
                <a:ea typeface="微软雅黑"/>
                <a:cs typeface="微软雅黑"/>
              </a:rPr>
              <a:t>、所用器材</a:t>
            </a:r>
            <a:r>
              <a:rPr lang="en-US" altLang="zh-CN" sz="2800" b="1" spc="500" dirty="0" smtClean="0">
                <a:latin typeface="微软雅黑"/>
                <a:ea typeface="微软雅黑"/>
                <a:cs typeface="微软雅黑"/>
              </a:rPr>
              <a:t>CP1E-N30-DT-D</a:t>
            </a:r>
          </a:p>
          <a:p>
            <a:r>
              <a:rPr lang="en-US" altLang="zh-CN" sz="2800" b="1" spc="200" dirty="0" smtClean="0">
                <a:latin typeface="微软雅黑"/>
                <a:ea typeface="微软雅黑"/>
                <a:cs typeface="微软雅黑"/>
              </a:rPr>
              <a:t>                </a:t>
            </a:r>
            <a:r>
              <a:rPr lang="zh-CN" altLang="en-US" sz="2800" b="1" spc="200" dirty="0" smtClean="0">
                <a:latin typeface="微软雅黑"/>
                <a:ea typeface="微软雅黑"/>
                <a:cs typeface="微软雅黑"/>
              </a:rPr>
              <a:t>（</a:t>
            </a:r>
            <a:r>
              <a:rPr lang="zh-CN" altLang="en-US" sz="2400" b="1" spc="200" dirty="0" smtClean="0">
                <a:solidFill>
                  <a:srgbClr val="FF0000"/>
                </a:solidFill>
                <a:latin typeface="微软雅黑"/>
                <a:ea typeface="微软雅黑"/>
                <a:cs typeface="微软雅黑"/>
              </a:rPr>
              <a:t>技成欧姆龙学习箱</a:t>
            </a:r>
            <a:r>
              <a:rPr lang="zh-CN" altLang="en-US" sz="2800" b="1" spc="200" dirty="0" smtClean="0">
                <a:latin typeface="微软雅黑"/>
                <a:ea typeface="微软雅黑"/>
                <a:cs typeface="微软雅黑"/>
              </a:rPr>
              <a:t>）</a:t>
            </a:r>
            <a:endParaRPr lang="en-US" altLang="zh-CN" sz="2800" b="1" spc="200" dirty="0" smtClean="0">
              <a:latin typeface="微软雅黑"/>
              <a:ea typeface="微软雅黑"/>
              <a:cs typeface="微软雅黑"/>
            </a:endParaRPr>
          </a:p>
          <a:p>
            <a:endParaRPr lang="en-US" altLang="zh-CN" sz="2800" b="1" spc="200" dirty="0" smtClean="0">
              <a:latin typeface="微软雅黑"/>
              <a:ea typeface="微软雅黑"/>
              <a:cs typeface="微软雅黑"/>
            </a:endParaRPr>
          </a:p>
          <a:p>
            <a:r>
              <a:rPr lang="zh-CN" altLang="en-US" sz="2800" b="1" spc="500" dirty="0" smtClean="0">
                <a:latin typeface="微软雅黑"/>
                <a:ea typeface="微软雅黑"/>
                <a:cs typeface="微软雅黑"/>
              </a:rPr>
              <a:t>第 </a:t>
            </a:r>
            <a:r>
              <a:rPr lang="en-US" altLang="zh-CN" sz="2800" b="1" spc="500" dirty="0" smtClean="0">
                <a:latin typeface="微软雅黑"/>
                <a:ea typeface="微软雅黑"/>
                <a:cs typeface="微软雅黑"/>
              </a:rPr>
              <a:t>2</a:t>
            </a:r>
            <a:r>
              <a:rPr lang="zh-CN" altLang="en-US" sz="2800" b="1" spc="500" dirty="0" smtClean="0">
                <a:latin typeface="微软雅黑"/>
                <a:ea typeface="微软雅黑"/>
                <a:cs typeface="微软雅黑"/>
              </a:rPr>
              <a:t>、实时时钟存放地址</a:t>
            </a:r>
            <a:endParaRPr lang="en-US" altLang="zh-CN" sz="2800" b="1" spc="500" dirty="0" smtClean="0">
              <a:latin typeface="微软雅黑"/>
              <a:ea typeface="微软雅黑"/>
              <a:cs typeface="微软雅黑"/>
            </a:endParaRPr>
          </a:p>
          <a:p>
            <a:endParaRPr lang="en-US" altLang="zh-CN" sz="2800" b="1" spc="200" dirty="0" smtClean="0">
              <a:latin typeface="微软雅黑"/>
              <a:ea typeface="微软雅黑"/>
              <a:cs typeface="微软雅黑"/>
            </a:endParaRPr>
          </a:p>
          <a:p>
            <a:r>
              <a:rPr lang="zh-CN" altLang="en-US" sz="2800" b="1" spc="500" dirty="0" smtClean="0">
                <a:latin typeface="微软雅黑"/>
                <a:ea typeface="微软雅黑"/>
                <a:cs typeface="微软雅黑"/>
              </a:rPr>
              <a:t>第 </a:t>
            </a:r>
            <a:r>
              <a:rPr lang="en-US" altLang="zh-CN" sz="2800" b="1" spc="500" dirty="0" smtClean="0">
                <a:latin typeface="微软雅黑"/>
                <a:ea typeface="微软雅黑"/>
                <a:cs typeface="微软雅黑"/>
              </a:rPr>
              <a:t>3</a:t>
            </a:r>
            <a:r>
              <a:rPr lang="zh-CN" altLang="en-US" sz="2800" b="1" spc="500" dirty="0" smtClean="0">
                <a:latin typeface="微软雅黑"/>
                <a:ea typeface="微软雅黑"/>
                <a:cs typeface="微软雅黑"/>
              </a:rPr>
              <a:t>、如何传出时钟数据到内存</a:t>
            </a:r>
            <a:r>
              <a:rPr lang="en-US" altLang="zh-CN" sz="2800" b="1" spc="500" dirty="0" smtClean="0">
                <a:latin typeface="微软雅黑"/>
                <a:ea typeface="微软雅黑"/>
                <a:cs typeface="微软雅黑"/>
              </a:rPr>
              <a:t>D</a:t>
            </a:r>
            <a:r>
              <a:rPr lang="zh-CN" altLang="en-US" sz="2800" b="1" spc="500" dirty="0" smtClean="0">
                <a:latin typeface="微软雅黑"/>
                <a:ea typeface="微软雅黑"/>
                <a:cs typeface="微软雅黑"/>
              </a:rPr>
              <a:t>区</a:t>
            </a:r>
            <a:endParaRPr lang="en-US" altLang="zh-CN" sz="2800" b="1" spc="200" dirty="0" smtClean="0">
              <a:latin typeface="微软雅黑"/>
              <a:ea typeface="微软雅黑"/>
              <a:cs typeface="微软雅黑"/>
            </a:endParaRPr>
          </a:p>
          <a:p>
            <a:endParaRPr lang="en-US" altLang="zh-CN" sz="2800" b="1" spc="500" dirty="0" smtClean="0">
              <a:latin typeface="微软雅黑"/>
              <a:ea typeface="微软雅黑"/>
              <a:cs typeface="微软雅黑"/>
            </a:endParaRPr>
          </a:p>
          <a:p>
            <a:r>
              <a:rPr lang="zh-CN" altLang="en-US" sz="2800" b="1" spc="500" dirty="0" smtClean="0">
                <a:latin typeface="微软雅黑"/>
                <a:ea typeface="微软雅黑"/>
                <a:cs typeface="微软雅黑"/>
              </a:rPr>
              <a:t>第 </a:t>
            </a:r>
            <a:r>
              <a:rPr lang="en-US" altLang="zh-CN" sz="2800" b="1" spc="500" dirty="0" smtClean="0">
                <a:latin typeface="微软雅黑"/>
                <a:ea typeface="微软雅黑"/>
                <a:cs typeface="微软雅黑"/>
              </a:rPr>
              <a:t>4</a:t>
            </a:r>
            <a:r>
              <a:rPr lang="zh-CN" altLang="en-US" sz="2800" b="1" spc="500" dirty="0" smtClean="0">
                <a:latin typeface="微软雅黑"/>
                <a:ea typeface="微软雅黑"/>
                <a:cs typeface="微软雅黑"/>
              </a:rPr>
              <a:t>、触摸屏显示实时时钟</a:t>
            </a:r>
            <a:endParaRPr lang="en-US" altLang="zh-CN" sz="2800" b="1" spc="500" dirty="0" smtClean="0">
              <a:latin typeface="微软雅黑"/>
              <a:ea typeface="微软雅黑"/>
              <a:cs typeface="微软雅黑"/>
            </a:endParaRPr>
          </a:p>
          <a:p>
            <a:endParaRPr lang="en-US" altLang="zh-CN" sz="2800" b="1" spc="500" dirty="0" smtClean="0">
              <a:latin typeface="微软雅黑"/>
              <a:ea typeface="微软雅黑"/>
              <a:cs typeface="微软雅黑"/>
            </a:endParaRPr>
          </a:p>
          <a:p>
            <a:endParaRPr lang="zh-CN" altLang="en-US" sz="2800" b="1" spc="200" dirty="0">
              <a:latin typeface="微软雅黑"/>
              <a:ea typeface="微软雅黑"/>
              <a:cs typeface="微软雅黑"/>
            </a:endParaRPr>
          </a:p>
          <a:p>
            <a:endParaRPr lang="en-US" altLang="zh-CN" sz="2800" b="1" spc="200" dirty="0" smtClean="0">
              <a:latin typeface="微软雅黑"/>
              <a:ea typeface="微软雅黑"/>
              <a:cs typeface="微软雅黑"/>
            </a:endParaRPr>
          </a:p>
          <a:p>
            <a:endParaRPr lang="en-US" altLang="zh-CN" sz="2800" b="1" spc="200" dirty="0" smtClean="0">
              <a:latin typeface="微软雅黑"/>
              <a:ea typeface="微软雅黑"/>
              <a:cs typeface="微软雅黑"/>
            </a:endParaRPr>
          </a:p>
          <a:p>
            <a:endParaRPr lang="zh-CN" altLang="en-US" sz="2800" b="1" spc="200" dirty="0">
              <a:latin typeface="微软雅黑"/>
              <a:ea typeface="微软雅黑"/>
              <a:cs typeface="微软雅黑"/>
            </a:endParaRPr>
          </a:p>
          <a:p>
            <a:endParaRPr lang="zh-CN" altLang="en-US" sz="2400" b="1" spc="200" dirty="0">
              <a:latin typeface="微软雅黑"/>
              <a:ea typeface="微软雅黑"/>
              <a:cs typeface="微软雅黑"/>
            </a:endParaRPr>
          </a:p>
          <a:p>
            <a:endParaRPr lang="en-US" altLang="zh-CN" sz="2400" spc="200" dirty="0">
              <a:latin typeface="微软雅黑"/>
              <a:ea typeface="微软雅黑"/>
              <a:cs typeface="微软雅黑"/>
            </a:endParaRPr>
          </a:p>
          <a:p>
            <a:endParaRPr lang="zh-CN" altLang="en-US" sz="2400" dirty="0">
              <a:latin typeface="微软雅黑"/>
              <a:ea typeface="微软雅黑"/>
              <a:cs typeface="微软雅黑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0103223" y="5895638"/>
            <a:ext cx="17602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000" dirty="0">
                <a:latin typeface="楷体"/>
                <a:ea typeface="楷体"/>
                <a:cs typeface="楷体"/>
              </a:rPr>
              <a:t>主讲：蒋凤立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5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5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53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53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53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53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338845" y="548268"/>
            <a:ext cx="43364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ea typeface="微软雅黑" pitchFamily="34" charset="-122"/>
              </a:rPr>
              <a:t>1</a:t>
            </a:r>
            <a:r>
              <a:rPr lang="zh-CN" altLang="en-US" sz="3200" b="1" spc="500" dirty="0" smtClean="0">
                <a:ea typeface="微软雅黑" pitchFamily="34" charset="-122"/>
              </a:rPr>
              <a:t>，关于</a:t>
            </a:r>
            <a:r>
              <a:rPr lang="en-US" altLang="zh-CN" sz="3200" b="1" spc="500" dirty="0" smtClean="0">
                <a:ea typeface="微软雅黑" pitchFamily="34" charset="-122"/>
              </a:rPr>
              <a:t>MOVD</a:t>
            </a:r>
            <a:r>
              <a:rPr lang="zh-CN" altLang="en-US" sz="3200" b="1" spc="500" dirty="0" smtClean="0">
                <a:ea typeface="微软雅黑" pitchFamily="34" charset="-122"/>
              </a:rPr>
              <a:t>指令</a:t>
            </a:r>
            <a:endParaRPr lang="zh-CN" altLang="en-US" sz="3200" b="1" spc="500" dirty="0">
              <a:ea typeface="微软雅黑" pitchFamily="34" charset="-122"/>
            </a:endParaRPr>
          </a:p>
        </p:txBody>
      </p:sp>
      <p:pic>
        <p:nvPicPr>
          <p:cNvPr id="3" name="图片 2" descr="movd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5423" y="1489436"/>
            <a:ext cx="8936610" cy="51376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000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1022350" y="2897188"/>
            <a:ext cx="568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3600" b="1">
                <a:solidFill>
                  <a:srgbClr val="1662A7"/>
                </a:solidFill>
                <a:latin typeface="Rockwell Extra Bold"/>
                <a:ea typeface="幼圆"/>
                <a:cs typeface="幼圆"/>
              </a:rPr>
              <a:t>更多关注登录技成培训官网</a:t>
            </a:r>
          </a:p>
        </p:txBody>
      </p:sp>
      <p:grpSp>
        <p:nvGrpSpPr>
          <p:cNvPr id="8" name="组合 7"/>
          <p:cNvGrpSpPr>
            <a:grpSpLocks/>
          </p:cNvGrpSpPr>
          <p:nvPr/>
        </p:nvGrpSpPr>
        <p:grpSpPr bwMode="auto">
          <a:xfrm>
            <a:off x="7096125" y="1851025"/>
            <a:ext cx="4108450" cy="3806825"/>
            <a:chOff x="6197027" y="1616370"/>
            <a:chExt cx="4108817" cy="3806650"/>
          </a:xfrm>
        </p:grpSpPr>
        <p:pic>
          <p:nvPicPr>
            <p:cNvPr id="20485" name="图片 4"/>
            <p:cNvPicPr>
              <a:picLocks noChangeAspect="1"/>
            </p:cNvPicPr>
            <p:nvPr/>
          </p:nvPicPr>
          <p:blipFill>
            <a:blip r:embed="rId2"/>
            <a:srcRect t="10963"/>
            <a:stretch>
              <a:fillRect/>
            </a:stretch>
          </p:blipFill>
          <p:spPr bwMode="auto">
            <a:xfrm>
              <a:off x="6494478" y="1616370"/>
              <a:ext cx="3298216" cy="3294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86" name="矩形 6"/>
            <p:cNvSpPr>
              <a:spLocks noChangeArrowheads="1"/>
            </p:cNvSpPr>
            <p:nvPr/>
          </p:nvSpPr>
          <p:spPr bwMode="auto">
            <a:xfrm>
              <a:off x="6197027" y="5053688"/>
              <a:ext cx="410881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>
                  <a:latin typeface="幼圆"/>
                  <a:ea typeface="幼圆"/>
                  <a:cs typeface="幼圆"/>
                </a:rPr>
                <a:t>扫描二维码关注</a:t>
              </a:r>
              <a:r>
                <a:rPr lang="en-US" altLang="zh-CN">
                  <a:latin typeface="幼圆"/>
                  <a:ea typeface="幼圆"/>
                  <a:cs typeface="幼圆"/>
                </a:rPr>
                <a:t>【</a:t>
              </a:r>
              <a:r>
                <a:rPr lang="zh-CN" altLang="en-US">
                  <a:latin typeface="幼圆"/>
                  <a:ea typeface="幼圆"/>
                  <a:cs typeface="幼圆"/>
                </a:rPr>
                <a:t>技成培训网订阅号</a:t>
              </a:r>
              <a:r>
                <a:rPr lang="en-US" altLang="zh-CN">
                  <a:latin typeface="幼圆"/>
                  <a:ea typeface="幼圆"/>
                  <a:cs typeface="幼圆"/>
                </a:rPr>
                <a:t>】</a:t>
              </a:r>
              <a:endParaRPr lang="zh-CN" altLang="en-US">
                <a:latin typeface="幼圆"/>
                <a:ea typeface="幼圆"/>
                <a:cs typeface="幼圆"/>
              </a:endParaRPr>
            </a:p>
          </p:txBody>
        </p:sp>
      </p:grpSp>
      <p:sp>
        <p:nvSpPr>
          <p:cNvPr id="9" name="矩形 8"/>
          <p:cNvSpPr/>
          <p:nvPr/>
        </p:nvSpPr>
        <p:spPr>
          <a:xfrm>
            <a:off x="7023100" y="1611313"/>
            <a:ext cx="4206875" cy="4206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175287" y="633013"/>
            <a:ext cx="5709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spc="500" dirty="0" smtClean="0">
                <a:solidFill>
                  <a:srgbClr val="FF0000"/>
                </a:solidFill>
                <a:ea typeface="微软雅黑" pitchFamily="34" charset="-122"/>
              </a:rPr>
              <a:t>实时时钟存放地址</a:t>
            </a:r>
            <a:endParaRPr lang="zh-CN" altLang="en-US" sz="24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pic>
        <p:nvPicPr>
          <p:cNvPr id="3" name="图片 2" descr="中断介绍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450" y="1253765"/>
            <a:ext cx="11123628" cy="5052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338845" y="726075"/>
            <a:ext cx="73789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实时时钟“分钟”，“秒”存放格式：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241658" y="1255200"/>
            <a:ext cx="9683015" cy="5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spc="500" dirty="0" smtClean="0">
                <a:ea typeface="微软雅黑" pitchFamily="34" charset="-122"/>
              </a:rPr>
              <a:t>实时时钟存放在</a:t>
            </a:r>
            <a:r>
              <a:rPr lang="en-US" altLang="zh-CN" sz="2400" b="1" spc="500" dirty="0" smtClean="0">
                <a:ea typeface="微软雅黑" pitchFamily="34" charset="-122"/>
              </a:rPr>
              <a:t>A351-A354</a:t>
            </a:r>
            <a:r>
              <a:rPr lang="zh-CN" altLang="en-US" sz="2400" b="1" spc="500" dirty="0" smtClean="0">
                <a:ea typeface="微软雅黑" pitchFamily="34" charset="-122"/>
              </a:rPr>
              <a:t>地址当中，只能读，不能写</a:t>
            </a:r>
            <a:endParaRPr lang="en-US" altLang="zh-CN" sz="2000" b="1" spc="500" dirty="0" smtClean="0">
              <a:ea typeface="微软雅黑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708418" y="3767659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168422" y="3767659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6239944" y="3767659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771471" y="375919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8988215" y="4429682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个位秒数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566749" y="4412746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十位秒数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925149" y="4412743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个位分数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86749" y="4429678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十位分数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583682" y="3058082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1">
                    <a:lumMod val="75000"/>
                  </a:schemeClr>
                </a:solidFill>
                <a:ea typeface="微软雅黑" pitchFamily="34" charset="-122"/>
              </a:rPr>
              <a:t>A351.00</a:t>
            </a:r>
            <a:r>
              <a:rPr lang="en-US" altLang="zh-CN" sz="3200" b="1" spc="500" dirty="0" smtClean="0">
                <a:solidFill>
                  <a:srgbClr val="FF33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微软雅黑" pitchFamily="34" charset="-122"/>
              </a:rPr>
              <a:t>A351.07</a:t>
            </a:r>
            <a:endParaRPr lang="zh-CN" altLang="en-US" sz="3200" b="1" spc="500" dirty="0">
              <a:solidFill>
                <a:schemeClr val="tx1">
                  <a:lumMod val="85000"/>
                  <a:lumOff val="15000"/>
                </a:schemeClr>
              </a:solidFill>
              <a:ea typeface="微软雅黑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520616" y="3075015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2">
                    <a:lumMod val="75000"/>
                  </a:schemeClr>
                </a:solidFill>
                <a:ea typeface="微软雅黑" pitchFamily="34" charset="-122"/>
              </a:rPr>
              <a:t>A351.15</a:t>
            </a:r>
            <a:r>
              <a:rPr lang="en-US" altLang="zh-CN" sz="3200" b="1" spc="500" dirty="0" smtClean="0">
                <a:solidFill>
                  <a:srgbClr val="FF00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accent6">
                    <a:lumMod val="75000"/>
                  </a:schemeClr>
                </a:solidFill>
                <a:ea typeface="微软雅黑" pitchFamily="34" charset="-122"/>
              </a:rPr>
              <a:t>A351.08</a:t>
            </a:r>
            <a:endParaRPr lang="zh-CN" altLang="en-US" sz="3200" b="1" spc="500" dirty="0">
              <a:solidFill>
                <a:schemeClr val="accent6">
                  <a:lumMod val="75000"/>
                </a:schemeClr>
              </a:solidFill>
              <a:ea typeface="微软雅黑" pitchFamily="34" charset="-122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1185330" y="4783660"/>
            <a:ext cx="1972734" cy="643467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 rot="10800000" flipV="1">
            <a:off x="4250266" y="4724393"/>
            <a:ext cx="1981200" cy="72813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3259667" y="5147727"/>
            <a:ext cx="948267" cy="7027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500" b="1" dirty="0" smtClean="0">
                <a:solidFill>
                  <a:schemeClr val="tx1"/>
                </a:solidFill>
                <a:ea typeface="微软雅黑" pitchFamily="34" charset="-122"/>
              </a:rPr>
              <a:t>分钟</a:t>
            </a:r>
            <a:endParaRPr lang="zh-CN" altLang="en-US" sz="2500" b="1" dirty="0">
              <a:solidFill>
                <a:schemeClr val="tx1"/>
              </a:solidFill>
              <a:ea typeface="微软雅黑" pitchFamily="34" charset="-122"/>
            </a:endParaRPr>
          </a:p>
        </p:txBody>
      </p:sp>
      <p:cxnSp>
        <p:nvCxnSpPr>
          <p:cNvPr id="17" name="直接连接符 16"/>
          <p:cNvCxnSpPr/>
          <p:nvPr/>
        </p:nvCxnSpPr>
        <p:spPr>
          <a:xfrm rot="5400000">
            <a:off x="6002869" y="4555062"/>
            <a:ext cx="423335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6214530" y="4749794"/>
            <a:ext cx="1972734" cy="643467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8288867" y="5113861"/>
            <a:ext cx="948267" cy="7027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500" b="1" dirty="0" smtClean="0">
                <a:solidFill>
                  <a:schemeClr val="tx1"/>
                </a:solidFill>
                <a:ea typeface="微软雅黑" pitchFamily="34" charset="-122"/>
              </a:rPr>
              <a:t>秒</a:t>
            </a:r>
            <a:endParaRPr lang="zh-CN" altLang="en-US" sz="2500" b="1" dirty="0">
              <a:solidFill>
                <a:schemeClr val="tx1"/>
              </a:solidFill>
              <a:ea typeface="微软雅黑" pitchFamily="34" charset="-122"/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 rot="10800000" flipV="1">
            <a:off x="9279466" y="4690527"/>
            <a:ext cx="1981200" cy="72813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8175859" y="5878008"/>
            <a:ext cx="117980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spc="500" dirty="0" smtClean="0">
                <a:ea typeface="微软雅黑" pitchFamily="34" charset="-122"/>
              </a:rPr>
              <a:t>低八位</a:t>
            </a:r>
            <a:endParaRPr lang="en-US" altLang="zh-CN" sz="2000" b="1" spc="500" dirty="0" smtClean="0">
              <a:ea typeface="微软雅黑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155126" y="5911876"/>
            <a:ext cx="117980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spc="500" dirty="0" smtClean="0">
                <a:ea typeface="微软雅黑" pitchFamily="34" charset="-122"/>
              </a:rPr>
              <a:t>高八位</a:t>
            </a:r>
            <a:endParaRPr lang="en-US" altLang="zh-CN" sz="2000" b="1" spc="500" dirty="0" smtClean="0">
              <a:ea typeface="微软雅黑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927459" y="1864796"/>
            <a:ext cx="85034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spc="500" dirty="0" smtClean="0">
                <a:ea typeface="微软雅黑" pitchFamily="34" charset="-122"/>
              </a:rPr>
              <a:t>16</a:t>
            </a:r>
            <a:r>
              <a:rPr lang="zh-CN" altLang="en-US" sz="2400" b="1" spc="500" dirty="0" smtClean="0">
                <a:ea typeface="微软雅黑" pitchFamily="34" charset="-122"/>
              </a:rPr>
              <a:t>位是一个字</a:t>
            </a:r>
            <a:r>
              <a:rPr lang="en-US" altLang="zh-CN" sz="2400" b="1" spc="500" dirty="0" smtClean="0">
                <a:ea typeface="微软雅黑" pitchFamily="34" charset="-122"/>
              </a:rPr>
              <a:t>(WORD)</a:t>
            </a:r>
            <a:r>
              <a:rPr lang="zh-CN" altLang="en-US" sz="2400" b="1" spc="500" dirty="0" smtClean="0">
                <a:ea typeface="微软雅黑" pitchFamily="34" charset="-122"/>
              </a:rPr>
              <a:t>在欧姆龙里表示一个通道</a:t>
            </a:r>
            <a:endParaRPr lang="en-US" altLang="zh-CN" sz="2400" b="1" spc="500" dirty="0" smtClean="0">
              <a:ea typeface="微软雅黑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9309948" y="2575482"/>
            <a:ext cx="4491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spc="500" dirty="0" smtClean="0">
                <a:solidFill>
                  <a:srgbClr val="FF0000"/>
                </a:solidFill>
                <a:ea typeface="微软雅黑" pitchFamily="34" charset="-122"/>
              </a:rPr>
              <a:t>1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7616614" y="2609348"/>
            <a:ext cx="4491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spc="500" dirty="0" smtClean="0">
                <a:solidFill>
                  <a:srgbClr val="FF0000"/>
                </a:solidFill>
                <a:ea typeface="微软雅黑" pitchFamily="34" charset="-122"/>
              </a:rPr>
              <a:t>2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881881" y="2617815"/>
            <a:ext cx="4491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spc="500" dirty="0" smtClean="0">
                <a:solidFill>
                  <a:srgbClr val="FF0000"/>
                </a:solidFill>
                <a:ea typeface="微软雅黑" pitchFamily="34" charset="-122"/>
              </a:rPr>
              <a:t>3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384214" y="2609348"/>
            <a:ext cx="4491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spc="500" dirty="0" smtClean="0">
                <a:solidFill>
                  <a:srgbClr val="FF0000"/>
                </a:solidFill>
                <a:ea typeface="微软雅黑" pitchFamily="34" charset="-122"/>
              </a:rPr>
              <a:t>4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474549" y="2626277"/>
            <a:ext cx="16722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spc="500" dirty="0" smtClean="0">
                <a:solidFill>
                  <a:srgbClr val="FF0000"/>
                </a:solidFill>
                <a:ea typeface="微软雅黑" pitchFamily="34" charset="-122"/>
              </a:rPr>
              <a:t>现在时间</a:t>
            </a:r>
            <a:endParaRPr lang="zh-CN" altLang="en-US" sz="24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923979" y="2656467"/>
            <a:ext cx="12554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spc="500" dirty="0" smtClean="0">
                <a:solidFill>
                  <a:srgbClr val="FF0000"/>
                </a:solidFill>
                <a:ea typeface="微软雅黑" pitchFamily="34" charset="-122"/>
              </a:rPr>
              <a:t>BCD</a:t>
            </a:r>
            <a:r>
              <a:rPr lang="zh-CN" altLang="en-US" sz="2000" b="1" spc="500" dirty="0" smtClean="0">
                <a:solidFill>
                  <a:srgbClr val="FF0000"/>
                </a:solidFill>
                <a:ea typeface="微软雅黑" pitchFamily="34" charset="-122"/>
              </a:rPr>
              <a:t>码</a:t>
            </a:r>
            <a:endParaRPr lang="zh-CN" altLang="en-US" sz="20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1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1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1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1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8" grpId="1"/>
      <p:bldP spid="8" grpId="2"/>
      <p:bldP spid="9" grpId="0"/>
      <p:bldP spid="9" grpId="1"/>
      <p:bldP spid="9" grpId="2"/>
      <p:bldP spid="10" grpId="0"/>
      <p:bldP spid="11" grpId="0"/>
      <p:bldP spid="12" grpId="0"/>
      <p:bldP spid="13" grpId="0"/>
      <p:bldP spid="16" grpId="0" animBg="1"/>
      <p:bldP spid="19" grpId="0" animBg="1"/>
      <p:bldP spid="19" grpId="1" animBg="1"/>
      <p:bldP spid="21" grpId="0"/>
      <p:bldP spid="21" grpId="1"/>
      <p:bldP spid="22" grpId="0"/>
      <p:bldP spid="23" grpId="0"/>
      <p:bldP spid="24" grpId="0"/>
      <p:bldP spid="24" grpId="1"/>
      <p:bldP spid="24" grpId="2"/>
      <p:bldP spid="24" grpId="3"/>
      <p:bldP spid="25" grpId="0"/>
      <p:bldP spid="25" grpId="1"/>
      <p:bldP spid="25" grpId="2"/>
      <p:bldP spid="25" grpId="3"/>
      <p:bldP spid="26" grpId="0"/>
      <p:bldP spid="26" grpId="1"/>
      <p:bldP spid="26" grpId="2"/>
      <p:bldP spid="26" grpId="3"/>
      <p:bldP spid="27" grpId="0"/>
      <p:bldP spid="27" grpId="1"/>
      <p:bldP spid="27" grpId="2"/>
      <p:bldP spid="27" grpId="3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338845" y="726075"/>
            <a:ext cx="78021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实时时钟“日期”，“小时”存放格式：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41658" y="1255200"/>
            <a:ext cx="9683015" cy="5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spc="500" dirty="0" smtClean="0">
                <a:ea typeface="微软雅黑" pitchFamily="34" charset="-122"/>
              </a:rPr>
              <a:t>实时时钟存放在</a:t>
            </a:r>
            <a:r>
              <a:rPr lang="en-US" altLang="zh-CN" sz="2400" b="1" spc="500" dirty="0" smtClean="0">
                <a:ea typeface="微软雅黑" pitchFamily="34" charset="-122"/>
              </a:rPr>
              <a:t>A351-A354</a:t>
            </a:r>
            <a:r>
              <a:rPr lang="zh-CN" altLang="en-US" sz="2400" b="1" spc="500" dirty="0" smtClean="0">
                <a:ea typeface="微软雅黑" pitchFamily="34" charset="-122"/>
              </a:rPr>
              <a:t>地址当中，只能读，不能写</a:t>
            </a:r>
            <a:endParaRPr lang="en-US" altLang="zh-CN" sz="2000" b="1" spc="500" dirty="0" smtClean="0">
              <a:ea typeface="微软雅黑" pitchFamily="34" charset="-122"/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3708418" y="3767659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1168422" y="3767659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6239944" y="3767659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8771471" y="375919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矩形 19"/>
          <p:cNvSpPr/>
          <p:nvPr/>
        </p:nvSpPr>
        <p:spPr>
          <a:xfrm>
            <a:off x="8988215" y="4429682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个位时数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566749" y="4412746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十位时数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738875" y="4412743"/>
            <a:ext cx="2300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个位日期数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334344" y="4412744"/>
            <a:ext cx="2300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十位日期数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583682" y="3058082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1">
                    <a:lumMod val="75000"/>
                  </a:schemeClr>
                </a:solidFill>
                <a:ea typeface="微软雅黑" pitchFamily="34" charset="-122"/>
              </a:rPr>
              <a:t>A352.00</a:t>
            </a:r>
            <a:r>
              <a:rPr lang="en-US" altLang="zh-CN" sz="3200" b="1" spc="500" dirty="0" smtClean="0">
                <a:solidFill>
                  <a:srgbClr val="FF33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微软雅黑" pitchFamily="34" charset="-122"/>
              </a:rPr>
              <a:t>A352.07</a:t>
            </a:r>
            <a:endParaRPr lang="zh-CN" altLang="en-US" sz="3200" b="1" spc="500" dirty="0">
              <a:solidFill>
                <a:schemeClr val="tx1">
                  <a:lumMod val="85000"/>
                  <a:lumOff val="15000"/>
                </a:schemeClr>
              </a:solidFill>
              <a:ea typeface="微软雅黑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520616" y="3075015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2">
                    <a:lumMod val="75000"/>
                  </a:schemeClr>
                </a:solidFill>
                <a:ea typeface="微软雅黑" pitchFamily="34" charset="-122"/>
              </a:rPr>
              <a:t>A352.15</a:t>
            </a:r>
            <a:r>
              <a:rPr lang="en-US" altLang="zh-CN" sz="3200" b="1" spc="500" dirty="0" smtClean="0">
                <a:solidFill>
                  <a:srgbClr val="FF00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accent6">
                    <a:lumMod val="75000"/>
                  </a:schemeClr>
                </a:solidFill>
                <a:ea typeface="微软雅黑" pitchFamily="34" charset="-122"/>
              </a:rPr>
              <a:t>A352.08</a:t>
            </a:r>
            <a:endParaRPr lang="zh-CN" altLang="en-US" sz="3200" b="1" spc="500" dirty="0">
              <a:solidFill>
                <a:schemeClr val="accent6">
                  <a:lumMod val="75000"/>
                </a:schemeClr>
              </a:solidFill>
              <a:ea typeface="微软雅黑" pitchFamily="34" charset="-122"/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1185330" y="4783660"/>
            <a:ext cx="1972734" cy="643467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 rot="10800000" flipV="1">
            <a:off x="4250266" y="4724393"/>
            <a:ext cx="1981200" cy="72813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3259667" y="5147727"/>
            <a:ext cx="948267" cy="7027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500" b="1" dirty="0" smtClean="0">
                <a:solidFill>
                  <a:schemeClr val="tx1"/>
                </a:solidFill>
                <a:ea typeface="微软雅黑" pitchFamily="34" charset="-122"/>
              </a:rPr>
              <a:t>日期</a:t>
            </a:r>
            <a:endParaRPr lang="zh-CN" altLang="en-US" sz="2500" b="1" dirty="0">
              <a:solidFill>
                <a:schemeClr val="tx1"/>
              </a:solidFill>
              <a:ea typeface="微软雅黑" pitchFamily="34" charset="-122"/>
            </a:endParaRPr>
          </a:p>
        </p:txBody>
      </p:sp>
      <p:cxnSp>
        <p:nvCxnSpPr>
          <p:cNvPr id="38" name="直接连接符 37"/>
          <p:cNvCxnSpPr/>
          <p:nvPr/>
        </p:nvCxnSpPr>
        <p:spPr>
          <a:xfrm rot="5400000">
            <a:off x="6002869" y="4555062"/>
            <a:ext cx="423335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>
            <a:off x="6214530" y="4749794"/>
            <a:ext cx="1972734" cy="643467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8255000" y="5113861"/>
            <a:ext cx="948267" cy="7027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500" b="1" dirty="0" smtClean="0">
                <a:solidFill>
                  <a:schemeClr val="tx1"/>
                </a:solidFill>
                <a:ea typeface="微软雅黑" pitchFamily="34" charset="-122"/>
              </a:rPr>
              <a:t>小时</a:t>
            </a:r>
            <a:endParaRPr lang="zh-CN" altLang="en-US" sz="2500" b="1" dirty="0">
              <a:solidFill>
                <a:schemeClr val="tx1"/>
              </a:solidFill>
              <a:ea typeface="微软雅黑" pitchFamily="34" charset="-122"/>
            </a:endParaRPr>
          </a:p>
        </p:txBody>
      </p:sp>
      <p:cxnSp>
        <p:nvCxnSpPr>
          <p:cNvPr id="42" name="直接箭头连接符 41"/>
          <p:cNvCxnSpPr/>
          <p:nvPr/>
        </p:nvCxnSpPr>
        <p:spPr>
          <a:xfrm rot="10800000" flipV="1">
            <a:off x="9279466" y="4690527"/>
            <a:ext cx="1981200" cy="72813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8175859" y="5878008"/>
            <a:ext cx="117980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spc="500" dirty="0" smtClean="0">
                <a:ea typeface="微软雅黑" pitchFamily="34" charset="-122"/>
              </a:rPr>
              <a:t>低八位</a:t>
            </a:r>
            <a:endParaRPr lang="en-US" altLang="zh-CN" sz="2000" b="1" spc="500" dirty="0" smtClean="0">
              <a:ea typeface="微软雅黑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3155126" y="5911876"/>
            <a:ext cx="117980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spc="500" dirty="0" smtClean="0">
                <a:ea typeface="微软雅黑" pitchFamily="34" charset="-122"/>
              </a:rPr>
              <a:t>高八位</a:t>
            </a:r>
            <a:endParaRPr lang="en-US" altLang="zh-CN" sz="2000" b="1" spc="500" dirty="0" smtClean="0">
              <a:ea typeface="微软雅黑" pitchFamily="34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1927459" y="1915598"/>
            <a:ext cx="85034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spc="500" dirty="0" smtClean="0">
                <a:ea typeface="微软雅黑" pitchFamily="34" charset="-122"/>
              </a:rPr>
              <a:t>16</a:t>
            </a:r>
            <a:r>
              <a:rPr lang="zh-CN" altLang="en-US" sz="2400" b="1" spc="500" dirty="0" smtClean="0">
                <a:ea typeface="微软雅黑" pitchFamily="34" charset="-122"/>
              </a:rPr>
              <a:t>位是一个字</a:t>
            </a:r>
            <a:r>
              <a:rPr lang="en-US" altLang="zh-CN" sz="2400" b="1" spc="500" dirty="0" smtClean="0">
                <a:ea typeface="微软雅黑" pitchFamily="34" charset="-122"/>
              </a:rPr>
              <a:t>(WORD)</a:t>
            </a:r>
            <a:r>
              <a:rPr lang="zh-CN" altLang="en-US" sz="2400" b="1" spc="500" dirty="0" smtClean="0">
                <a:ea typeface="微软雅黑" pitchFamily="34" charset="-122"/>
              </a:rPr>
              <a:t>在欧姆龙里表示一个通道</a:t>
            </a:r>
            <a:endParaRPr lang="en-US" altLang="zh-CN" sz="2400" b="1" spc="500" dirty="0" smtClean="0">
              <a:ea typeface="微软雅黑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9309948" y="2575482"/>
            <a:ext cx="4491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spc="500" dirty="0" smtClean="0">
                <a:solidFill>
                  <a:srgbClr val="FF0000"/>
                </a:solidFill>
                <a:ea typeface="微软雅黑" pitchFamily="34" charset="-122"/>
              </a:rPr>
              <a:t>1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7642014" y="2609348"/>
            <a:ext cx="4491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spc="500" dirty="0" smtClean="0">
                <a:solidFill>
                  <a:srgbClr val="FF0000"/>
                </a:solidFill>
                <a:ea typeface="微软雅黑" pitchFamily="34" charset="-122"/>
              </a:rPr>
              <a:t>2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4881881" y="2617815"/>
            <a:ext cx="4491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spc="500" dirty="0" smtClean="0">
                <a:solidFill>
                  <a:srgbClr val="FF0000"/>
                </a:solidFill>
                <a:ea typeface="微软雅黑" pitchFamily="34" charset="-122"/>
              </a:rPr>
              <a:t>3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384214" y="2609348"/>
            <a:ext cx="4491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spc="500" dirty="0" smtClean="0">
                <a:solidFill>
                  <a:srgbClr val="FF0000"/>
                </a:solidFill>
                <a:ea typeface="微软雅黑" pitchFamily="34" charset="-122"/>
              </a:rPr>
              <a:t>2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5474549" y="2626277"/>
            <a:ext cx="16722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spc="500" dirty="0" smtClean="0">
                <a:solidFill>
                  <a:srgbClr val="FF0000"/>
                </a:solidFill>
                <a:ea typeface="微软雅黑" pitchFamily="34" charset="-122"/>
              </a:rPr>
              <a:t>现在时间</a:t>
            </a:r>
            <a:endParaRPr lang="zh-CN" altLang="en-US" sz="24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796979" y="2656468"/>
            <a:ext cx="15144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pc="500" dirty="0" smtClean="0">
                <a:solidFill>
                  <a:srgbClr val="FF0000"/>
                </a:solidFill>
                <a:ea typeface="微软雅黑" pitchFamily="34" charset="-122"/>
              </a:rPr>
              <a:t>BCD</a:t>
            </a:r>
            <a:r>
              <a:rPr lang="zh-CN" altLang="en-US" sz="2400" b="1" spc="500" dirty="0" smtClean="0">
                <a:solidFill>
                  <a:srgbClr val="FF0000"/>
                </a:solidFill>
                <a:ea typeface="微软雅黑" pitchFamily="34" charset="-122"/>
              </a:rPr>
              <a:t>码</a:t>
            </a:r>
            <a:endParaRPr lang="zh-CN" altLang="en-US" sz="36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20" grpId="0"/>
      <p:bldP spid="21" grpId="0"/>
      <p:bldP spid="22" grpId="0"/>
      <p:bldP spid="23" grpId="0"/>
      <p:bldP spid="24" grpId="0"/>
      <p:bldP spid="28" grpId="0"/>
      <p:bldP spid="32" grpId="0" animBg="1"/>
      <p:bldP spid="41" grpId="0" animBg="1"/>
      <p:bldP spid="43" grpId="0"/>
      <p:bldP spid="44" grpId="0"/>
      <p:bldP spid="45" grpId="0"/>
      <p:bldP spid="25" grpId="0"/>
      <p:bldP spid="27" grpId="0"/>
      <p:bldP spid="29" grpId="0"/>
      <p:bldP spid="30" grpId="0"/>
      <p:bldP spid="31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1000165" y="726075"/>
            <a:ext cx="6955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实时时钟“年”，“月”存放格式：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902978" y="1255200"/>
            <a:ext cx="9683015" cy="5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spc="500" dirty="0" smtClean="0">
                <a:ea typeface="微软雅黑" pitchFamily="34" charset="-122"/>
              </a:rPr>
              <a:t>实时时钟存放在</a:t>
            </a:r>
            <a:r>
              <a:rPr lang="en-US" altLang="zh-CN" sz="2400" b="1" spc="500" dirty="0" smtClean="0">
                <a:ea typeface="微软雅黑" pitchFamily="34" charset="-122"/>
              </a:rPr>
              <a:t>A351-A354</a:t>
            </a:r>
            <a:r>
              <a:rPr lang="zh-CN" altLang="en-US" sz="2400" b="1" spc="500" dirty="0" smtClean="0">
                <a:ea typeface="微软雅黑" pitchFamily="34" charset="-122"/>
              </a:rPr>
              <a:t>地址当中，只能读，不能写</a:t>
            </a:r>
            <a:endParaRPr lang="en-US" altLang="zh-CN" sz="2000" b="1" spc="500" dirty="0" smtClean="0">
              <a:ea typeface="微软雅黑" pitchFamily="34" charset="-122"/>
            </a:endParaRPr>
          </a:p>
        </p:txBody>
      </p:sp>
      <p:graphicFrame>
        <p:nvGraphicFramePr>
          <p:cNvPr id="26" name="表格 25"/>
          <p:cNvGraphicFramePr>
            <a:graphicFrameLocks noGrp="1"/>
          </p:cNvGraphicFramePr>
          <p:nvPr/>
        </p:nvGraphicFramePr>
        <p:xfrm>
          <a:off x="3369738" y="3767659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表格 26"/>
          <p:cNvGraphicFramePr>
            <a:graphicFrameLocks noGrp="1"/>
          </p:cNvGraphicFramePr>
          <p:nvPr/>
        </p:nvGraphicFramePr>
        <p:xfrm>
          <a:off x="829742" y="3767659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表格 27"/>
          <p:cNvGraphicFramePr>
            <a:graphicFrameLocks noGrp="1"/>
          </p:cNvGraphicFramePr>
          <p:nvPr/>
        </p:nvGraphicFramePr>
        <p:xfrm>
          <a:off x="5901264" y="3767659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b="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表格 28"/>
          <p:cNvGraphicFramePr>
            <a:graphicFrameLocks noGrp="1"/>
          </p:cNvGraphicFramePr>
          <p:nvPr/>
        </p:nvGraphicFramePr>
        <p:xfrm>
          <a:off x="8432791" y="375919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0" name="矩形 29"/>
          <p:cNvSpPr/>
          <p:nvPr/>
        </p:nvSpPr>
        <p:spPr>
          <a:xfrm>
            <a:off x="8649535" y="4429682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个位月数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228069" y="4412746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十位月数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586469" y="4412743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个位年数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122669" y="4412744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十位年数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cxnSp>
        <p:nvCxnSpPr>
          <p:cNvPr id="36" name="直接连接符 35"/>
          <p:cNvCxnSpPr/>
          <p:nvPr/>
        </p:nvCxnSpPr>
        <p:spPr>
          <a:xfrm>
            <a:off x="846650" y="4783660"/>
            <a:ext cx="1972734" cy="643467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 rot="10800000" flipV="1">
            <a:off x="3911586" y="4724393"/>
            <a:ext cx="1981200" cy="72813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2920987" y="5147727"/>
            <a:ext cx="948267" cy="7027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500" b="1" dirty="0" smtClean="0">
                <a:solidFill>
                  <a:schemeClr val="tx1"/>
                </a:solidFill>
                <a:ea typeface="微软雅黑" pitchFamily="34" charset="-122"/>
              </a:rPr>
              <a:t>年</a:t>
            </a:r>
            <a:endParaRPr lang="zh-CN" altLang="en-US" sz="2500" b="1" dirty="0">
              <a:solidFill>
                <a:schemeClr val="tx1"/>
              </a:solidFill>
              <a:ea typeface="微软雅黑" pitchFamily="34" charset="-122"/>
            </a:endParaRPr>
          </a:p>
        </p:txBody>
      </p:sp>
      <p:cxnSp>
        <p:nvCxnSpPr>
          <p:cNvPr id="39" name="直接连接符 38"/>
          <p:cNvCxnSpPr/>
          <p:nvPr/>
        </p:nvCxnSpPr>
        <p:spPr>
          <a:xfrm rot="5400000">
            <a:off x="5664189" y="4555062"/>
            <a:ext cx="423335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>
            <a:off x="5875850" y="4749794"/>
            <a:ext cx="1972734" cy="643467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7916320" y="5113861"/>
            <a:ext cx="948267" cy="7027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500" b="1" dirty="0" smtClean="0">
                <a:solidFill>
                  <a:schemeClr val="tx1"/>
                </a:solidFill>
                <a:ea typeface="微软雅黑" pitchFamily="34" charset="-122"/>
              </a:rPr>
              <a:t>月</a:t>
            </a:r>
            <a:endParaRPr lang="zh-CN" altLang="en-US" sz="2500" b="1" dirty="0">
              <a:solidFill>
                <a:schemeClr val="tx1"/>
              </a:solidFill>
              <a:ea typeface="微软雅黑" pitchFamily="34" charset="-122"/>
            </a:endParaRPr>
          </a:p>
        </p:txBody>
      </p:sp>
      <p:cxnSp>
        <p:nvCxnSpPr>
          <p:cNvPr id="42" name="直接箭头连接符 41"/>
          <p:cNvCxnSpPr/>
          <p:nvPr/>
        </p:nvCxnSpPr>
        <p:spPr>
          <a:xfrm rot="10800000" flipV="1">
            <a:off x="8940786" y="4690527"/>
            <a:ext cx="1981200" cy="72813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7837179" y="5878008"/>
            <a:ext cx="117980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spc="500" dirty="0" smtClean="0">
                <a:ea typeface="微软雅黑" pitchFamily="34" charset="-122"/>
              </a:rPr>
              <a:t>低八位</a:t>
            </a:r>
            <a:endParaRPr lang="en-US" altLang="zh-CN" sz="2000" b="1" spc="500" dirty="0" smtClean="0">
              <a:ea typeface="微软雅黑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2816446" y="5911876"/>
            <a:ext cx="117980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spc="500" dirty="0" smtClean="0">
                <a:ea typeface="微软雅黑" pitchFamily="34" charset="-122"/>
              </a:rPr>
              <a:t>高八位</a:t>
            </a:r>
            <a:endParaRPr lang="en-US" altLang="zh-CN" sz="2000" b="1" spc="500" dirty="0" smtClean="0">
              <a:ea typeface="微软雅黑" pitchFamily="34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1546446" y="1856342"/>
            <a:ext cx="85034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spc="500" dirty="0" smtClean="0">
                <a:ea typeface="微软雅黑" pitchFamily="34" charset="-122"/>
              </a:rPr>
              <a:t>16</a:t>
            </a:r>
            <a:r>
              <a:rPr lang="zh-CN" altLang="en-US" sz="2400" b="1" spc="500" dirty="0" smtClean="0">
                <a:ea typeface="微软雅黑" pitchFamily="34" charset="-122"/>
              </a:rPr>
              <a:t>位是一个字</a:t>
            </a:r>
            <a:r>
              <a:rPr lang="en-US" altLang="zh-CN" sz="2400" b="1" spc="500" dirty="0" smtClean="0">
                <a:ea typeface="微软雅黑" pitchFamily="34" charset="-122"/>
              </a:rPr>
              <a:t>(WORD)</a:t>
            </a:r>
            <a:r>
              <a:rPr lang="zh-CN" altLang="en-US" sz="2400" b="1" spc="500" dirty="0" smtClean="0">
                <a:ea typeface="微软雅黑" pitchFamily="34" charset="-122"/>
              </a:rPr>
              <a:t>在欧姆龙里表示一个通道</a:t>
            </a:r>
            <a:endParaRPr lang="en-US" altLang="zh-CN" sz="2400" b="1" spc="500" dirty="0" smtClean="0">
              <a:ea typeface="微软雅黑" pitchFamily="34" charset="-122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9424500" y="2563329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spc="500" dirty="0" smtClean="0">
                <a:solidFill>
                  <a:srgbClr val="FF0000"/>
                </a:solidFill>
                <a:ea typeface="微软雅黑" pitchFamily="34" charset="-122"/>
              </a:rPr>
              <a:t>2</a:t>
            </a:r>
            <a:endParaRPr lang="zh-CN" altLang="en-US" sz="24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7333234" y="2597195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spc="500" dirty="0" smtClean="0">
                <a:solidFill>
                  <a:srgbClr val="FF0000"/>
                </a:solidFill>
                <a:ea typeface="微软雅黑" pitchFamily="34" charset="-122"/>
              </a:rPr>
              <a:t>1</a:t>
            </a:r>
            <a:endParaRPr lang="zh-CN" altLang="en-US" sz="24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4251368" y="2639528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spc="500" dirty="0" smtClean="0">
                <a:solidFill>
                  <a:srgbClr val="FF0000"/>
                </a:solidFill>
                <a:ea typeface="微软雅黑" pitchFamily="34" charset="-122"/>
              </a:rPr>
              <a:t>7</a:t>
            </a:r>
            <a:endParaRPr lang="zh-CN" altLang="en-US" sz="24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2253234" y="2647994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spc="500" dirty="0" smtClean="0">
                <a:solidFill>
                  <a:srgbClr val="FF0000"/>
                </a:solidFill>
                <a:ea typeface="微软雅黑" pitchFamily="34" charset="-122"/>
              </a:rPr>
              <a:t>1</a:t>
            </a:r>
            <a:endParaRPr lang="zh-CN" altLang="en-US" sz="24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771568" y="2639528"/>
            <a:ext cx="1417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spc="500" dirty="0" smtClean="0">
                <a:solidFill>
                  <a:srgbClr val="FF0000"/>
                </a:solidFill>
                <a:ea typeface="微软雅黑" pitchFamily="34" charset="-122"/>
              </a:rPr>
              <a:t>BCD</a:t>
            </a:r>
            <a:r>
              <a:rPr lang="zh-CN" altLang="en-US" sz="2400" b="1" spc="500" dirty="0" smtClean="0">
                <a:solidFill>
                  <a:srgbClr val="FF0000"/>
                </a:solidFill>
                <a:ea typeface="微软雅黑" pitchFamily="34" charset="-122"/>
              </a:rPr>
              <a:t>码</a:t>
            </a:r>
            <a:endParaRPr lang="zh-CN" altLang="en-US" sz="24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6228069" y="3083483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1">
                    <a:lumMod val="75000"/>
                  </a:schemeClr>
                </a:solidFill>
                <a:ea typeface="微软雅黑" pitchFamily="34" charset="-122"/>
              </a:rPr>
              <a:t>A353.00</a:t>
            </a:r>
            <a:r>
              <a:rPr lang="en-US" altLang="zh-CN" sz="3200" b="1" spc="500" dirty="0" smtClean="0">
                <a:solidFill>
                  <a:srgbClr val="FF33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微软雅黑" pitchFamily="34" charset="-122"/>
              </a:rPr>
              <a:t>A353.07</a:t>
            </a:r>
            <a:endParaRPr lang="zh-CN" altLang="en-US" sz="3200" b="1" spc="500" dirty="0">
              <a:solidFill>
                <a:schemeClr val="tx1">
                  <a:lumMod val="85000"/>
                  <a:lumOff val="15000"/>
                </a:schemeClr>
              </a:solidFill>
              <a:ea typeface="微软雅黑" pitchFamily="34" charset="-122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054937" y="3049615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2">
                    <a:lumMod val="75000"/>
                  </a:schemeClr>
                </a:solidFill>
                <a:ea typeface="微软雅黑" pitchFamily="34" charset="-122"/>
              </a:rPr>
              <a:t>A353.15</a:t>
            </a:r>
            <a:r>
              <a:rPr lang="en-US" altLang="zh-CN" sz="3200" b="1" spc="500" dirty="0" smtClean="0">
                <a:solidFill>
                  <a:srgbClr val="FF00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accent6">
                    <a:lumMod val="75000"/>
                  </a:schemeClr>
                </a:solidFill>
                <a:ea typeface="微软雅黑" pitchFamily="34" charset="-122"/>
              </a:rPr>
              <a:t>A353.08</a:t>
            </a:r>
            <a:endParaRPr lang="zh-CN" altLang="en-US" sz="3200" b="1" spc="500" dirty="0">
              <a:solidFill>
                <a:schemeClr val="accent6">
                  <a:lumMod val="75000"/>
                </a:schemeClr>
              </a:solidFill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0" grpId="0"/>
      <p:bldP spid="31" grpId="0"/>
      <p:bldP spid="32" grpId="0"/>
      <p:bldP spid="33" grpId="0"/>
      <p:bldP spid="38" grpId="0" animBg="1"/>
      <p:bldP spid="41" grpId="0" animBg="1"/>
      <p:bldP spid="43" grpId="0"/>
      <p:bldP spid="44" grpId="0"/>
      <p:bldP spid="45" grpId="0"/>
      <p:bldP spid="48" grpId="0"/>
      <p:bldP spid="49" grpId="0"/>
      <p:bldP spid="50" grpId="0"/>
      <p:bldP spid="51" grpId="0"/>
      <p:bldP spid="53" grpId="0"/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338845" y="726075"/>
            <a:ext cx="56861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实时时钟“星期”存放格式：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241658" y="1255200"/>
            <a:ext cx="9683015" cy="5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spc="500" dirty="0" smtClean="0">
                <a:ea typeface="微软雅黑" pitchFamily="34" charset="-122"/>
              </a:rPr>
              <a:t>实时时钟存放在</a:t>
            </a:r>
            <a:r>
              <a:rPr lang="en-US" altLang="zh-CN" sz="2400" b="1" spc="500" dirty="0" smtClean="0">
                <a:ea typeface="微软雅黑" pitchFamily="34" charset="-122"/>
              </a:rPr>
              <a:t>A351-A354</a:t>
            </a:r>
            <a:r>
              <a:rPr lang="zh-CN" altLang="en-US" sz="2400" b="1" spc="500" dirty="0" smtClean="0">
                <a:ea typeface="微软雅黑" pitchFamily="34" charset="-122"/>
              </a:rPr>
              <a:t>地址当中，只能读，不能写</a:t>
            </a:r>
            <a:endParaRPr lang="en-US" altLang="zh-CN" sz="2000" b="1" spc="500" dirty="0" smtClean="0">
              <a:ea typeface="微软雅黑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708418" y="3767659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168422" y="3767659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6239944" y="3767659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771471" y="375919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8954349" y="4311148"/>
            <a:ext cx="2300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个位星期数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355082" y="4319613"/>
            <a:ext cx="2300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十位星期数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583682" y="3058082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1">
                    <a:lumMod val="75000"/>
                  </a:schemeClr>
                </a:solidFill>
                <a:ea typeface="微软雅黑" pitchFamily="34" charset="-122"/>
              </a:rPr>
              <a:t>A354.00</a:t>
            </a:r>
            <a:r>
              <a:rPr lang="en-US" altLang="zh-CN" sz="3200" b="1" spc="500" dirty="0" smtClean="0">
                <a:solidFill>
                  <a:srgbClr val="FF33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微软雅黑" pitchFamily="34" charset="-122"/>
              </a:rPr>
              <a:t>A354.07</a:t>
            </a:r>
            <a:endParaRPr lang="zh-CN" altLang="en-US" sz="3200" b="1" spc="500" dirty="0">
              <a:solidFill>
                <a:schemeClr val="tx1">
                  <a:lumMod val="85000"/>
                  <a:lumOff val="15000"/>
                </a:schemeClr>
              </a:solidFill>
              <a:ea typeface="微软雅黑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520616" y="3075015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2">
                    <a:lumMod val="75000"/>
                  </a:schemeClr>
                </a:solidFill>
                <a:ea typeface="微软雅黑" pitchFamily="34" charset="-122"/>
              </a:rPr>
              <a:t>A354.15</a:t>
            </a:r>
            <a:r>
              <a:rPr lang="en-US" altLang="zh-CN" sz="3200" b="1" spc="500" dirty="0" smtClean="0">
                <a:solidFill>
                  <a:srgbClr val="FF00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accent6">
                    <a:lumMod val="75000"/>
                  </a:schemeClr>
                </a:solidFill>
                <a:ea typeface="微软雅黑" pitchFamily="34" charset="-122"/>
              </a:rPr>
              <a:t>A354.08</a:t>
            </a:r>
            <a:endParaRPr lang="zh-CN" altLang="en-US" sz="3200" b="1" spc="500" dirty="0">
              <a:solidFill>
                <a:schemeClr val="accent6">
                  <a:lumMod val="75000"/>
                </a:schemeClr>
              </a:solidFill>
              <a:ea typeface="微软雅黑" pitchFamily="34" charset="-122"/>
            </a:endParaRPr>
          </a:p>
        </p:txBody>
      </p:sp>
      <p:cxnSp>
        <p:nvCxnSpPr>
          <p:cNvPr id="17" name="直接连接符 16"/>
          <p:cNvCxnSpPr/>
          <p:nvPr/>
        </p:nvCxnSpPr>
        <p:spPr>
          <a:xfrm rot="5400000">
            <a:off x="6002869" y="4555062"/>
            <a:ext cx="423335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6214530" y="4749794"/>
            <a:ext cx="1972734" cy="643467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8255000" y="5113861"/>
            <a:ext cx="948267" cy="7027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500" b="1" dirty="0" smtClean="0">
                <a:solidFill>
                  <a:schemeClr val="tx1"/>
                </a:solidFill>
                <a:ea typeface="微软雅黑" pitchFamily="34" charset="-122"/>
              </a:rPr>
              <a:t>星期</a:t>
            </a:r>
            <a:endParaRPr lang="zh-CN" altLang="en-US" sz="2500" b="1" dirty="0">
              <a:solidFill>
                <a:schemeClr val="tx1"/>
              </a:solidFill>
              <a:ea typeface="微软雅黑" pitchFamily="34" charset="-122"/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 rot="10800000" flipV="1">
            <a:off x="9279466" y="4690527"/>
            <a:ext cx="1981200" cy="72813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8175859" y="5878008"/>
            <a:ext cx="117980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spc="500" dirty="0" smtClean="0">
                <a:ea typeface="微软雅黑" pitchFamily="34" charset="-122"/>
              </a:rPr>
              <a:t>低八位</a:t>
            </a:r>
            <a:endParaRPr lang="en-US" altLang="zh-CN" sz="2000" b="1" spc="500" dirty="0" smtClean="0">
              <a:ea typeface="微软雅黑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893592" y="1915609"/>
            <a:ext cx="85034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spc="500" dirty="0" smtClean="0">
                <a:ea typeface="微软雅黑" pitchFamily="34" charset="-122"/>
              </a:rPr>
              <a:t>16</a:t>
            </a:r>
            <a:r>
              <a:rPr lang="zh-CN" altLang="en-US" sz="2400" b="1" spc="500" dirty="0" smtClean="0">
                <a:ea typeface="微软雅黑" pitchFamily="34" charset="-122"/>
              </a:rPr>
              <a:t>位是一个字</a:t>
            </a:r>
            <a:r>
              <a:rPr lang="en-US" altLang="zh-CN" sz="2400" b="1" spc="500" dirty="0" smtClean="0">
                <a:ea typeface="微软雅黑" pitchFamily="34" charset="-122"/>
              </a:rPr>
              <a:t>(WORD)</a:t>
            </a:r>
            <a:r>
              <a:rPr lang="zh-CN" altLang="en-US" sz="2400" b="1" spc="500" dirty="0" smtClean="0">
                <a:ea typeface="微软雅黑" pitchFamily="34" charset="-122"/>
              </a:rPr>
              <a:t>在欧姆龙里表示一个通道</a:t>
            </a:r>
            <a:endParaRPr lang="en-US" altLang="zh-CN" sz="2400" b="1" spc="500" dirty="0" smtClean="0">
              <a:ea typeface="微软雅黑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072648" y="2656461"/>
            <a:ext cx="1417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spc="500" dirty="0" smtClean="0">
                <a:solidFill>
                  <a:srgbClr val="FF0000"/>
                </a:solidFill>
                <a:ea typeface="微软雅黑" pitchFamily="34" charset="-122"/>
              </a:rPr>
              <a:t>BCD</a:t>
            </a:r>
            <a:r>
              <a:rPr lang="zh-CN" altLang="en-US" sz="2400" b="1" spc="500" dirty="0" smtClean="0">
                <a:solidFill>
                  <a:srgbClr val="FF0000"/>
                </a:solidFill>
                <a:ea typeface="微软雅黑" pitchFamily="34" charset="-122"/>
              </a:rPr>
              <a:t>码</a:t>
            </a:r>
            <a:endParaRPr lang="zh-CN" altLang="en-US" sz="24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9466848" y="2631061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spc="500" dirty="0" smtClean="0">
                <a:solidFill>
                  <a:srgbClr val="FF0000"/>
                </a:solidFill>
                <a:ea typeface="微软雅黑" pitchFamily="34" charset="-122"/>
              </a:rPr>
              <a:t>2</a:t>
            </a:r>
            <a:endParaRPr lang="zh-CN" altLang="en-US" sz="24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9" grpId="0"/>
      <p:bldP spid="12" grpId="0"/>
      <p:bldP spid="13" grpId="0"/>
      <p:bldP spid="19" grpId="0" animBg="1"/>
      <p:bldP spid="21" grpId="0"/>
      <p:bldP spid="23" grpId="0"/>
      <p:bldP spid="22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338845" y="404329"/>
            <a:ext cx="89771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如何重新排序实时时钟存放格式：</a:t>
            </a:r>
            <a:r>
              <a:rPr lang="en-US" altLang="zh-CN" sz="2800" b="1" spc="500" dirty="0" smtClean="0">
                <a:solidFill>
                  <a:srgbClr val="FF0000"/>
                </a:solidFill>
                <a:ea typeface="微软雅黑" pitchFamily="34" charset="-122"/>
              </a:rPr>
              <a:t> D0</a:t>
            </a:r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取“秒”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241658" y="1009657"/>
            <a:ext cx="9683015" cy="1134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spc="500" dirty="0" smtClean="0">
                <a:ea typeface="微软雅黑" pitchFamily="34" charset="-122"/>
              </a:rPr>
              <a:t>MOVD</a:t>
            </a:r>
            <a:r>
              <a:rPr lang="zh-CN" altLang="en-US" sz="2400" b="1" spc="500" dirty="0" smtClean="0">
                <a:ea typeface="微软雅黑" pitchFamily="34" charset="-122"/>
              </a:rPr>
              <a:t>指令是一条专门用于</a:t>
            </a:r>
            <a:r>
              <a:rPr lang="en-US" altLang="zh-CN" sz="2400" b="1" spc="500" dirty="0" smtClean="0">
                <a:ea typeface="微软雅黑" pitchFamily="34" charset="-122"/>
              </a:rPr>
              <a:t>4</a:t>
            </a:r>
            <a:r>
              <a:rPr lang="zh-CN" altLang="en-US" sz="2400" b="1" spc="500" dirty="0" smtClean="0">
                <a:ea typeface="微软雅黑" pitchFamily="34" charset="-122"/>
              </a:rPr>
              <a:t>位为单位进行传送的指令。</a:t>
            </a:r>
            <a:endParaRPr lang="en-US" altLang="zh-CN" sz="2400" b="1" spc="500" dirty="0" smtClean="0"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spc="500" dirty="0" smtClean="0">
                <a:ea typeface="微软雅黑" pitchFamily="34" charset="-122"/>
              </a:rPr>
              <a:t>也可进行多个位（</a:t>
            </a:r>
            <a:r>
              <a:rPr lang="en-US" altLang="zh-CN" sz="2400" b="1" spc="500" dirty="0" smtClean="0">
                <a:ea typeface="微软雅黑" pitchFamily="34" charset="-122"/>
              </a:rPr>
              <a:t>4/8/12/16bit</a:t>
            </a:r>
            <a:r>
              <a:rPr lang="zh-CN" altLang="en-US" sz="2400" b="1" spc="500" dirty="0" smtClean="0">
                <a:ea typeface="微软雅黑" pitchFamily="34" charset="-122"/>
              </a:rPr>
              <a:t>）的传送</a:t>
            </a:r>
            <a:endParaRPr lang="en-US" altLang="zh-CN" sz="2400" b="1" spc="500" dirty="0" smtClean="0">
              <a:ea typeface="微软雅黑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708418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168422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6239944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771471" y="3014097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8988215" y="3684586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个位</a:t>
            </a:r>
            <a:r>
              <a:rPr lang="zh-CN" altLang="en-US" sz="2800" b="1" spc="500" dirty="0" smtClean="0">
                <a:ea typeface="微软雅黑" pitchFamily="34" charset="-122"/>
              </a:rPr>
              <a:t>秒</a:t>
            </a:r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566749" y="3667650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十位</a:t>
            </a:r>
            <a:r>
              <a:rPr lang="zh-CN" altLang="en-US" sz="2800" b="1" spc="500" dirty="0" smtClean="0">
                <a:ea typeface="微软雅黑" pitchFamily="34" charset="-122"/>
              </a:rPr>
              <a:t>秒</a:t>
            </a:r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925149" y="3667647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个位</a:t>
            </a:r>
            <a:r>
              <a:rPr lang="zh-CN" altLang="en-US" sz="2800" b="1" spc="500" dirty="0" smtClean="0">
                <a:ea typeface="微软雅黑" pitchFamily="34" charset="-122"/>
              </a:rPr>
              <a:t>分</a:t>
            </a:r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61349" y="3667648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十位</a:t>
            </a:r>
            <a:r>
              <a:rPr lang="zh-CN" altLang="en-US" sz="2800" b="1" spc="5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微软雅黑" pitchFamily="34" charset="-122"/>
              </a:rPr>
              <a:t>分</a:t>
            </a:r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583682" y="2312986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1">
                    <a:lumMod val="75000"/>
                  </a:schemeClr>
                </a:solidFill>
                <a:ea typeface="微软雅黑" pitchFamily="34" charset="-122"/>
              </a:rPr>
              <a:t>A351.00</a:t>
            </a:r>
            <a:r>
              <a:rPr lang="en-US" altLang="zh-CN" sz="3200" b="1" spc="500" dirty="0" smtClean="0">
                <a:solidFill>
                  <a:srgbClr val="FF33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微软雅黑" pitchFamily="34" charset="-122"/>
              </a:rPr>
              <a:t>A351.07</a:t>
            </a:r>
            <a:endParaRPr lang="zh-CN" altLang="en-US" sz="3200" b="1" spc="500" dirty="0">
              <a:solidFill>
                <a:schemeClr val="tx1">
                  <a:lumMod val="85000"/>
                  <a:lumOff val="15000"/>
                </a:schemeClr>
              </a:solidFill>
              <a:ea typeface="微软雅黑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512149" y="2329919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2">
                    <a:lumMod val="75000"/>
                  </a:schemeClr>
                </a:solidFill>
                <a:ea typeface="微软雅黑" pitchFamily="34" charset="-122"/>
              </a:rPr>
              <a:t>A351.15</a:t>
            </a:r>
            <a:r>
              <a:rPr lang="en-US" altLang="zh-CN" sz="3200" b="1" spc="500" dirty="0" smtClean="0">
                <a:solidFill>
                  <a:srgbClr val="FF00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accent6">
                    <a:lumMod val="75000"/>
                  </a:schemeClr>
                </a:solidFill>
                <a:ea typeface="微软雅黑" pitchFamily="34" charset="-122"/>
              </a:rPr>
              <a:t>A351.08</a:t>
            </a:r>
            <a:endParaRPr lang="zh-CN" altLang="en-US" sz="3200" b="1" spc="500" dirty="0">
              <a:solidFill>
                <a:schemeClr val="accent6">
                  <a:lumMod val="75000"/>
                </a:schemeClr>
              </a:solidFill>
              <a:ea typeface="微软雅黑" pitchFamily="34" charset="-122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3742284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1202288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6273810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8805337" y="4758230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9" name="直接连接符 18"/>
          <p:cNvCxnSpPr/>
          <p:nvPr/>
        </p:nvCxnSpPr>
        <p:spPr>
          <a:xfrm>
            <a:off x="1473201" y="4631266"/>
            <a:ext cx="1981200" cy="70273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rot="10800000" flipV="1">
            <a:off x="1532466" y="4597399"/>
            <a:ext cx="1921934" cy="84666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4021762" y="4665128"/>
            <a:ext cx="1981200" cy="70273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rot="10800000" flipV="1">
            <a:off x="4081027" y="4631261"/>
            <a:ext cx="1921934" cy="84666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337732" y="5674273"/>
            <a:ext cx="47921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pc="500" dirty="0" smtClean="0">
                <a:ea typeface="微软雅黑" pitchFamily="34" charset="-122"/>
              </a:rPr>
              <a:t>D0</a:t>
            </a:r>
            <a:r>
              <a:rPr lang="zh-CN" altLang="en-US" sz="2400" b="1" spc="500" dirty="0" smtClean="0">
                <a:ea typeface="微软雅黑" pitchFamily="34" charset="-122"/>
              </a:rPr>
              <a:t>只取低八位“</a:t>
            </a:r>
            <a:r>
              <a:rPr lang="en-US" altLang="zh-CN" sz="2400" b="1" spc="500" dirty="0" smtClean="0">
                <a:ea typeface="微软雅黑" pitchFamily="34" charset="-122"/>
              </a:rPr>
              <a:t>21</a:t>
            </a:r>
            <a:r>
              <a:rPr lang="zh-CN" altLang="en-US" sz="2400" b="1" spc="500" dirty="0" smtClean="0">
                <a:solidFill>
                  <a:srgbClr val="FF0000"/>
                </a:solidFill>
                <a:ea typeface="微软雅黑" pitchFamily="34" charset="-122"/>
              </a:rPr>
              <a:t>秒</a:t>
            </a:r>
            <a:r>
              <a:rPr lang="zh-CN" altLang="en-US" sz="2400" b="1" spc="500" dirty="0" smtClean="0">
                <a:ea typeface="微软雅黑" pitchFamily="34" charset="-122"/>
              </a:rPr>
              <a:t>”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33" name="直接连接符 32"/>
          <p:cNvCxnSpPr/>
          <p:nvPr/>
        </p:nvCxnSpPr>
        <p:spPr>
          <a:xfrm>
            <a:off x="7518400" y="5164667"/>
            <a:ext cx="990600" cy="347133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V="1">
            <a:off x="8500531" y="4470400"/>
            <a:ext cx="1921934" cy="104140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表格 36"/>
          <p:cNvGraphicFramePr>
            <a:graphicFrameLocks noGrp="1"/>
          </p:cNvGraphicFramePr>
          <p:nvPr/>
        </p:nvGraphicFramePr>
        <p:xfrm>
          <a:off x="6273810" y="5698029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表格 37"/>
          <p:cNvGraphicFramePr>
            <a:graphicFrameLocks noGrp="1"/>
          </p:cNvGraphicFramePr>
          <p:nvPr/>
        </p:nvGraphicFramePr>
        <p:xfrm>
          <a:off x="8805337" y="5689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9" grpId="0"/>
      <p:bldP spid="10" grpId="0"/>
      <p:bldP spid="11" grpId="0"/>
      <p:bldP spid="12" grpId="0"/>
      <p:bldP spid="13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241658" y="1009657"/>
            <a:ext cx="9683015" cy="1134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spc="500" dirty="0" smtClean="0">
                <a:ea typeface="微软雅黑" pitchFamily="34" charset="-122"/>
              </a:rPr>
              <a:t>MOVD</a:t>
            </a:r>
            <a:r>
              <a:rPr lang="zh-CN" altLang="en-US" sz="2400" b="1" spc="500" dirty="0" smtClean="0">
                <a:ea typeface="微软雅黑" pitchFamily="34" charset="-122"/>
              </a:rPr>
              <a:t>指令是一条专门用于</a:t>
            </a:r>
            <a:r>
              <a:rPr lang="en-US" altLang="zh-CN" sz="2400" b="1" spc="500" dirty="0" smtClean="0">
                <a:ea typeface="微软雅黑" pitchFamily="34" charset="-122"/>
              </a:rPr>
              <a:t>4</a:t>
            </a:r>
            <a:r>
              <a:rPr lang="zh-CN" altLang="en-US" sz="2400" b="1" spc="500" dirty="0" smtClean="0">
                <a:ea typeface="微软雅黑" pitchFamily="34" charset="-122"/>
              </a:rPr>
              <a:t>位为单位进行传送的指令。</a:t>
            </a:r>
            <a:endParaRPr lang="en-US" altLang="zh-CN" sz="2400" b="1" spc="500" dirty="0" smtClean="0"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spc="500" dirty="0" smtClean="0">
                <a:ea typeface="微软雅黑" pitchFamily="34" charset="-122"/>
              </a:rPr>
              <a:t>也可进行多个位（</a:t>
            </a:r>
            <a:r>
              <a:rPr lang="en-US" altLang="zh-CN" sz="2400" b="1" spc="500" dirty="0" smtClean="0">
                <a:ea typeface="微软雅黑" pitchFamily="34" charset="-122"/>
              </a:rPr>
              <a:t>4/8/12/16bit</a:t>
            </a:r>
            <a:r>
              <a:rPr lang="zh-CN" altLang="en-US" sz="2400" b="1" spc="500" dirty="0" smtClean="0">
                <a:ea typeface="微软雅黑" pitchFamily="34" charset="-122"/>
              </a:rPr>
              <a:t>）的传送</a:t>
            </a:r>
            <a:endParaRPr lang="en-US" altLang="zh-CN" sz="2400" b="1" spc="500" dirty="0" smtClean="0">
              <a:ea typeface="微软雅黑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708418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168422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6239944" y="3022563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771471" y="3014097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8988215" y="3684586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个位</a:t>
            </a:r>
            <a:r>
              <a:rPr lang="zh-CN" altLang="en-US" sz="2800" b="1" spc="500" dirty="0" smtClean="0">
                <a:ea typeface="微软雅黑" pitchFamily="34" charset="-122"/>
              </a:rPr>
              <a:t>秒</a:t>
            </a:r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566749" y="3667650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十位</a:t>
            </a:r>
            <a:r>
              <a:rPr lang="zh-CN" altLang="en-US" sz="2800" b="1" spc="500" dirty="0" smtClean="0">
                <a:ea typeface="微软雅黑" pitchFamily="34" charset="-122"/>
              </a:rPr>
              <a:t>秒</a:t>
            </a:r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925149" y="3667647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个位</a:t>
            </a:r>
            <a:r>
              <a:rPr lang="zh-CN" altLang="en-US" sz="2800" b="1" spc="500" dirty="0" smtClean="0">
                <a:ea typeface="微软雅黑" pitchFamily="34" charset="-122"/>
              </a:rPr>
              <a:t>分</a:t>
            </a:r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61349" y="3667648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十位</a:t>
            </a:r>
            <a:r>
              <a:rPr lang="zh-CN" altLang="en-US" sz="2800" b="1" spc="5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微软雅黑" pitchFamily="34" charset="-122"/>
              </a:rPr>
              <a:t>分</a:t>
            </a:r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数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583682" y="2312986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1">
                    <a:lumMod val="75000"/>
                  </a:schemeClr>
                </a:solidFill>
                <a:ea typeface="微软雅黑" pitchFamily="34" charset="-122"/>
              </a:rPr>
              <a:t>A351.00</a:t>
            </a:r>
            <a:r>
              <a:rPr lang="en-US" altLang="zh-CN" sz="3200" b="1" spc="500" dirty="0" smtClean="0">
                <a:solidFill>
                  <a:srgbClr val="FF33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微软雅黑" pitchFamily="34" charset="-122"/>
              </a:rPr>
              <a:t>A351.07</a:t>
            </a:r>
            <a:endParaRPr lang="zh-CN" altLang="en-US" sz="3200" b="1" spc="500" dirty="0">
              <a:solidFill>
                <a:schemeClr val="tx1">
                  <a:lumMod val="85000"/>
                  <a:lumOff val="15000"/>
                </a:schemeClr>
              </a:solidFill>
              <a:ea typeface="微软雅黑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512149" y="2329919"/>
            <a:ext cx="4379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pc="500" dirty="0" smtClean="0">
                <a:solidFill>
                  <a:schemeClr val="accent2">
                    <a:lumMod val="75000"/>
                  </a:schemeClr>
                </a:solidFill>
                <a:ea typeface="微软雅黑" pitchFamily="34" charset="-122"/>
              </a:rPr>
              <a:t>A351.15</a:t>
            </a:r>
            <a:r>
              <a:rPr lang="en-US" altLang="zh-CN" sz="3200" b="1" spc="500" dirty="0" smtClean="0">
                <a:solidFill>
                  <a:srgbClr val="FF0000"/>
                </a:solidFill>
                <a:ea typeface="微软雅黑" pitchFamily="34" charset="-122"/>
              </a:rPr>
              <a:t>-</a:t>
            </a:r>
            <a:r>
              <a:rPr lang="en-US" altLang="zh-CN" sz="3200" b="1" spc="500" dirty="0" smtClean="0">
                <a:solidFill>
                  <a:schemeClr val="accent6">
                    <a:lumMod val="75000"/>
                  </a:schemeClr>
                </a:solidFill>
                <a:ea typeface="微软雅黑" pitchFamily="34" charset="-122"/>
              </a:rPr>
              <a:t>A351.08</a:t>
            </a:r>
            <a:endParaRPr lang="zh-CN" altLang="en-US" sz="3200" b="1" spc="500" dirty="0">
              <a:solidFill>
                <a:schemeClr val="accent6">
                  <a:lumMod val="75000"/>
                </a:schemeClr>
              </a:solidFill>
              <a:ea typeface="微软雅黑" pitchFamily="34" charset="-122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3742284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1202288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6273810" y="4766696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8805337" y="4758230"/>
          <a:ext cx="2489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  0</a:t>
                      </a:r>
                      <a:endParaRPr lang="zh-CN" altLang="en-US" sz="24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0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8" name="直接连接符 17"/>
          <p:cNvCxnSpPr/>
          <p:nvPr/>
        </p:nvCxnSpPr>
        <p:spPr>
          <a:xfrm>
            <a:off x="6409268" y="4605866"/>
            <a:ext cx="1981200" cy="70273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rot="10800000" flipV="1">
            <a:off x="6468533" y="4571999"/>
            <a:ext cx="1921934" cy="84666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8957829" y="4639728"/>
            <a:ext cx="1981200" cy="70273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rot="10800000" flipV="1">
            <a:off x="9017094" y="4605861"/>
            <a:ext cx="1921934" cy="84666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1337732" y="5674273"/>
            <a:ext cx="47921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pc="500" dirty="0" smtClean="0">
                <a:ea typeface="微软雅黑" pitchFamily="34" charset="-122"/>
              </a:rPr>
              <a:t>D1</a:t>
            </a:r>
            <a:r>
              <a:rPr lang="zh-CN" altLang="en-US" sz="2400" b="1" spc="500" dirty="0" smtClean="0">
                <a:ea typeface="微软雅黑" pitchFamily="34" charset="-122"/>
              </a:rPr>
              <a:t>只取高八位“</a:t>
            </a:r>
            <a:r>
              <a:rPr lang="en-US" altLang="zh-CN" sz="2400" b="1" spc="500" dirty="0" smtClean="0">
                <a:solidFill>
                  <a:srgbClr val="FF0000"/>
                </a:solidFill>
                <a:ea typeface="微软雅黑" pitchFamily="34" charset="-122"/>
              </a:rPr>
              <a:t>41</a:t>
            </a:r>
            <a:r>
              <a:rPr lang="zh-CN" altLang="en-US" sz="2400" b="1" spc="500" dirty="0" smtClean="0">
                <a:solidFill>
                  <a:srgbClr val="FF0000"/>
                </a:solidFill>
                <a:ea typeface="微软雅黑" pitchFamily="34" charset="-122"/>
              </a:rPr>
              <a:t>分钟</a:t>
            </a:r>
            <a:r>
              <a:rPr lang="zh-CN" altLang="en-US" sz="2400" b="1" spc="500" dirty="0" smtClean="0">
                <a:ea typeface="微软雅黑" pitchFamily="34" charset="-122"/>
              </a:rPr>
              <a:t>”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29" name="直接连接符 28"/>
          <p:cNvCxnSpPr/>
          <p:nvPr/>
        </p:nvCxnSpPr>
        <p:spPr>
          <a:xfrm>
            <a:off x="2438400" y="5012266"/>
            <a:ext cx="990600" cy="347133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 flipV="1">
            <a:off x="3420531" y="4317999"/>
            <a:ext cx="1921934" cy="104140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矩形 30"/>
          <p:cNvSpPr/>
          <p:nvPr/>
        </p:nvSpPr>
        <p:spPr>
          <a:xfrm>
            <a:off x="1338845" y="404329"/>
            <a:ext cx="94003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如何重新排序实时时钟存放格式：</a:t>
            </a:r>
            <a:r>
              <a:rPr lang="en-US" altLang="zh-CN" sz="2800" b="1" spc="500" dirty="0" smtClean="0">
                <a:solidFill>
                  <a:srgbClr val="FF0000"/>
                </a:solidFill>
                <a:ea typeface="微软雅黑" pitchFamily="34" charset="-122"/>
              </a:rPr>
              <a:t> D1</a:t>
            </a:r>
            <a:r>
              <a:rPr lang="zh-CN" altLang="en-US" sz="2800" b="1" spc="500" dirty="0" smtClean="0">
                <a:solidFill>
                  <a:srgbClr val="FF0000"/>
                </a:solidFill>
                <a:ea typeface="微软雅黑" pitchFamily="34" charset="-122"/>
              </a:rPr>
              <a:t>取“分钟”</a:t>
            </a:r>
            <a:endParaRPr lang="zh-CN" altLang="en-US" sz="2800" b="1" spc="500" dirty="0">
              <a:solidFill>
                <a:srgbClr val="FF0000"/>
              </a:solidFill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  <p:bldP spid="11" grpId="0"/>
      <p:bldP spid="12" grpId="0"/>
      <p:bldP spid="13" grpId="0"/>
      <p:bldP spid="22" grpId="0"/>
      <p:bldP spid="3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b="1" spc="500" dirty="0" smtClean="0">
            <a:ea typeface="微软雅黑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Calligraphy</Template>
  <TotalTime>4887</TotalTime>
  <Words>1787</Words>
  <Application>Microsoft Office PowerPoint</Application>
  <PresentationFormat>自定义</PresentationFormat>
  <Paragraphs>631</Paragraphs>
  <Slides>21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zengsheng liu</dc:creator>
  <cp:lastModifiedBy>admin</cp:lastModifiedBy>
  <cp:revision>398</cp:revision>
  <dcterms:created xsi:type="dcterms:W3CDTF">2016-02-19T01:44:18Z</dcterms:created>
  <dcterms:modified xsi:type="dcterms:W3CDTF">2017-11-05T13:04:07Z</dcterms:modified>
</cp:coreProperties>
</file>