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624" r:id="rId3"/>
    <p:sldId id="623" r:id="rId4"/>
    <p:sldId id="672" r:id="rId5"/>
    <p:sldId id="684" r:id="rId6"/>
    <p:sldId id="715" r:id="rId7"/>
    <p:sldId id="716" r:id="rId8"/>
    <p:sldId id="717" r:id="rId9"/>
    <p:sldId id="719" r:id="rId10"/>
    <p:sldId id="636" r:id="rId11"/>
    <p:sldId id="673" r:id="rId12"/>
    <p:sldId id="680" r:id="rId13"/>
    <p:sldId id="720" r:id="rId14"/>
    <p:sldId id="721" r:id="rId15"/>
    <p:sldId id="372" r:id="rId16"/>
  </p:sldIdLst>
  <p:sldSz cx="12192000" cy="6858000"/>
  <p:notesSz cx="6858000" cy="9144000"/>
  <p:embeddedFontLst>
    <p:embeddedFont>
      <p:font typeface="微软雅黑" panose="020B0503020204020204" pitchFamily="34" charset="-122"/>
      <p:regular r:id="rId19"/>
      <p:bold r:id="rId20"/>
    </p:embeddedFont>
    <p:embeddedFont>
      <p:font typeface="华文楷体" panose="02010600040101010101" pitchFamily="2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ckwell Extra Bold" panose="02060903040505020403" pitchFamily="18" charset="0"/>
      <p:bold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2556A"/>
    <a:srgbClr val="505368"/>
    <a:srgbClr val="A0A0A0"/>
    <a:srgbClr val="00B0F0"/>
    <a:srgbClr val="F17A2B"/>
    <a:srgbClr val="ED7D31"/>
    <a:srgbClr val="1662A7"/>
    <a:srgbClr val="0070C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4" autoAdjust="0"/>
    <p:restoredTop sz="91580" autoAdjust="0"/>
  </p:normalViewPr>
  <p:slideViewPr>
    <p:cSldViewPr snapToGrid="0" showGuides="1">
      <p:cViewPr varScale="1">
        <p:scale>
          <a:sx n="81" d="100"/>
          <a:sy n="81" d="100"/>
        </p:scale>
        <p:origin x="60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C8BCB-B2D6-4D9B-900F-87FD4F10F012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56143-0236-4169-B560-42957B011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624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C5B78-0453-4678-9B9F-629B443FE69A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20B03-F68F-4ABA-88BC-A59F0E6AF0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03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5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16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1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1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369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38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13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11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65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284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611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22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6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8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4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4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9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6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62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9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4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04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87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9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4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9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9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2020/3/2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3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723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0" y="6366192"/>
            <a:ext cx="6577755" cy="0"/>
          </a:xfrm>
          <a:prstGeom prst="line">
            <a:avLst/>
          </a:prstGeom>
          <a:ln w="3175" cmpd="thickThin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9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>
            <a:off x="0" y="6459011"/>
            <a:ext cx="6882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深圳市技成科技有限公司</a:t>
            </a:r>
            <a:r>
              <a:rPr lang="zh-CN" altLang="en-US" sz="1600" b="0" baseline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baseline="0" dirty="0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www.jcpeixun.com       </a:t>
            </a:r>
            <a:r>
              <a:rPr lang="zh-CN" altLang="en-US" sz="1600" b="0" kern="1200" baseline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欧姆龙</a:t>
            </a:r>
            <a:r>
              <a:rPr lang="zh-CN" altLang="en-US" sz="1600" b="0" baseline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1600" b="0" baseline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学习规划</a:t>
            </a:r>
            <a:endParaRPr lang="zh-CN" altLang="en-US" dirty="0">
              <a:solidFill>
                <a:schemeClr val="tx1"/>
              </a:solidFill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2" y="87540"/>
            <a:ext cx="2855482" cy="598714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6577755" y="6366192"/>
            <a:ext cx="325912" cy="4918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9388625" y="5929929"/>
            <a:ext cx="28033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9388625" y="5939483"/>
            <a:ext cx="0" cy="92807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9388625" y="6268537"/>
            <a:ext cx="28033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 userDrawn="1"/>
        </p:nvSpPr>
        <p:spPr>
          <a:xfrm>
            <a:off x="10185019" y="592992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操作选择区</a:t>
            </a:r>
            <a:endParaRPr lang="zh-CN" altLang="en-US" sz="1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85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610600" y="157655"/>
            <a:ext cx="3418490" cy="8460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6538912"/>
            <a:ext cx="6482687" cy="0"/>
          </a:xfrm>
          <a:prstGeom prst="line">
            <a:avLst/>
          </a:prstGeom>
          <a:ln w="3175" cmpd="thickThin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9000">
                  <a:schemeClr val="bg1">
                    <a:lumMod val="75000"/>
                  </a:schemeClr>
                </a:gs>
                <a:gs pos="8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6482687" y="6538912"/>
            <a:ext cx="325912" cy="325912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232164" y="6502316"/>
            <a:ext cx="1112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技成培训网</a:t>
            </a:r>
            <a:r>
              <a:rPr lang="zh-CN" altLang="en-US" b="0" baseline="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baseline="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www.jcpeixun.com       </a:t>
            </a:r>
            <a:r>
              <a:rPr lang="zh-CN" altLang="en-US" b="0" baseline="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学技术，改变工作方式</a:t>
            </a:r>
            <a:r>
              <a:rPr lang="en-US" altLang="zh-CN" baseline="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90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7-200&#20174;&#20837;&#38376;&#21040;&#31934;&#36890;&#30693;&#35782;&#28857;&#20998;&#24067;&#25551;&#36848;.pdf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7-200&#20174;&#20837;&#38376;&#21040;&#31934;&#36890;&#30693;&#35782;&#28857;&#20998;&#24067;&#25551;&#36848;.pdf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7-200&#20174;&#20837;&#38376;&#21040;&#31934;&#36890;&#30693;&#35782;&#28857;&#20998;&#24067;&#25551;&#36848;.pdf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9.xml"/><Relationship Id="rId7" Type="http://schemas.openxmlformats.org/officeDocument/2006/relationships/hyperlink" Target="CQM1H&#32534;&#31243;&#25163;&#20876;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CJ1M%20CPU23-33&#21333;&#20803;&#25805;&#20316;&#25163;&#20876;w395.pdf" TargetMode="External"/><Relationship Id="rId5" Type="http://schemas.openxmlformats.org/officeDocument/2006/relationships/hyperlink" Target="CP1H.L&#25805;&#20316;&#25163;&#20876;.pdf" TargetMode="External"/><Relationship Id="rId4" Type="http://schemas.openxmlformats.org/officeDocument/2006/relationships/hyperlink" Target="CP1E-W483&#25351;&#20196;&#21442;&#32771;&#25163;&#20876;CP1E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34-&#33931;&#20964;&#31435;&#65292;&#27431;&#22982;&#40857;CX-one&#36719;&#20214;&#22914;&#20309;&#21368;&#36733;.pptx" TargetMode="External"/><Relationship Id="rId5" Type="http://schemas.openxmlformats.org/officeDocument/2006/relationships/hyperlink" Target="33-&#33931;&#20964;&#31435;.&#27431;&#22982;&#40857;CX-One&#36719;&#20214;&#23433;&#35013;.pptx" TargetMode="External"/><Relationship Id="rId4" Type="http://schemas.openxmlformats.org/officeDocument/2006/relationships/hyperlink" Target="&#26032;&#22411;&#23398;&#20064;&#26426;&#31665;&#20351;&#29992;&#35828;&#26126;&#20070;&#65288;&#27431;&#22982;&#40857;&#65289;.do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.jcpeixun.com/6364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320717" y="2152859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技成欧姆龙系列课程学习规划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8720" y="314960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技成教学部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20979" y="5751541"/>
            <a:ext cx="2861187" cy="1096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8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375140" y="91551"/>
            <a:ext cx="596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技成欧姆龙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课程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知识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点分类及学习规划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52399" y="0"/>
            <a:ext cx="105508" cy="644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78424" y="1581628"/>
            <a:ext cx="1758291" cy="4270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软件与资料准备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2436715" y="1805000"/>
            <a:ext cx="916085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3352799" y="1591459"/>
            <a:ext cx="1758291" cy="4270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硬件与软件学习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5111089" y="1805000"/>
            <a:ext cx="916085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6027174" y="1572416"/>
            <a:ext cx="1758291" cy="4270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编程指令学习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7785463" y="1785957"/>
            <a:ext cx="916085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8701548" y="1553373"/>
            <a:ext cx="1758291" cy="4270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功能应用学习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825909" y="2008709"/>
            <a:ext cx="0" cy="2558463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825910" y="2747433"/>
            <a:ext cx="1947768" cy="427081"/>
            <a:chOff x="845575" y="2403304"/>
            <a:chExt cx="1947768" cy="427081"/>
          </a:xfrm>
        </p:grpSpPr>
        <p:sp>
          <p:nvSpPr>
            <p:cNvPr id="41" name="圆角矩形 40">
              <a:hlinkClick r:id="rId3" action="ppaction://hlinksldjump"/>
            </p:cNvPr>
            <p:cNvSpPr/>
            <p:nvPr/>
          </p:nvSpPr>
          <p:spPr>
            <a:xfrm>
              <a:off x="1306427" y="2403304"/>
              <a:ext cx="1486916" cy="4270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学习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参考资料</a:t>
              </a:r>
              <a:endPara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43" name="直接连接符 42"/>
            <p:cNvCxnSpPr>
              <a:stCxn id="41" idx="1"/>
            </p:cNvCxnSpPr>
            <p:nvPr/>
          </p:nvCxnSpPr>
          <p:spPr>
            <a:xfrm flipH="1" flipV="1">
              <a:off x="845575" y="2615381"/>
              <a:ext cx="460852" cy="1464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835741" y="3551264"/>
            <a:ext cx="1875857" cy="427081"/>
            <a:chOff x="855406" y="3354104"/>
            <a:chExt cx="1875857" cy="427081"/>
          </a:xfrm>
        </p:grpSpPr>
        <p:sp>
          <p:nvSpPr>
            <p:cNvPr id="45" name="圆角矩形 44">
              <a:hlinkClick r:id="rId4" action="ppaction://hlinksldjump"/>
            </p:cNvPr>
            <p:cNvSpPr/>
            <p:nvPr/>
          </p:nvSpPr>
          <p:spPr>
            <a:xfrm>
              <a:off x="1316259" y="3354104"/>
              <a:ext cx="1415004" cy="4270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软件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下载</a:t>
              </a:r>
              <a:endPara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47" name="直接连接符 46"/>
            <p:cNvCxnSpPr>
              <a:stCxn id="45" idx="1"/>
            </p:cNvCxnSpPr>
            <p:nvPr/>
          </p:nvCxnSpPr>
          <p:spPr>
            <a:xfrm flipH="1" flipV="1">
              <a:off x="855406" y="3566180"/>
              <a:ext cx="460853" cy="146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直接连接符 47"/>
          <p:cNvCxnSpPr/>
          <p:nvPr/>
        </p:nvCxnSpPr>
        <p:spPr>
          <a:xfrm>
            <a:off x="3456038" y="2018540"/>
            <a:ext cx="0" cy="1775885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456037" y="2724501"/>
            <a:ext cx="2201956" cy="427081"/>
            <a:chOff x="3592074" y="2382581"/>
            <a:chExt cx="1759484" cy="427081"/>
          </a:xfrm>
        </p:grpSpPr>
        <p:cxnSp>
          <p:nvCxnSpPr>
            <p:cNvPr id="49" name="直接连接符 48"/>
            <p:cNvCxnSpPr/>
            <p:nvPr/>
          </p:nvCxnSpPr>
          <p:spPr>
            <a:xfrm flipH="1" flipV="1">
              <a:off x="3592074" y="2606485"/>
              <a:ext cx="344482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圆角矩形 50">
              <a:hlinkClick r:id="" action="ppaction://noaction"/>
            </p:cNvPr>
            <p:cNvSpPr/>
            <p:nvPr/>
          </p:nvSpPr>
          <p:spPr>
            <a:xfrm>
              <a:off x="3936554" y="2382581"/>
              <a:ext cx="1415004" cy="4270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硬件系统与接线</a:t>
              </a:r>
              <a:endPara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 flipH="1" flipV="1">
            <a:off x="3442345" y="3780346"/>
            <a:ext cx="509664" cy="1465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6086168" y="2006066"/>
            <a:ext cx="0" cy="178658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6099863" y="2745968"/>
            <a:ext cx="2369579" cy="427081"/>
            <a:chOff x="6145162" y="2213317"/>
            <a:chExt cx="2369579" cy="427081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6145162" y="2435756"/>
              <a:ext cx="460853" cy="146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圆角矩形 64">
              <a:hlinkClick r:id="" action="ppaction://noaction"/>
            </p:cNvPr>
            <p:cNvSpPr/>
            <p:nvPr/>
          </p:nvSpPr>
          <p:spPr>
            <a:xfrm>
              <a:off x="6606012" y="2213317"/>
              <a:ext cx="1908729" cy="4270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欧姆龙指令学习</a:t>
              </a:r>
              <a:endPara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086167" y="3534667"/>
            <a:ext cx="2308325" cy="427081"/>
            <a:chOff x="6145161" y="3582198"/>
            <a:chExt cx="2054375" cy="427081"/>
          </a:xfrm>
        </p:grpSpPr>
        <p:cxnSp>
          <p:nvCxnSpPr>
            <p:cNvPr id="78" name="直接连接符 77"/>
            <p:cNvCxnSpPr/>
            <p:nvPr/>
          </p:nvCxnSpPr>
          <p:spPr>
            <a:xfrm flipH="1" flipV="1">
              <a:off x="6145161" y="3840177"/>
              <a:ext cx="460853" cy="146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圆角矩形 79">
              <a:hlinkClick r:id="" action="ppaction://noaction"/>
            </p:cNvPr>
            <p:cNvSpPr/>
            <p:nvPr/>
          </p:nvSpPr>
          <p:spPr>
            <a:xfrm>
              <a:off x="6599548" y="3582198"/>
              <a:ext cx="1599988" cy="4270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间接寻址应用</a:t>
              </a:r>
              <a:endPara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cxnSp>
        <p:nvCxnSpPr>
          <p:cNvPr id="82" name="直接连接符 81"/>
          <p:cNvCxnSpPr/>
          <p:nvPr/>
        </p:nvCxnSpPr>
        <p:spPr>
          <a:xfrm flipH="1">
            <a:off x="8829369" y="1977262"/>
            <a:ext cx="1" cy="2431569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829364" y="2729334"/>
            <a:ext cx="2261421" cy="427081"/>
            <a:chOff x="8849032" y="2017365"/>
            <a:chExt cx="2261421" cy="427081"/>
          </a:xfrm>
        </p:grpSpPr>
        <p:cxnSp>
          <p:nvCxnSpPr>
            <p:cNvPr id="83" name="直接连接符 82"/>
            <p:cNvCxnSpPr/>
            <p:nvPr/>
          </p:nvCxnSpPr>
          <p:spPr>
            <a:xfrm flipH="1" flipV="1">
              <a:off x="8849032" y="2239804"/>
              <a:ext cx="460853" cy="146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圆角矩形 84">
              <a:hlinkClick r:id="rId5" action="ppaction://hlinksldjump"/>
            </p:cNvPr>
            <p:cNvSpPr/>
            <p:nvPr/>
          </p:nvSpPr>
          <p:spPr>
            <a:xfrm>
              <a:off x="9309883" y="2017365"/>
              <a:ext cx="1800570" cy="4270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功能块应用</a:t>
              </a:r>
              <a:endPara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29366" y="3457863"/>
            <a:ext cx="2261419" cy="427081"/>
            <a:chOff x="8849031" y="2773883"/>
            <a:chExt cx="2261419" cy="427081"/>
          </a:xfrm>
        </p:grpSpPr>
        <p:cxnSp>
          <p:nvCxnSpPr>
            <p:cNvPr id="87" name="直接连接符 86"/>
            <p:cNvCxnSpPr/>
            <p:nvPr/>
          </p:nvCxnSpPr>
          <p:spPr>
            <a:xfrm flipH="1" flipV="1">
              <a:off x="8849031" y="2996322"/>
              <a:ext cx="460853" cy="146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圆角矩形 88">
              <a:hlinkClick r:id="" action="ppaction://noaction"/>
            </p:cNvPr>
            <p:cNvSpPr/>
            <p:nvPr/>
          </p:nvSpPr>
          <p:spPr>
            <a:xfrm>
              <a:off x="9309881" y="2773883"/>
              <a:ext cx="1800569" cy="4270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脉冲功能应用</a:t>
              </a:r>
              <a:endPara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37986" y="4355096"/>
            <a:ext cx="1875857" cy="427081"/>
            <a:chOff x="857651" y="4010967"/>
            <a:chExt cx="1875857" cy="427081"/>
          </a:xfrm>
        </p:grpSpPr>
        <p:sp>
          <p:nvSpPr>
            <p:cNvPr id="73" name="圆角矩形 72">
              <a:hlinkClick r:id="rId4" action="ppaction://hlinksldjump"/>
            </p:cNvPr>
            <p:cNvSpPr/>
            <p:nvPr/>
          </p:nvSpPr>
          <p:spPr>
            <a:xfrm>
              <a:off x="1318504" y="4010967"/>
              <a:ext cx="1415004" cy="4270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常用库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文件</a:t>
              </a:r>
              <a:endPara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75" name="直接连接符 74"/>
            <p:cNvCxnSpPr>
              <a:stCxn id="73" idx="1"/>
            </p:cNvCxnSpPr>
            <p:nvPr/>
          </p:nvCxnSpPr>
          <p:spPr>
            <a:xfrm flipH="1" flipV="1">
              <a:off x="857651" y="4223043"/>
              <a:ext cx="460853" cy="146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圆角矩形 91">
            <a:hlinkClick r:id="" action="ppaction://noaction"/>
          </p:cNvPr>
          <p:cNvSpPr/>
          <p:nvPr/>
        </p:nvSpPr>
        <p:spPr>
          <a:xfrm>
            <a:off x="3881852" y="3551264"/>
            <a:ext cx="1743466" cy="4270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软件基本</a:t>
            </a:r>
            <a:r>
              <a:rPr lang="zh-CN" altLang="en-US" sz="1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应用</a:t>
            </a:r>
            <a:endParaRPr lang="zh-CN" altLang="en-US" sz="1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8829365" y="4186392"/>
            <a:ext cx="2261421" cy="427081"/>
            <a:chOff x="8849031" y="2773883"/>
            <a:chExt cx="2261421" cy="427081"/>
          </a:xfrm>
        </p:grpSpPr>
        <p:cxnSp>
          <p:nvCxnSpPr>
            <p:cNvPr id="95" name="直接连接符 94"/>
            <p:cNvCxnSpPr/>
            <p:nvPr/>
          </p:nvCxnSpPr>
          <p:spPr>
            <a:xfrm flipH="1" flipV="1">
              <a:off x="8849031" y="2996322"/>
              <a:ext cx="460853" cy="146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圆角矩形 96">
              <a:hlinkClick r:id="" action="ppaction://noaction"/>
            </p:cNvPr>
            <p:cNvSpPr/>
            <p:nvPr/>
          </p:nvSpPr>
          <p:spPr>
            <a:xfrm>
              <a:off x="9309881" y="2773883"/>
              <a:ext cx="1800571" cy="4270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通信控制应用</a:t>
              </a:r>
              <a:endPara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241672" y="11701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❶</a:t>
            </a:r>
            <a:endParaRPr lang="zh-CN" altLang="en-US" dirty="0"/>
          </a:p>
        </p:txBody>
      </p:sp>
      <p:sp>
        <p:nvSpPr>
          <p:cNvPr id="71" name="文本框 70"/>
          <p:cNvSpPr txBox="1"/>
          <p:nvPr/>
        </p:nvSpPr>
        <p:spPr>
          <a:xfrm>
            <a:off x="3962335" y="11701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❷</a:t>
            </a:r>
            <a:endParaRPr lang="zh-CN" altLang="en-US" dirty="0"/>
          </a:p>
        </p:txBody>
      </p:sp>
      <p:sp>
        <p:nvSpPr>
          <p:cNvPr id="72" name="文本框 71"/>
          <p:cNvSpPr txBox="1"/>
          <p:nvPr/>
        </p:nvSpPr>
        <p:spPr>
          <a:xfrm>
            <a:off x="6643026" y="11701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❸</a:t>
            </a:r>
            <a:endParaRPr lang="zh-CN" altLang="en-US" dirty="0"/>
          </a:p>
        </p:txBody>
      </p:sp>
      <p:sp>
        <p:nvSpPr>
          <p:cNvPr id="74" name="文本框 73"/>
          <p:cNvSpPr txBox="1"/>
          <p:nvPr/>
        </p:nvSpPr>
        <p:spPr>
          <a:xfrm>
            <a:off x="9254726" y="11701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❹</a:t>
            </a:r>
            <a:endParaRPr lang="zh-CN" altLang="en-US" dirty="0"/>
          </a:p>
        </p:txBody>
      </p:sp>
      <p:sp>
        <p:nvSpPr>
          <p:cNvPr id="79" name="文本框 78">
            <a:hlinkClick r:id="rId6" action="ppaction://hlinksldjump"/>
          </p:cNvPr>
          <p:cNvSpPr txBox="1"/>
          <p:nvPr/>
        </p:nvSpPr>
        <p:spPr>
          <a:xfrm>
            <a:off x="9740517" y="63867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下一页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1" name="动作按钮: 自定义 80">
            <a:hlinkClick r:id="" action="ppaction://hlinkshowjump?jump=previousslide" highlightClick="1"/>
          </p:cNvPr>
          <p:cNvSpPr/>
          <p:nvPr/>
        </p:nvSpPr>
        <p:spPr>
          <a:xfrm>
            <a:off x="9469970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上页</a:t>
            </a:r>
            <a:endParaRPr lang="zh-CN" altLang="en-US" sz="1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4" name="动作按钮: 自定义 83">
            <a:hlinkClick r:id="" action="ppaction://hlinkshowjump?jump=nextslide" highlightClick="1"/>
          </p:cNvPr>
          <p:cNvSpPr/>
          <p:nvPr/>
        </p:nvSpPr>
        <p:spPr>
          <a:xfrm>
            <a:off x="10164023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下页</a:t>
            </a:r>
          </a:p>
        </p:txBody>
      </p:sp>
      <p:sp>
        <p:nvSpPr>
          <p:cNvPr id="86" name="动作按钮: 自定义 85">
            <a:hlinkClick r:id="rId7" action="ppaction://hlinksldjump" highlightClick="1"/>
          </p:cNvPr>
          <p:cNvSpPr/>
          <p:nvPr/>
        </p:nvSpPr>
        <p:spPr>
          <a:xfrm>
            <a:off x="10858076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返回</a:t>
            </a:r>
          </a:p>
        </p:txBody>
      </p:sp>
      <p:sp>
        <p:nvSpPr>
          <p:cNvPr id="88" name="动作按钮: 自定义 87">
            <a:hlinkClick r:id="rId8" action="ppaction://hlinksldjump" highlightClick="1"/>
          </p:cNvPr>
          <p:cNvSpPr/>
          <p:nvPr/>
        </p:nvSpPr>
        <p:spPr>
          <a:xfrm>
            <a:off x="11552128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主页</a:t>
            </a:r>
          </a:p>
        </p:txBody>
      </p:sp>
    </p:spTree>
    <p:extLst>
      <p:ext uri="{BB962C8B-B14F-4D97-AF65-F5344CB8AC3E}">
        <p14:creationId xmlns:p14="http://schemas.microsoft.com/office/powerpoint/2010/main" val="23489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779874" y="796089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CP1E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开关量应用知识课程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52399" y="0"/>
            <a:ext cx="105508" cy="644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/>
          <p:nvPr/>
        </p:nvCxnSpPr>
        <p:spPr>
          <a:xfrm>
            <a:off x="5200509" y="2356557"/>
            <a:ext cx="0" cy="37689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24812" y="2265669"/>
            <a:ext cx="2543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学习开关量视频课程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58020" y="2389359"/>
            <a:ext cx="2641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视频课程学习详细内容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73009" y="2952148"/>
            <a:ext cx="4226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课程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hlinkClick r:id="rId3" action="ppaction://hlinkfile"/>
              </a:rPr>
              <a:t>《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hlinkClick r:id="rId3" action="ppaction://hlinkfile"/>
              </a:rPr>
              <a:t>技成官网欧姆龙编程与应用课程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hlinkClick r:id="rId3" action="ppaction://hlinkfile"/>
              </a:rPr>
              <a:t>》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08670" y="3544917"/>
            <a:ext cx="3860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① 第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课时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~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66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课时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文本框 22">
            <a:hlinkClick r:id="rId4" action="ppaction://hlinksldjump"/>
          </p:cNvPr>
          <p:cNvSpPr txBox="1"/>
          <p:nvPr/>
        </p:nvSpPr>
        <p:spPr>
          <a:xfrm>
            <a:off x="9740517" y="63867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下一页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动作按钮: 自定义 23">
            <a:hlinkClick r:id="" action="ppaction://hlinkshowjump?jump=previousslide" highlightClick="1"/>
          </p:cNvPr>
          <p:cNvSpPr/>
          <p:nvPr/>
        </p:nvSpPr>
        <p:spPr>
          <a:xfrm>
            <a:off x="9469970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上页</a:t>
            </a:r>
            <a:endParaRPr lang="zh-CN" altLang="en-US" sz="1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动作按钮: 自定义 24">
            <a:hlinkClick r:id="" action="ppaction://hlinkshowjump?jump=nextslide" highlightClick="1"/>
          </p:cNvPr>
          <p:cNvSpPr/>
          <p:nvPr/>
        </p:nvSpPr>
        <p:spPr>
          <a:xfrm>
            <a:off x="10164023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下页</a:t>
            </a:r>
          </a:p>
        </p:txBody>
      </p:sp>
      <p:sp>
        <p:nvSpPr>
          <p:cNvPr id="26" name="动作按钮: 自定义 25">
            <a:hlinkClick r:id="rId5" action="ppaction://hlinksldjump" highlightClick="1"/>
          </p:cNvPr>
          <p:cNvSpPr/>
          <p:nvPr/>
        </p:nvSpPr>
        <p:spPr>
          <a:xfrm>
            <a:off x="10858076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返回</a:t>
            </a:r>
          </a:p>
        </p:txBody>
      </p:sp>
      <p:sp>
        <p:nvSpPr>
          <p:cNvPr id="27" name="动作按钮: 自定义 26">
            <a:hlinkClick r:id="rId6" action="ppaction://hlinksldjump" highlightClick="1"/>
          </p:cNvPr>
          <p:cNvSpPr/>
          <p:nvPr/>
        </p:nvSpPr>
        <p:spPr>
          <a:xfrm>
            <a:off x="11552128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主页</a:t>
            </a:r>
          </a:p>
        </p:txBody>
      </p:sp>
      <p:pic>
        <p:nvPicPr>
          <p:cNvPr id="28" name="图片 27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535" y="2966491"/>
            <a:ext cx="3198839" cy="2384998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773980" y="4398576"/>
            <a:ext cx="2421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 欧姆龙</a:t>
            </a:r>
            <a:r>
              <a:rPr lang="en-US" altLang="zh-CN" dirty="0" smtClean="0"/>
              <a:t>PLC</a:t>
            </a:r>
            <a:r>
              <a:rPr lang="zh-CN" altLang="en-US" dirty="0" smtClean="0"/>
              <a:t>编程与应用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71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779874" y="796089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CP1E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定位应用知识课程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52399" y="0"/>
            <a:ext cx="105508" cy="644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/>
          <p:nvPr/>
        </p:nvCxnSpPr>
        <p:spPr>
          <a:xfrm>
            <a:off x="5200509" y="2356557"/>
            <a:ext cx="0" cy="37689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24813" y="2265669"/>
            <a:ext cx="2917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学习定位控制视频课程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58020" y="2389359"/>
            <a:ext cx="2641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视频课程学习详细内容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73009" y="2952148"/>
            <a:ext cx="493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课程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hlinkClick r:id="rId3" action="ppaction://hlinkfile"/>
              </a:rPr>
              <a:t>《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hlinkClick r:id="rId3" action="ppaction://hlinkfile"/>
              </a:rPr>
              <a:t>技成官网欧姆龙编程与应用定位课程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hlinkClick r:id="rId3" action="ppaction://hlinkfile"/>
              </a:rPr>
              <a:t>》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08670" y="3544917"/>
            <a:ext cx="3860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① 第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课时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~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课时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文本框 22">
            <a:hlinkClick r:id="rId4" action="ppaction://hlinksldjump"/>
          </p:cNvPr>
          <p:cNvSpPr txBox="1"/>
          <p:nvPr/>
        </p:nvSpPr>
        <p:spPr>
          <a:xfrm>
            <a:off x="9740517" y="63867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下一页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动作按钮: 自定义 23">
            <a:hlinkClick r:id="" action="ppaction://hlinkshowjump?jump=previousslide" highlightClick="1"/>
          </p:cNvPr>
          <p:cNvSpPr/>
          <p:nvPr/>
        </p:nvSpPr>
        <p:spPr>
          <a:xfrm>
            <a:off x="9469970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上页</a:t>
            </a:r>
            <a:endParaRPr lang="zh-CN" altLang="en-US" sz="1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动作按钮: 自定义 24">
            <a:hlinkClick r:id="" action="ppaction://hlinkshowjump?jump=nextslide" highlightClick="1"/>
          </p:cNvPr>
          <p:cNvSpPr/>
          <p:nvPr/>
        </p:nvSpPr>
        <p:spPr>
          <a:xfrm>
            <a:off x="10164023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下页</a:t>
            </a:r>
          </a:p>
        </p:txBody>
      </p:sp>
      <p:sp>
        <p:nvSpPr>
          <p:cNvPr id="26" name="动作按钮: 自定义 25">
            <a:hlinkClick r:id="rId5" action="ppaction://hlinksldjump" highlightClick="1"/>
          </p:cNvPr>
          <p:cNvSpPr/>
          <p:nvPr/>
        </p:nvSpPr>
        <p:spPr>
          <a:xfrm>
            <a:off x="10858076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返回</a:t>
            </a:r>
          </a:p>
        </p:txBody>
      </p:sp>
      <p:sp>
        <p:nvSpPr>
          <p:cNvPr id="27" name="动作按钮: 自定义 26">
            <a:hlinkClick r:id="rId6" action="ppaction://hlinksldjump" highlightClick="1"/>
          </p:cNvPr>
          <p:cNvSpPr/>
          <p:nvPr/>
        </p:nvSpPr>
        <p:spPr>
          <a:xfrm>
            <a:off x="11552128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主页</a:t>
            </a:r>
          </a:p>
        </p:txBody>
      </p:sp>
      <p:pic>
        <p:nvPicPr>
          <p:cNvPr id="28" name="图片 27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535" y="2966491"/>
            <a:ext cx="3198839" cy="238499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452426" y="4293645"/>
            <a:ext cx="318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 欧姆龙</a:t>
            </a:r>
            <a:r>
              <a:rPr lang="en-US" altLang="zh-CN" dirty="0" smtClean="0"/>
              <a:t>PLC</a:t>
            </a:r>
            <a:r>
              <a:rPr lang="zh-CN" altLang="en-US" dirty="0" smtClean="0"/>
              <a:t>编程与应用</a:t>
            </a:r>
            <a:r>
              <a:rPr lang="en-US" altLang="zh-CN" dirty="0" smtClean="0"/>
              <a:t>-</a:t>
            </a:r>
            <a:r>
              <a:rPr lang="zh-CN" altLang="en-US" dirty="0" smtClean="0"/>
              <a:t>定位篇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71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779874" y="796089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CP1E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开关量应用知识课程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52399" y="0"/>
            <a:ext cx="105508" cy="644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/>
          <p:nvPr/>
        </p:nvCxnSpPr>
        <p:spPr>
          <a:xfrm>
            <a:off x="5200509" y="2356557"/>
            <a:ext cx="0" cy="37689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24812" y="2265669"/>
            <a:ext cx="3022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学习通讯视频课程课程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58020" y="2389359"/>
            <a:ext cx="2641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视频课程学习详细内容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73009" y="2952148"/>
            <a:ext cx="5654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课程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hlinkClick r:id="rId3" action="ppaction://hlinkfile"/>
              </a:rPr>
              <a:t>《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hlinkClick r:id="rId3" action="ppaction://hlinkfile"/>
              </a:rPr>
              <a:t>技成官网欧姆龙编程与应用串行通讯课程课程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hlinkClick r:id="rId3" action="ppaction://hlinkfile"/>
              </a:rPr>
              <a:t>》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08670" y="3544917"/>
            <a:ext cx="3860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① 第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课时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~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31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课时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文本框 22">
            <a:hlinkClick r:id="rId4" action="ppaction://hlinksldjump"/>
          </p:cNvPr>
          <p:cNvSpPr txBox="1"/>
          <p:nvPr/>
        </p:nvSpPr>
        <p:spPr>
          <a:xfrm>
            <a:off x="9740517" y="63867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下一页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动作按钮: 自定义 23">
            <a:hlinkClick r:id="" action="ppaction://hlinkshowjump?jump=previousslide" highlightClick="1"/>
          </p:cNvPr>
          <p:cNvSpPr/>
          <p:nvPr/>
        </p:nvSpPr>
        <p:spPr>
          <a:xfrm>
            <a:off x="9469970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上页</a:t>
            </a:r>
            <a:endParaRPr lang="zh-CN" altLang="en-US" sz="1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动作按钮: 自定义 24">
            <a:hlinkClick r:id="" action="ppaction://hlinkshowjump?jump=nextslide" highlightClick="1"/>
          </p:cNvPr>
          <p:cNvSpPr/>
          <p:nvPr/>
        </p:nvSpPr>
        <p:spPr>
          <a:xfrm>
            <a:off x="10164023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下页</a:t>
            </a:r>
          </a:p>
        </p:txBody>
      </p:sp>
      <p:sp>
        <p:nvSpPr>
          <p:cNvPr id="26" name="动作按钮: 自定义 25">
            <a:hlinkClick r:id="rId5" action="ppaction://hlinksldjump" highlightClick="1"/>
          </p:cNvPr>
          <p:cNvSpPr/>
          <p:nvPr/>
        </p:nvSpPr>
        <p:spPr>
          <a:xfrm>
            <a:off x="10858076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返回</a:t>
            </a:r>
          </a:p>
        </p:txBody>
      </p:sp>
      <p:sp>
        <p:nvSpPr>
          <p:cNvPr id="27" name="动作按钮: 自定义 26">
            <a:hlinkClick r:id="rId6" action="ppaction://hlinksldjump" highlightClick="1"/>
          </p:cNvPr>
          <p:cNvSpPr/>
          <p:nvPr/>
        </p:nvSpPr>
        <p:spPr>
          <a:xfrm>
            <a:off x="11552128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主页</a:t>
            </a:r>
          </a:p>
        </p:txBody>
      </p:sp>
      <p:pic>
        <p:nvPicPr>
          <p:cNvPr id="28" name="图片 27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535" y="2966491"/>
            <a:ext cx="3198839" cy="238499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536387" y="4278655"/>
            <a:ext cx="3646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 欧姆龙</a:t>
            </a:r>
            <a:r>
              <a:rPr lang="en-US" altLang="zh-CN" dirty="0" smtClean="0"/>
              <a:t>PLC</a:t>
            </a:r>
            <a:r>
              <a:rPr lang="zh-CN" altLang="en-US" dirty="0" smtClean="0"/>
              <a:t>编程与应用</a:t>
            </a:r>
            <a:r>
              <a:rPr lang="en-US" altLang="zh-CN" dirty="0" smtClean="0"/>
              <a:t>-</a:t>
            </a:r>
            <a:r>
              <a:rPr lang="zh-CN" altLang="en-US" dirty="0" smtClean="0"/>
              <a:t>串行通信篇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71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4588" y="2897755"/>
            <a:ext cx="59438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1662A7"/>
                </a:solidFill>
                <a:latin typeface="Rockwell Extra Bold" panose="02060903040505020403" pitchFamily="18" charset="0"/>
                <a:ea typeface="微软雅黑" panose="020B0503020204020204" pitchFamily="34" charset="-122"/>
              </a:rPr>
              <a:t>Thank </a:t>
            </a:r>
            <a:r>
              <a:rPr lang="en-US" altLang="zh-CN" sz="7200" b="1" dirty="0">
                <a:solidFill>
                  <a:srgbClr val="1662A7"/>
                </a:solidFill>
                <a:latin typeface="Rockwell Extra Bold" panose="02060903040505020403" pitchFamily="18" charset="0"/>
                <a:ea typeface="微软雅黑" panose="020B0503020204020204" pitchFamily="34" charset="-122"/>
              </a:rPr>
              <a:t>you</a:t>
            </a:r>
            <a:endParaRPr lang="zh-CN" altLang="en-US" sz="7200" b="1" dirty="0">
              <a:solidFill>
                <a:srgbClr val="1662A7"/>
              </a:solidFill>
              <a:latin typeface="Rockwell Extra Bold" panose="02060903040505020403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095763" y="1850912"/>
            <a:ext cx="4108817" cy="3806650"/>
            <a:chOff x="6197027" y="1616370"/>
            <a:chExt cx="4108817" cy="38066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64"/>
            <a:stretch/>
          </p:blipFill>
          <p:spPr>
            <a:xfrm>
              <a:off x="6494478" y="1616370"/>
              <a:ext cx="3298216" cy="329401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197027" y="5053688"/>
              <a:ext cx="41088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扫描二维码关注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技成培训网订阅号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023335" y="1610605"/>
            <a:ext cx="4206869" cy="42068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8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375140" y="9155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学习规划说明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52399" y="0"/>
            <a:ext cx="105508" cy="644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5140" y="1128612"/>
            <a:ext cx="116420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>
              <a:lnSpc>
                <a:spcPct val="130000"/>
              </a:lnSpc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本学习规划以技成现有的欧姆龙课程为前提，以课程的知识点内容学习顺序为规划的前提，而并不是以职业规划为前提进行编写，其目的意在指导如何选择技成网站上的课程学习，如何高效快速的掌握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的应用。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358775">
              <a:lnSpc>
                <a:spcPct val="130000"/>
              </a:lnSpc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应用技术是一项技能，需要进行不断的练习和实践，这里建议大家以丁老师提倡的“三边”学习法进行学习，即“一边看视频，一边看书本，一边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练习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”。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358775">
              <a:lnSpc>
                <a:spcPct val="130000"/>
              </a:lnSpc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本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学习规划意在指导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初学者不知道如何选择课程及如何学习，并非针对所有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人群，仅供参考。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动作按钮: 自定义 19">
            <a:hlinkClick r:id="" action="ppaction://hlinkshowjump?jump=previousslide" highlightClick="1"/>
          </p:cNvPr>
          <p:cNvSpPr/>
          <p:nvPr/>
        </p:nvSpPr>
        <p:spPr>
          <a:xfrm>
            <a:off x="9469970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上页</a:t>
            </a:r>
            <a:endParaRPr lang="zh-CN" altLang="en-US" sz="1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动作按钮: 自定义 20">
            <a:hlinkClick r:id="" action="ppaction://hlinkshowjump?jump=nextslide" highlightClick="1"/>
          </p:cNvPr>
          <p:cNvSpPr/>
          <p:nvPr/>
        </p:nvSpPr>
        <p:spPr>
          <a:xfrm>
            <a:off x="10164023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下页</a:t>
            </a:r>
          </a:p>
        </p:txBody>
      </p:sp>
      <p:sp>
        <p:nvSpPr>
          <p:cNvPr id="22" name="动作按钮: 自定义 21">
            <a:hlinkClick r:id="" action="ppaction://hlinkshowjump?jump=lastslideviewed" highlightClick="1"/>
          </p:cNvPr>
          <p:cNvSpPr/>
          <p:nvPr/>
        </p:nvSpPr>
        <p:spPr>
          <a:xfrm>
            <a:off x="10858076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返回</a:t>
            </a:r>
          </a:p>
        </p:txBody>
      </p:sp>
      <p:sp>
        <p:nvSpPr>
          <p:cNvPr id="23" name="动作按钮: 自定义 22">
            <a:hlinkClick r:id="rId2" action="ppaction://hlinksldjump" highlightClick="1"/>
          </p:cNvPr>
          <p:cNvSpPr/>
          <p:nvPr/>
        </p:nvSpPr>
        <p:spPr>
          <a:xfrm>
            <a:off x="11552128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主页</a:t>
            </a:r>
          </a:p>
        </p:txBody>
      </p:sp>
    </p:spTree>
    <p:extLst>
      <p:ext uri="{BB962C8B-B14F-4D97-AF65-F5344CB8AC3E}">
        <p14:creationId xmlns:p14="http://schemas.microsoft.com/office/powerpoint/2010/main" val="18490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Elbow Connector 7"/>
          <p:cNvCxnSpPr/>
          <p:nvPr/>
        </p:nvCxnSpPr>
        <p:spPr>
          <a:xfrm flipV="1">
            <a:off x="5735092" y="1907504"/>
            <a:ext cx="1176022" cy="610600"/>
          </a:xfrm>
          <a:prstGeom prst="bentConnector3">
            <a:avLst>
              <a:gd name="adj1" fmla="val 6525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8"/>
          <p:cNvCxnSpPr/>
          <p:nvPr/>
        </p:nvCxnSpPr>
        <p:spPr>
          <a:xfrm rot="10800000" flipV="1">
            <a:off x="4271559" y="3796645"/>
            <a:ext cx="1100862" cy="845645"/>
          </a:xfrm>
          <a:prstGeom prst="bentConnector3">
            <a:avLst>
              <a:gd name="adj1" fmla="val -17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375140" y="91551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主界面</a:t>
            </a:r>
          </a:p>
        </p:txBody>
      </p:sp>
      <p:sp>
        <p:nvSpPr>
          <p:cNvPr id="104" name="矩形 103"/>
          <p:cNvSpPr/>
          <p:nvPr/>
        </p:nvSpPr>
        <p:spPr>
          <a:xfrm>
            <a:off x="152399" y="0"/>
            <a:ext cx="105508" cy="644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Elbow Connector 6"/>
          <p:cNvCxnSpPr/>
          <p:nvPr/>
        </p:nvCxnSpPr>
        <p:spPr>
          <a:xfrm>
            <a:off x="6155200" y="3446881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7"/>
          <p:cNvCxnSpPr/>
          <p:nvPr/>
        </p:nvCxnSpPr>
        <p:spPr>
          <a:xfrm flipV="1">
            <a:off x="6141244" y="2711084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8"/>
          <p:cNvCxnSpPr/>
          <p:nvPr/>
        </p:nvCxnSpPr>
        <p:spPr>
          <a:xfrm flipH="1">
            <a:off x="4202733" y="3465254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9"/>
          <p:cNvGrpSpPr/>
          <p:nvPr/>
        </p:nvGrpSpPr>
        <p:grpSpPr>
          <a:xfrm>
            <a:off x="7065581" y="2363374"/>
            <a:ext cx="3006691" cy="700835"/>
            <a:chOff x="7699508" y="2223969"/>
            <a:chExt cx="3283266" cy="765303"/>
          </a:xfrm>
        </p:grpSpPr>
        <p:sp>
          <p:nvSpPr>
            <p:cNvPr id="45" name="Round Same Side Corner Rectangle 10">
              <a:hlinkClick r:id="rId3" action="ppaction://hlinksldjump"/>
            </p:cNvPr>
            <p:cNvSpPr/>
            <p:nvPr/>
          </p:nvSpPr>
          <p:spPr>
            <a:xfrm rot="5400000">
              <a:off x="9371697" y="1378195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ound Same Side Corner Rectangle 13"/>
            <p:cNvSpPr/>
            <p:nvPr/>
          </p:nvSpPr>
          <p:spPr>
            <a:xfrm rot="16200000">
              <a:off x="7730064" y="2193413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5"/>
          <p:cNvGrpSpPr/>
          <p:nvPr/>
        </p:nvGrpSpPr>
        <p:grpSpPr>
          <a:xfrm>
            <a:off x="7065581" y="3341978"/>
            <a:ext cx="3006691" cy="700834"/>
            <a:chOff x="7699508" y="3292593"/>
            <a:chExt cx="3283266" cy="765302"/>
          </a:xfrm>
        </p:grpSpPr>
        <p:sp>
          <p:nvSpPr>
            <p:cNvPr id="43" name="Round Same Side Corner Rectangle 16">
              <a:hlinkClick r:id="" action="ppaction://noaction"/>
            </p:cNvPr>
            <p:cNvSpPr/>
            <p:nvPr/>
          </p:nvSpPr>
          <p:spPr>
            <a:xfrm rot="5400000">
              <a:off x="9371697" y="2446818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ound Same Side Corner Rectangle 19"/>
            <p:cNvSpPr/>
            <p:nvPr/>
          </p:nvSpPr>
          <p:spPr>
            <a:xfrm rot="16200000">
              <a:off x="7730064" y="32620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Round Same Side Corner Rectangle 22">
            <a:hlinkClick r:id="rId4" action="ppaction://hlinksldjump"/>
          </p:cNvPr>
          <p:cNvSpPr/>
          <p:nvPr/>
        </p:nvSpPr>
        <p:spPr>
          <a:xfrm rot="5400000" flipH="1" flipV="1">
            <a:off x="1930697" y="1600470"/>
            <a:ext cx="700832" cy="22498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ound Same Side Corner Rectangle 25"/>
          <p:cNvSpPr/>
          <p:nvPr/>
        </p:nvSpPr>
        <p:spPr>
          <a:xfrm rot="16200000" flipH="1" flipV="1">
            <a:off x="3434043" y="2347019"/>
            <a:ext cx="700832" cy="7567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0" name="Group 27"/>
          <p:cNvGrpSpPr/>
          <p:nvPr/>
        </p:nvGrpSpPr>
        <p:grpSpPr>
          <a:xfrm>
            <a:off x="1150083" y="3353605"/>
            <a:ext cx="3006691" cy="700835"/>
            <a:chOff x="1246506" y="3305290"/>
            <a:chExt cx="3283266" cy="765303"/>
          </a:xfrm>
        </p:grpSpPr>
        <p:sp>
          <p:nvSpPr>
            <p:cNvPr id="39" name="Round Same Side Corner Rectangle 28">
              <a:hlinkClick r:id="rId5" action="ppaction://hlinksldjump"/>
            </p:cNvPr>
            <p:cNvSpPr/>
            <p:nvPr/>
          </p:nvSpPr>
          <p:spPr>
            <a:xfrm rot="5400000" flipH="1" flipV="1">
              <a:off x="2092283" y="2459513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ound Same Side Corner Rectangle 31"/>
            <p:cNvSpPr/>
            <p:nvPr/>
          </p:nvSpPr>
          <p:spPr>
            <a:xfrm rot="16200000" flipH="1" flipV="1">
              <a:off x="3733916" y="32747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2" name="Elbow Connector 33"/>
          <p:cNvCxnSpPr/>
          <p:nvPr/>
        </p:nvCxnSpPr>
        <p:spPr>
          <a:xfrm flipH="1" flipV="1">
            <a:off x="4202733" y="2729456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12"/>
          <p:cNvSpPr>
            <a:spLocks/>
          </p:cNvSpPr>
          <p:nvPr/>
        </p:nvSpPr>
        <p:spPr bwMode="auto">
          <a:xfrm>
            <a:off x="4615624" y="2198658"/>
            <a:ext cx="987332" cy="985094"/>
          </a:xfrm>
          <a:custGeom>
            <a:avLst/>
            <a:gdLst>
              <a:gd name="T0" fmla="*/ 372 w 372"/>
              <a:gd name="T1" fmla="*/ 0 h 371"/>
              <a:gd name="T2" fmla="*/ 325 w 372"/>
              <a:gd name="T3" fmla="*/ 0 h 371"/>
              <a:gd name="T4" fmla="*/ 325 w 372"/>
              <a:gd name="T5" fmla="*/ 73 h 371"/>
              <a:gd name="T6" fmla="*/ 263 w 372"/>
              <a:gd name="T7" fmla="*/ 90 h 371"/>
              <a:gd name="T8" fmla="*/ 226 w 372"/>
              <a:gd name="T9" fmla="*/ 26 h 371"/>
              <a:gd name="T10" fmla="*/ 145 w 372"/>
              <a:gd name="T11" fmla="*/ 73 h 371"/>
              <a:gd name="T12" fmla="*/ 182 w 372"/>
              <a:gd name="T13" fmla="*/ 136 h 371"/>
              <a:gd name="T14" fmla="*/ 137 w 372"/>
              <a:gd name="T15" fmla="*/ 183 h 371"/>
              <a:gd name="T16" fmla="*/ 73 w 372"/>
              <a:gd name="T17" fmla="*/ 146 h 371"/>
              <a:gd name="T18" fmla="*/ 28 w 372"/>
              <a:gd name="T19" fmla="*/ 225 h 371"/>
              <a:gd name="T20" fmla="*/ 91 w 372"/>
              <a:gd name="T21" fmla="*/ 262 h 371"/>
              <a:gd name="T22" fmla="*/ 74 w 372"/>
              <a:gd name="T23" fmla="*/ 325 h 371"/>
              <a:gd name="T24" fmla="*/ 0 w 372"/>
              <a:gd name="T25" fmla="*/ 325 h 371"/>
              <a:gd name="T26" fmla="*/ 0 w 372"/>
              <a:gd name="T27" fmla="*/ 371 h 371"/>
              <a:gd name="T28" fmla="*/ 372 w 372"/>
              <a:gd name="T29" fmla="*/ 371 h 371"/>
              <a:gd name="T30" fmla="*/ 372 w 372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0"/>
                </a:moveTo>
                <a:cubicBezTo>
                  <a:pt x="325" y="0"/>
                  <a:pt x="325" y="0"/>
                  <a:pt x="325" y="0"/>
                </a:cubicBezTo>
                <a:cubicBezTo>
                  <a:pt x="325" y="73"/>
                  <a:pt x="325" y="73"/>
                  <a:pt x="325" y="73"/>
                </a:cubicBezTo>
                <a:cubicBezTo>
                  <a:pt x="304" y="77"/>
                  <a:pt x="282" y="83"/>
                  <a:pt x="263" y="90"/>
                </a:cubicBezTo>
                <a:cubicBezTo>
                  <a:pt x="226" y="26"/>
                  <a:pt x="226" y="26"/>
                  <a:pt x="226" y="26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66" y="150"/>
                  <a:pt x="150" y="166"/>
                  <a:pt x="137" y="183"/>
                </a:cubicBezTo>
                <a:cubicBezTo>
                  <a:pt x="73" y="146"/>
                  <a:pt x="73" y="146"/>
                  <a:pt x="73" y="146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91" y="262"/>
                  <a:pt x="91" y="262"/>
                  <a:pt x="91" y="262"/>
                </a:cubicBezTo>
                <a:cubicBezTo>
                  <a:pt x="82" y="283"/>
                  <a:pt x="78" y="303"/>
                  <a:pt x="74" y="32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71"/>
                  <a:pt x="0" y="371"/>
                  <a:pt x="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13"/>
          <p:cNvSpPr>
            <a:spLocks/>
          </p:cNvSpPr>
          <p:nvPr/>
        </p:nvSpPr>
        <p:spPr bwMode="auto">
          <a:xfrm>
            <a:off x="5602957" y="2198658"/>
            <a:ext cx="986213" cy="985094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5602957" y="3183754"/>
            <a:ext cx="986213" cy="983975"/>
          </a:xfrm>
          <a:custGeom>
            <a:avLst/>
            <a:gdLst>
              <a:gd name="T0" fmla="*/ 0 w 371"/>
              <a:gd name="T1" fmla="*/ 371 h 371"/>
              <a:gd name="T2" fmla="*/ 46 w 371"/>
              <a:gd name="T3" fmla="*/ 371 h 371"/>
              <a:gd name="T4" fmla="*/ 46 w 371"/>
              <a:gd name="T5" fmla="*/ 299 h 371"/>
              <a:gd name="T6" fmla="*/ 108 w 371"/>
              <a:gd name="T7" fmla="*/ 282 h 371"/>
              <a:gd name="T8" fmla="*/ 145 w 371"/>
              <a:gd name="T9" fmla="*/ 345 h 371"/>
              <a:gd name="T10" fmla="*/ 226 w 371"/>
              <a:gd name="T11" fmla="*/ 299 h 371"/>
              <a:gd name="T12" fmla="*/ 189 w 371"/>
              <a:gd name="T13" fmla="*/ 236 h 371"/>
              <a:gd name="T14" fmla="*/ 234 w 371"/>
              <a:gd name="T15" fmla="*/ 189 h 371"/>
              <a:gd name="T16" fmla="*/ 298 w 371"/>
              <a:gd name="T17" fmla="*/ 226 h 371"/>
              <a:gd name="T18" fmla="*/ 344 w 371"/>
              <a:gd name="T19" fmla="*/ 146 h 371"/>
              <a:gd name="T20" fmla="*/ 281 w 371"/>
              <a:gd name="T21" fmla="*/ 109 h 371"/>
              <a:gd name="T22" fmla="*/ 297 w 371"/>
              <a:gd name="T23" fmla="*/ 46 h 371"/>
              <a:gd name="T24" fmla="*/ 371 w 371"/>
              <a:gd name="T25" fmla="*/ 46 h 371"/>
              <a:gd name="T26" fmla="*/ 371 w 371"/>
              <a:gd name="T27" fmla="*/ 0 h 371"/>
              <a:gd name="T28" fmla="*/ 0 w 371"/>
              <a:gd name="T29" fmla="*/ 0 h 371"/>
              <a:gd name="T30" fmla="*/ 0 w 371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371"/>
                </a:moveTo>
                <a:cubicBezTo>
                  <a:pt x="46" y="371"/>
                  <a:pt x="46" y="371"/>
                  <a:pt x="46" y="371"/>
                </a:cubicBezTo>
                <a:cubicBezTo>
                  <a:pt x="46" y="299"/>
                  <a:pt x="46" y="299"/>
                  <a:pt x="46" y="299"/>
                </a:cubicBezTo>
                <a:cubicBezTo>
                  <a:pt x="67" y="295"/>
                  <a:pt x="89" y="289"/>
                  <a:pt x="108" y="282"/>
                </a:cubicBezTo>
                <a:cubicBezTo>
                  <a:pt x="145" y="345"/>
                  <a:pt x="145" y="345"/>
                  <a:pt x="145" y="345"/>
                </a:cubicBezTo>
                <a:cubicBezTo>
                  <a:pt x="226" y="299"/>
                  <a:pt x="226" y="299"/>
                  <a:pt x="226" y="299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206" y="221"/>
                  <a:pt x="221" y="206"/>
                  <a:pt x="234" y="189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344" y="146"/>
                  <a:pt x="344" y="146"/>
                  <a:pt x="344" y="146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9" y="89"/>
                  <a:pt x="294" y="69"/>
                  <a:pt x="297" y="46"/>
                </a:cubicBezTo>
                <a:cubicBezTo>
                  <a:pt x="371" y="46"/>
                  <a:pt x="371" y="46"/>
                  <a:pt x="371" y="46"/>
                </a:cubicBezTo>
                <a:cubicBezTo>
                  <a:pt x="371" y="0"/>
                  <a:pt x="371" y="0"/>
                  <a:pt x="371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4615624" y="3183754"/>
            <a:ext cx="987332" cy="983975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3503894" y="2518104"/>
            <a:ext cx="452602" cy="402133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1"/>
          <p:cNvGrpSpPr/>
          <p:nvPr/>
        </p:nvGrpSpPr>
        <p:grpSpPr>
          <a:xfrm>
            <a:off x="3517472" y="3477152"/>
            <a:ext cx="440053" cy="437253"/>
            <a:chOff x="7392564" y="5336936"/>
            <a:chExt cx="556472" cy="552928"/>
          </a:xfrm>
          <a:solidFill>
            <a:schemeClr val="bg1"/>
          </a:solidFill>
        </p:grpSpPr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7392564" y="5740999"/>
              <a:ext cx="148865" cy="14886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7477630" y="5383014"/>
              <a:ext cx="368619" cy="375707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7527252" y="5439725"/>
              <a:ext cx="368619" cy="368619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7835615" y="5336936"/>
              <a:ext cx="113421" cy="109878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"/>
          <p:cNvGrpSpPr/>
          <p:nvPr/>
        </p:nvGrpSpPr>
        <p:grpSpPr>
          <a:xfrm>
            <a:off x="7369504" y="2507333"/>
            <a:ext cx="282643" cy="378920"/>
            <a:chOff x="8025047" y="2676140"/>
            <a:chExt cx="308642" cy="413776"/>
          </a:xfrm>
        </p:grpSpPr>
        <p:sp>
          <p:nvSpPr>
            <p:cNvPr id="33" name="Freeform 62"/>
            <p:cNvSpPr>
              <a:spLocks noEditPoints="1"/>
            </p:cNvSpPr>
            <p:nvPr/>
          </p:nvSpPr>
          <p:spPr bwMode="auto">
            <a:xfrm>
              <a:off x="8025047" y="2676140"/>
              <a:ext cx="233759" cy="413776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63"/>
            <p:cNvSpPr>
              <a:spLocks/>
            </p:cNvSpPr>
            <p:nvPr/>
          </p:nvSpPr>
          <p:spPr bwMode="auto">
            <a:xfrm>
              <a:off x="8159041" y="2753123"/>
              <a:ext cx="174648" cy="166585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Freeform 58"/>
          <p:cNvSpPr>
            <a:spLocks/>
          </p:cNvSpPr>
          <p:nvPr/>
        </p:nvSpPr>
        <p:spPr bwMode="auto">
          <a:xfrm>
            <a:off x="7262833" y="3471349"/>
            <a:ext cx="427409" cy="443045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>
            <a:hlinkClick r:id="rId4" action="ppaction://hlinksldjump"/>
          </p:cNvPr>
          <p:cNvSpPr txBox="1"/>
          <p:nvPr/>
        </p:nvSpPr>
        <p:spPr>
          <a:xfrm>
            <a:off x="1311820" y="2532399"/>
            <a:ext cx="209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技成欧姆龙课程概括</a:t>
            </a:r>
            <a:endParaRPr lang="zh-CN" altLang="en-US" sz="1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文本框 46">
            <a:hlinkClick r:id="rId5" action="ppaction://hlinksldjump"/>
          </p:cNvPr>
          <p:cNvSpPr txBox="1"/>
          <p:nvPr/>
        </p:nvSpPr>
        <p:spPr>
          <a:xfrm>
            <a:off x="1351091" y="353474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课程</a:t>
            </a: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学习准备资料</a:t>
            </a:r>
            <a:endParaRPr lang="zh-CN" altLang="en-US" sz="1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" name="文本框 47">
            <a:hlinkClick r:id="rId3" action="ppaction://hlinksldjump"/>
          </p:cNvPr>
          <p:cNvSpPr txBox="1"/>
          <p:nvPr/>
        </p:nvSpPr>
        <p:spPr>
          <a:xfrm>
            <a:off x="7730992" y="2535828"/>
            <a:ext cx="243266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defRPr>
            </a:lvl1pPr>
            <a:lvl2pPr marL="639763" indent="-182563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638" indent="-554038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相关扩展知识学习</a:t>
            </a:r>
            <a:endParaRPr lang="zh-CN" altLang="en-US" sz="1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52" name="Group 27"/>
          <p:cNvGrpSpPr/>
          <p:nvPr/>
        </p:nvGrpSpPr>
        <p:grpSpPr>
          <a:xfrm>
            <a:off x="1191024" y="4269621"/>
            <a:ext cx="3006691" cy="700835"/>
            <a:chOff x="1246506" y="3305290"/>
            <a:chExt cx="3283266" cy="765303"/>
          </a:xfrm>
        </p:grpSpPr>
        <p:sp>
          <p:nvSpPr>
            <p:cNvPr id="53" name="Round Same Side Corner Rectangle 28">
              <a:hlinkClick r:id="rId6" action="ppaction://hlinksldjump"/>
            </p:cNvPr>
            <p:cNvSpPr/>
            <p:nvPr/>
          </p:nvSpPr>
          <p:spPr>
            <a:xfrm rot="5400000" flipH="1" flipV="1">
              <a:off x="2092283" y="2459513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ound Same Side Corner Rectangle 31"/>
            <p:cNvSpPr/>
            <p:nvPr/>
          </p:nvSpPr>
          <p:spPr>
            <a:xfrm rot="16200000" flipH="1" flipV="1">
              <a:off x="3733916" y="32747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文本框 59">
            <a:hlinkClick r:id="rId6" action="ppaction://hlinksldjump"/>
          </p:cNvPr>
          <p:cNvSpPr txBox="1"/>
          <p:nvPr/>
        </p:nvSpPr>
        <p:spPr>
          <a:xfrm>
            <a:off x="1215682" y="4457624"/>
            <a:ext cx="2074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软件安装与常见问题</a:t>
            </a:r>
          </a:p>
        </p:txBody>
      </p:sp>
      <p:grpSp>
        <p:nvGrpSpPr>
          <p:cNvPr id="71" name="Group 15"/>
          <p:cNvGrpSpPr/>
          <p:nvPr/>
        </p:nvGrpSpPr>
        <p:grpSpPr>
          <a:xfrm>
            <a:off x="7021716" y="1557088"/>
            <a:ext cx="3006691" cy="700834"/>
            <a:chOff x="7699508" y="3292593"/>
            <a:chExt cx="3283266" cy="765302"/>
          </a:xfrm>
        </p:grpSpPr>
        <p:sp>
          <p:nvSpPr>
            <p:cNvPr id="72" name="Round Same Side Corner Rectangle 16">
              <a:hlinkClick r:id="rId6" action="ppaction://hlinksldjump"/>
            </p:cNvPr>
            <p:cNvSpPr/>
            <p:nvPr/>
          </p:nvSpPr>
          <p:spPr>
            <a:xfrm rot="5400000">
              <a:off x="9371697" y="2446818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Round Same Side Corner Rectangle 19"/>
            <p:cNvSpPr/>
            <p:nvPr/>
          </p:nvSpPr>
          <p:spPr>
            <a:xfrm rot="16200000">
              <a:off x="7730064" y="32620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5" name="Text Placeholder 7">
            <a:hlinkClick r:id="rId6" action="ppaction://hlinksldjump"/>
          </p:cNvPr>
          <p:cNvSpPr txBox="1">
            <a:spLocks/>
          </p:cNvSpPr>
          <p:nvPr/>
        </p:nvSpPr>
        <p:spPr>
          <a:xfrm>
            <a:off x="7778513" y="1712993"/>
            <a:ext cx="203163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课程学习步骤</a:t>
            </a:r>
            <a:r>
              <a:rPr lang="zh-CN" altLang="en-US" sz="1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推荐</a:t>
            </a:r>
            <a:endParaRPr lang="en-AU" sz="1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51" name="Freeform 21"/>
          <p:cNvSpPr>
            <a:spLocks noEditPoints="1"/>
          </p:cNvSpPr>
          <p:nvPr/>
        </p:nvSpPr>
        <p:spPr bwMode="auto">
          <a:xfrm>
            <a:off x="3486853" y="4303843"/>
            <a:ext cx="425826" cy="574866"/>
          </a:xfrm>
          <a:custGeom>
            <a:avLst/>
            <a:gdLst>
              <a:gd name="T0" fmla="*/ 94 w 237"/>
              <a:gd name="T1" fmla="*/ 124 h 320"/>
              <a:gd name="T2" fmla="*/ 26 w 237"/>
              <a:gd name="T3" fmla="*/ 197 h 320"/>
              <a:gd name="T4" fmla="*/ 118 w 237"/>
              <a:gd name="T5" fmla="*/ 291 h 320"/>
              <a:gd name="T6" fmla="*/ 26 w 237"/>
              <a:gd name="T7" fmla="*/ 281 h 320"/>
              <a:gd name="T8" fmla="*/ 118 w 237"/>
              <a:gd name="T9" fmla="*/ 291 h 320"/>
              <a:gd name="T10" fmla="*/ 110 w 237"/>
              <a:gd name="T11" fmla="*/ 220 h 320"/>
              <a:gd name="T12" fmla="*/ 26 w 237"/>
              <a:gd name="T13" fmla="*/ 230 h 320"/>
              <a:gd name="T14" fmla="*/ 126 w 237"/>
              <a:gd name="T15" fmla="*/ 250 h 320"/>
              <a:gd name="T16" fmla="*/ 26 w 237"/>
              <a:gd name="T17" fmla="*/ 240 h 320"/>
              <a:gd name="T18" fmla="*/ 126 w 237"/>
              <a:gd name="T19" fmla="*/ 250 h 320"/>
              <a:gd name="T20" fmla="*/ 78 w 237"/>
              <a:gd name="T21" fmla="*/ 261 h 320"/>
              <a:gd name="T22" fmla="*/ 26 w 237"/>
              <a:gd name="T23" fmla="*/ 271 h 320"/>
              <a:gd name="T24" fmla="*/ 125 w 237"/>
              <a:gd name="T25" fmla="*/ 165 h 320"/>
              <a:gd name="T26" fmla="*/ 141 w 237"/>
              <a:gd name="T27" fmla="*/ 152 h 320"/>
              <a:gd name="T28" fmla="*/ 153 w 237"/>
              <a:gd name="T29" fmla="*/ 137 h 320"/>
              <a:gd name="T30" fmla="*/ 141 w 237"/>
              <a:gd name="T31" fmla="*/ 124 h 320"/>
              <a:gd name="T32" fmla="*/ 125 w 237"/>
              <a:gd name="T33" fmla="*/ 137 h 320"/>
              <a:gd name="T34" fmla="*/ 113 w 237"/>
              <a:gd name="T35" fmla="*/ 152 h 320"/>
              <a:gd name="T36" fmla="*/ 125 w 237"/>
              <a:gd name="T37" fmla="*/ 165 h 320"/>
              <a:gd name="T38" fmla="*/ 119 w 237"/>
              <a:gd name="T39" fmla="*/ 95 h 320"/>
              <a:gd name="T40" fmla="*/ 122 w 237"/>
              <a:gd name="T41" fmla="*/ 72 h 320"/>
              <a:gd name="T42" fmla="*/ 119 w 237"/>
              <a:gd name="T43" fmla="*/ 87 h 320"/>
              <a:gd name="T44" fmla="*/ 115 w 237"/>
              <a:gd name="T45" fmla="*/ 84 h 320"/>
              <a:gd name="T46" fmla="*/ 107 w 237"/>
              <a:gd name="T47" fmla="*/ 83 h 320"/>
              <a:gd name="T48" fmla="*/ 29 w 237"/>
              <a:gd name="T49" fmla="*/ 58 h 320"/>
              <a:gd name="T50" fmla="*/ 115 w 237"/>
              <a:gd name="T51" fmla="*/ 3 h 320"/>
              <a:gd name="T52" fmla="*/ 119 w 237"/>
              <a:gd name="T53" fmla="*/ 0 h 320"/>
              <a:gd name="T54" fmla="*/ 122 w 237"/>
              <a:gd name="T55" fmla="*/ 58 h 320"/>
              <a:gd name="T56" fmla="*/ 171 w 237"/>
              <a:gd name="T57" fmla="*/ 320 h 320"/>
              <a:gd name="T58" fmla="*/ 0 w 237"/>
              <a:gd name="T59" fmla="*/ 292 h 320"/>
              <a:gd name="T60" fmla="*/ 60 w 237"/>
              <a:gd name="T61" fmla="*/ 162 h 320"/>
              <a:gd name="T62" fmla="*/ 60 w 237"/>
              <a:gd name="T63" fmla="*/ 138 h 320"/>
              <a:gd name="T64" fmla="*/ 60 w 237"/>
              <a:gd name="T65" fmla="*/ 162 h 320"/>
              <a:gd name="T66" fmla="*/ 88 w 237"/>
              <a:gd name="T67" fmla="*/ 180 h 320"/>
              <a:gd name="T68" fmla="*/ 78 w 237"/>
              <a:gd name="T69" fmla="*/ 191 h 320"/>
              <a:gd name="T70" fmla="*/ 75 w 237"/>
              <a:gd name="T71" fmla="*/ 184 h 320"/>
              <a:gd name="T72" fmla="*/ 45 w 237"/>
              <a:gd name="T73" fmla="*/ 191 h 320"/>
              <a:gd name="T74" fmla="*/ 42 w 237"/>
              <a:gd name="T75" fmla="*/ 184 h 320"/>
              <a:gd name="T76" fmla="*/ 32 w 237"/>
              <a:gd name="T77" fmla="*/ 191 h 320"/>
              <a:gd name="T78" fmla="*/ 47 w 237"/>
              <a:gd name="T79" fmla="*/ 165 h 320"/>
              <a:gd name="T80" fmla="*/ 197 w 237"/>
              <a:gd name="T81" fmla="*/ 58 h 320"/>
              <a:gd name="T82" fmla="*/ 237 w 237"/>
              <a:gd name="T83" fmla="*/ 87 h 320"/>
              <a:gd name="T84" fmla="*/ 209 w 237"/>
              <a:gd name="T85" fmla="*/ 320 h 320"/>
              <a:gd name="T86" fmla="*/ 197 w 237"/>
              <a:gd name="T87" fmla="*/ 5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7" h="320">
                <a:moveTo>
                  <a:pt x="94" y="197"/>
                </a:moveTo>
                <a:cubicBezTo>
                  <a:pt x="94" y="124"/>
                  <a:pt x="94" y="124"/>
                  <a:pt x="94" y="124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97"/>
                  <a:pt x="26" y="197"/>
                  <a:pt x="26" y="197"/>
                </a:cubicBezTo>
                <a:cubicBezTo>
                  <a:pt x="94" y="197"/>
                  <a:pt x="94" y="197"/>
                  <a:pt x="94" y="197"/>
                </a:cubicBezTo>
                <a:close/>
                <a:moveTo>
                  <a:pt x="118" y="291"/>
                </a:moveTo>
                <a:cubicBezTo>
                  <a:pt x="118" y="281"/>
                  <a:pt x="118" y="281"/>
                  <a:pt x="118" y="281"/>
                </a:cubicBezTo>
                <a:cubicBezTo>
                  <a:pt x="26" y="281"/>
                  <a:pt x="26" y="281"/>
                  <a:pt x="26" y="281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118" y="291"/>
                  <a:pt x="118" y="291"/>
                  <a:pt x="118" y="291"/>
                </a:cubicBezTo>
                <a:close/>
                <a:moveTo>
                  <a:pt x="110" y="230"/>
                </a:moveTo>
                <a:cubicBezTo>
                  <a:pt x="110" y="220"/>
                  <a:pt x="110" y="220"/>
                  <a:pt x="110" y="220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30"/>
                  <a:pt x="26" y="230"/>
                  <a:pt x="26" y="230"/>
                </a:cubicBezTo>
                <a:cubicBezTo>
                  <a:pt x="110" y="230"/>
                  <a:pt x="110" y="230"/>
                  <a:pt x="110" y="230"/>
                </a:cubicBezTo>
                <a:close/>
                <a:moveTo>
                  <a:pt x="126" y="250"/>
                </a:moveTo>
                <a:cubicBezTo>
                  <a:pt x="126" y="240"/>
                  <a:pt x="126" y="240"/>
                  <a:pt x="126" y="240"/>
                </a:cubicBezTo>
                <a:cubicBezTo>
                  <a:pt x="26" y="240"/>
                  <a:pt x="26" y="240"/>
                  <a:pt x="26" y="240"/>
                </a:cubicBezTo>
                <a:cubicBezTo>
                  <a:pt x="26" y="250"/>
                  <a:pt x="26" y="250"/>
                  <a:pt x="26" y="250"/>
                </a:cubicBezTo>
                <a:cubicBezTo>
                  <a:pt x="126" y="250"/>
                  <a:pt x="126" y="250"/>
                  <a:pt x="126" y="250"/>
                </a:cubicBezTo>
                <a:close/>
                <a:moveTo>
                  <a:pt x="78" y="271"/>
                </a:moveTo>
                <a:cubicBezTo>
                  <a:pt x="78" y="261"/>
                  <a:pt x="78" y="261"/>
                  <a:pt x="78" y="261"/>
                </a:cubicBezTo>
                <a:cubicBezTo>
                  <a:pt x="26" y="261"/>
                  <a:pt x="26" y="261"/>
                  <a:pt x="26" y="26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78" y="271"/>
                  <a:pt x="78" y="271"/>
                  <a:pt x="78" y="271"/>
                </a:cubicBezTo>
                <a:close/>
                <a:moveTo>
                  <a:pt x="125" y="165"/>
                </a:moveTo>
                <a:cubicBezTo>
                  <a:pt x="141" y="165"/>
                  <a:pt x="141" y="165"/>
                  <a:pt x="141" y="165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53" y="152"/>
                  <a:pt x="153" y="152"/>
                  <a:pt x="153" y="152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41" y="137"/>
                  <a:pt x="141" y="137"/>
                  <a:pt x="141" y="137"/>
                </a:cubicBezTo>
                <a:cubicBezTo>
                  <a:pt x="141" y="124"/>
                  <a:pt x="141" y="124"/>
                  <a:pt x="141" y="124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52"/>
                  <a:pt x="113" y="152"/>
                  <a:pt x="113" y="152"/>
                </a:cubicBezTo>
                <a:cubicBezTo>
                  <a:pt x="125" y="152"/>
                  <a:pt x="125" y="152"/>
                  <a:pt x="125" y="152"/>
                </a:cubicBezTo>
                <a:cubicBezTo>
                  <a:pt x="125" y="165"/>
                  <a:pt x="125" y="165"/>
                  <a:pt x="125" y="165"/>
                </a:cubicBezTo>
                <a:close/>
                <a:moveTo>
                  <a:pt x="107" y="83"/>
                </a:moveTo>
                <a:cubicBezTo>
                  <a:pt x="107" y="90"/>
                  <a:pt x="112" y="95"/>
                  <a:pt x="119" y="95"/>
                </a:cubicBezTo>
                <a:cubicBezTo>
                  <a:pt x="125" y="95"/>
                  <a:pt x="131" y="90"/>
                  <a:pt x="131" y="83"/>
                </a:cubicBezTo>
                <a:cubicBezTo>
                  <a:pt x="131" y="78"/>
                  <a:pt x="127" y="73"/>
                  <a:pt x="122" y="72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6"/>
                  <a:pt x="121" y="87"/>
                  <a:pt x="119" y="87"/>
                </a:cubicBezTo>
                <a:cubicBezTo>
                  <a:pt x="118" y="87"/>
                  <a:pt x="118" y="87"/>
                  <a:pt x="118" y="87"/>
                </a:cubicBezTo>
                <a:cubicBezTo>
                  <a:pt x="117" y="87"/>
                  <a:pt x="115" y="86"/>
                  <a:pt x="115" y="84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1" y="73"/>
                  <a:pt x="107" y="78"/>
                  <a:pt x="107" y="83"/>
                </a:cubicBezTo>
                <a:close/>
                <a:moveTo>
                  <a:pt x="0" y="87"/>
                </a:moveTo>
                <a:cubicBezTo>
                  <a:pt x="0" y="71"/>
                  <a:pt x="13" y="58"/>
                  <a:pt x="29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3"/>
                  <a:pt x="115" y="3"/>
                  <a:pt x="115" y="3"/>
                </a:cubicBezTo>
                <a:cubicBezTo>
                  <a:pt x="115" y="1"/>
                  <a:pt x="117" y="0"/>
                  <a:pt x="118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1" y="0"/>
                  <a:pt x="122" y="1"/>
                  <a:pt x="122" y="3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1" y="320"/>
                  <a:pt x="171" y="320"/>
                  <a:pt x="171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13" y="320"/>
                  <a:pt x="0" y="308"/>
                  <a:pt x="0" y="292"/>
                </a:cubicBezTo>
                <a:cubicBezTo>
                  <a:pt x="0" y="87"/>
                  <a:pt x="0" y="87"/>
                  <a:pt x="0" y="87"/>
                </a:cubicBezTo>
                <a:close/>
                <a:moveTo>
                  <a:pt x="60" y="162"/>
                </a:moveTo>
                <a:cubicBezTo>
                  <a:pt x="53" y="162"/>
                  <a:pt x="48" y="157"/>
                  <a:pt x="48" y="150"/>
                </a:cubicBezTo>
                <a:cubicBezTo>
                  <a:pt x="48" y="144"/>
                  <a:pt x="53" y="138"/>
                  <a:pt x="60" y="138"/>
                </a:cubicBezTo>
                <a:cubicBezTo>
                  <a:pt x="66" y="138"/>
                  <a:pt x="72" y="144"/>
                  <a:pt x="72" y="150"/>
                </a:cubicBezTo>
                <a:cubicBezTo>
                  <a:pt x="72" y="157"/>
                  <a:pt x="66" y="162"/>
                  <a:pt x="60" y="162"/>
                </a:cubicBezTo>
                <a:close/>
                <a:moveTo>
                  <a:pt x="73" y="165"/>
                </a:moveTo>
                <a:cubicBezTo>
                  <a:pt x="81" y="165"/>
                  <a:pt x="88" y="172"/>
                  <a:pt x="88" y="180"/>
                </a:cubicBezTo>
                <a:cubicBezTo>
                  <a:pt x="88" y="191"/>
                  <a:pt x="88" y="191"/>
                  <a:pt x="88" y="191"/>
                </a:cubicBezTo>
                <a:cubicBezTo>
                  <a:pt x="78" y="191"/>
                  <a:pt x="78" y="191"/>
                  <a:pt x="78" y="191"/>
                </a:cubicBezTo>
                <a:cubicBezTo>
                  <a:pt x="78" y="184"/>
                  <a:pt x="78" y="184"/>
                  <a:pt x="78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91"/>
                  <a:pt x="75" y="191"/>
                  <a:pt x="75" y="191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45" y="184"/>
                  <a:pt x="45" y="184"/>
                  <a:pt x="45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2" y="191"/>
                  <a:pt x="42" y="191"/>
                  <a:pt x="42" y="191"/>
                </a:cubicBezTo>
                <a:cubicBezTo>
                  <a:pt x="32" y="191"/>
                  <a:pt x="32" y="191"/>
                  <a:pt x="32" y="191"/>
                </a:cubicBezTo>
                <a:cubicBezTo>
                  <a:pt x="32" y="180"/>
                  <a:pt x="32" y="180"/>
                  <a:pt x="32" y="180"/>
                </a:cubicBezTo>
                <a:cubicBezTo>
                  <a:pt x="32" y="172"/>
                  <a:pt x="39" y="165"/>
                  <a:pt x="47" y="165"/>
                </a:cubicBezTo>
                <a:cubicBezTo>
                  <a:pt x="73" y="165"/>
                  <a:pt x="73" y="165"/>
                  <a:pt x="73" y="165"/>
                </a:cubicBezTo>
                <a:close/>
                <a:moveTo>
                  <a:pt x="197" y="58"/>
                </a:moveTo>
                <a:cubicBezTo>
                  <a:pt x="209" y="58"/>
                  <a:pt x="209" y="58"/>
                  <a:pt x="209" y="58"/>
                </a:cubicBezTo>
                <a:cubicBezTo>
                  <a:pt x="225" y="58"/>
                  <a:pt x="237" y="71"/>
                  <a:pt x="237" y="87"/>
                </a:cubicBezTo>
                <a:cubicBezTo>
                  <a:pt x="237" y="292"/>
                  <a:pt x="237" y="292"/>
                  <a:pt x="237" y="292"/>
                </a:cubicBezTo>
                <a:cubicBezTo>
                  <a:pt x="237" y="308"/>
                  <a:pt x="225" y="320"/>
                  <a:pt x="209" y="320"/>
                </a:cubicBezTo>
                <a:cubicBezTo>
                  <a:pt x="197" y="320"/>
                  <a:pt x="197" y="320"/>
                  <a:pt x="197" y="320"/>
                </a:cubicBezTo>
                <a:cubicBezTo>
                  <a:pt x="197" y="58"/>
                  <a:pt x="197" y="58"/>
                  <a:pt x="197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25400">
              <a:prstClr val="black">
                <a:alpha val="36000"/>
              </a:prstClr>
            </a:innerShdw>
          </a:effectLst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531">
              <a:solidFill>
                <a:prstClr val="black"/>
              </a:soli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7179174" y="1694746"/>
            <a:ext cx="571258" cy="484420"/>
            <a:chOff x="7297162" y="1832398"/>
            <a:chExt cx="571258" cy="484420"/>
          </a:xfrm>
        </p:grpSpPr>
        <p:sp>
          <p:nvSpPr>
            <p:cNvPr id="93" name="Freeform 15"/>
            <p:cNvSpPr>
              <a:spLocks noEditPoints="1"/>
            </p:cNvSpPr>
            <p:nvPr/>
          </p:nvSpPr>
          <p:spPr bwMode="black">
            <a:xfrm>
              <a:off x="7297162" y="1832398"/>
              <a:ext cx="571258" cy="484420"/>
            </a:xfrm>
            <a:custGeom>
              <a:avLst/>
              <a:gdLst/>
              <a:ahLst/>
              <a:cxnLst>
                <a:cxn ang="0">
                  <a:pos x="494" y="0"/>
                </a:cxn>
                <a:cxn ang="0">
                  <a:pos x="17" y="0"/>
                </a:cxn>
                <a:cxn ang="0">
                  <a:pos x="0" y="16"/>
                </a:cxn>
                <a:cxn ang="0">
                  <a:pos x="0" y="361"/>
                </a:cxn>
                <a:cxn ang="0">
                  <a:pos x="17" y="377"/>
                </a:cxn>
                <a:cxn ang="0">
                  <a:pos x="174" y="377"/>
                </a:cxn>
                <a:cxn ang="0">
                  <a:pos x="174" y="402"/>
                </a:cxn>
                <a:cxn ang="0">
                  <a:pos x="139" y="435"/>
                </a:cxn>
                <a:cxn ang="0">
                  <a:pos x="380" y="435"/>
                </a:cxn>
                <a:cxn ang="0">
                  <a:pos x="346" y="402"/>
                </a:cxn>
                <a:cxn ang="0">
                  <a:pos x="346" y="377"/>
                </a:cxn>
                <a:cxn ang="0">
                  <a:pos x="494" y="377"/>
                </a:cxn>
                <a:cxn ang="0">
                  <a:pos x="510" y="361"/>
                </a:cxn>
                <a:cxn ang="0">
                  <a:pos x="510" y="16"/>
                </a:cxn>
                <a:cxn ang="0">
                  <a:pos x="494" y="0"/>
                </a:cxn>
                <a:cxn ang="0">
                  <a:pos x="481" y="335"/>
                </a:cxn>
                <a:cxn ang="0">
                  <a:pos x="467" y="349"/>
                </a:cxn>
                <a:cxn ang="0">
                  <a:pos x="44" y="349"/>
                </a:cxn>
                <a:cxn ang="0">
                  <a:pos x="30" y="335"/>
                </a:cxn>
                <a:cxn ang="0">
                  <a:pos x="30" y="42"/>
                </a:cxn>
                <a:cxn ang="0">
                  <a:pos x="44" y="28"/>
                </a:cxn>
                <a:cxn ang="0">
                  <a:pos x="467" y="28"/>
                </a:cxn>
                <a:cxn ang="0">
                  <a:pos x="481" y="42"/>
                </a:cxn>
                <a:cxn ang="0">
                  <a:pos x="481" y="335"/>
                </a:cxn>
              </a:cxnLst>
              <a:rect l="0" t="0" r="r" b="b"/>
              <a:pathLst>
                <a:path w="510" h="435">
                  <a:moveTo>
                    <a:pt x="49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70"/>
                    <a:pt x="8" y="377"/>
                    <a:pt x="17" y="377"/>
                  </a:cubicBezTo>
                  <a:cubicBezTo>
                    <a:pt x="174" y="377"/>
                    <a:pt x="174" y="377"/>
                    <a:pt x="174" y="377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39" y="435"/>
                    <a:pt x="139" y="435"/>
                    <a:pt x="139" y="435"/>
                  </a:cubicBezTo>
                  <a:cubicBezTo>
                    <a:pt x="380" y="435"/>
                    <a:pt x="380" y="435"/>
                    <a:pt x="380" y="435"/>
                  </a:cubicBezTo>
                  <a:cubicBezTo>
                    <a:pt x="346" y="402"/>
                    <a:pt x="346" y="402"/>
                    <a:pt x="346" y="402"/>
                  </a:cubicBezTo>
                  <a:cubicBezTo>
                    <a:pt x="346" y="377"/>
                    <a:pt x="346" y="377"/>
                    <a:pt x="346" y="377"/>
                  </a:cubicBezTo>
                  <a:cubicBezTo>
                    <a:pt x="494" y="377"/>
                    <a:pt x="494" y="377"/>
                    <a:pt x="494" y="377"/>
                  </a:cubicBezTo>
                  <a:cubicBezTo>
                    <a:pt x="503" y="377"/>
                    <a:pt x="510" y="370"/>
                    <a:pt x="510" y="361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10" y="7"/>
                    <a:pt x="503" y="0"/>
                    <a:pt x="494" y="0"/>
                  </a:cubicBezTo>
                  <a:close/>
                  <a:moveTo>
                    <a:pt x="481" y="335"/>
                  </a:moveTo>
                  <a:cubicBezTo>
                    <a:pt x="481" y="343"/>
                    <a:pt x="475" y="349"/>
                    <a:pt x="467" y="349"/>
                  </a:cubicBezTo>
                  <a:cubicBezTo>
                    <a:pt x="44" y="349"/>
                    <a:pt x="44" y="349"/>
                    <a:pt x="44" y="349"/>
                  </a:cubicBezTo>
                  <a:cubicBezTo>
                    <a:pt x="36" y="349"/>
                    <a:pt x="30" y="343"/>
                    <a:pt x="30" y="335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34"/>
                    <a:pt x="36" y="28"/>
                    <a:pt x="44" y="28"/>
                  </a:cubicBezTo>
                  <a:cubicBezTo>
                    <a:pt x="467" y="28"/>
                    <a:pt x="467" y="28"/>
                    <a:pt x="467" y="28"/>
                  </a:cubicBezTo>
                  <a:cubicBezTo>
                    <a:pt x="475" y="28"/>
                    <a:pt x="481" y="34"/>
                    <a:pt x="481" y="42"/>
                  </a:cubicBezTo>
                  <a:lnTo>
                    <a:pt x="4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531" dirty="0">
                <a:solidFill>
                  <a:schemeClr val="bg1"/>
                </a:solidFill>
              </a:endParaRPr>
            </a:p>
          </p:txBody>
        </p:sp>
        <p:sp>
          <p:nvSpPr>
            <p:cNvPr id="94" name="Freeform 23"/>
            <p:cNvSpPr>
              <a:spLocks noEditPoints="1"/>
            </p:cNvSpPr>
            <p:nvPr/>
          </p:nvSpPr>
          <p:spPr bwMode="black">
            <a:xfrm>
              <a:off x="7460835" y="1937934"/>
              <a:ext cx="229332" cy="229268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531">
                <a:solidFill>
                  <a:schemeClr val="bg1"/>
                </a:solidFill>
              </a:endParaRPr>
            </a:p>
          </p:txBody>
        </p:sp>
      </p:grpSp>
      <p:sp>
        <p:nvSpPr>
          <p:cNvPr id="96" name="文本框 95">
            <a:hlinkClick r:id="rId7" action="ppaction://hlinksldjump"/>
          </p:cNvPr>
          <p:cNvSpPr txBox="1"/>
          <p:nvPr/>
        </p:nvSpPr>
        <p:spPr>
          <a:xfrm>
            <a:off x="8044651" y="3534746"/>
            <a:ext cx="1338828" cy="33855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defRPr>
            </a:lvl1pPr>
            <a:lvl2pPr marL="639763" indent="-182563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638" indent="-554038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练习与测试</a:t>
            </a:r>
          </a:p>
        </p:txBody>
      </p:sp>
      <p:sp>
        <p:nvSpPr>
          <p:cNvPr id="56" name="动作按钮: 自定义 55">
            <a:hlinkClick r:id="" action="ppaction://hlinkshowjump?jump=previousslide" highlightClick="1"/>
          </p:cNvPr>
          <p:cNvSpPr/>
          <p:nvPr/>
        </p:nvSpPr>
        <p:spPr>
          <a:xfrm>
            <a:off x="9469970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上页</a:t>
            </a:r>
            <a:endParaRPr lang="zh-CN" altLang="en-US" sz="1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7" name="动作按钮: 自定义 56">
            <a:hlinkClick r:id="" action="ppaction://hlinkshowjump?jump=nextslide" highlightClick="1"/>
          </p:cNvPr>
          <p:cNvSpPr/>
          <p:nvPr/>
        </p:nvSpPr>
        <p:spPr>
          <a:xfrm>
            <a:off x="10164023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下页</a:t>
            </a:r>
          </a:p>
        </p:txBody>
      </p:sp>
      <p:sp>
        <p:nvSpPr>
          <p:cNvPr id="58" name="动作按钮: 自定义 57">
            <a:hlinkClick r:id="" action="ppaction://hlinkshowjump?jump=lastslideviewed" highlightClick="1"/>
          </p:cNvPr>
          <p:cNvSpPr/>
          <p:nvPr/>
        </p:nvSpPr>
        <p:spPr>
          <a:xfrm>
            <a:off x="10858076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返回</a:t>
            </a:r>
          </a:p>
        </p:txBody>
      </p:sp>
      <p:sp>
        <p:nvSpPr>
          <p:cNvPr id="59" name="动作按钮: 自定义 58">
            <a:hlinkClick r:id="rId8" action="ppaction://hlinksldjump" highlightClick="1"/>
          </p:cNvPr>
          <p:cNvSpPr/>
          <p:nvPr/>
        </p:nvSpPr>
        <p:spPr>
          <a:xfrm>
            <a:off x="11552128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主页</a:t>
            </a:r>
          </a:p>
        </p:txBody>
      </p:sp>
    </p:spTree>
    <p:extLst>
      <p:ext uri="{BB962C8B-B14F-4D97-AF65-F5344CB8AC3E}">
        <p14:creationId xmlns:p14="http://schemas.microsoft.com/office/powerpoint/2010/main" val="75021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257907" y="9155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技成欧姆龙课程概括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52399" y="0"/>
            <a:ext cx="105508" cy="644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52397" y="2718614"/>
            <a:ext cx="2102589" cy="3834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技成欧姆龙系列课程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6" name="直接连接符 5"/>
          <p:cNvCxnSpPr>
            <a:stCxn id="3" idx="3"/>
          </p:cNvCxnSpPr>
          <p:nvPr/>
        </p:nvCxnSpPr>
        <p:spPr>
          <a:xfrm>
            <a:off x="2254986" y="2910344"/>
            <a:ext cx="34696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01956" y="1465005"/>
            <a:ext cx="0" cy="28710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2601957" y="1465005"/>
            <a:ext cx="346968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2939465" y="1238041"/>
            <a:ext cx="1698140" cy="3895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变频器驱动课程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2601955" y="2910347"/>
            <a:ext cx="346968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圆角矩形 63"/>
          <p:cNvSpPr/>
          <p:nvPr/>
        </p:nvSpPr>
        <p:spPr>
          <a:xfrm>
            <a:off x="2923537" y="2672842"/>
            <a:ext cx="1698140" cy="4571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组态触摸屏课程</a:t>
            </a:r>
          </a:p>
        </p:txBody>
      </p:sp>
      <p:cxnSp>
        <p:nvCxnSpPr>
          <p:cNvPr id="65" name="直接连接符 64"/>
          <p:cNvCxnSpPr/>
          <p:nvPr/>
        </p:nvCxnSpPr>
        <p:spPr>
          <a:xfrm flipV="1">
            <a:off x="2601955" y="4336023"/>
            <a:ext cx="346968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圆角矩形 65"/>
          <p:cNvSpPr/>
          <p:nvPr/>
        </p:nvSpPr>
        <p:spPr>
          <a:xfrm>
            <a:off x="2948923" y="4109900"/>
            <a:ext cx="1698140" cy="4031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应用课程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4647064" y="1465006"/>
            <a:ext cx="243216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圆角矩形 73">
            <a:hlinkClick r:id="" action="ppaction://noaction"/>
          </p:cNvPr>
          <p:cNvSpPr/>
          <p:nvPr/>
        </p:nvSpPr>
        <p:spPr>
          <a:xfrm>
            <a:off x="4797272" y="1852723"/>
            <a:ext cx="1396906" cy="285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台达变频器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5459215" y="1465004"/>
            <a:ext cx="0" cy="38280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4647064" y="2910344"/>
            <a:ext cx="430029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圆角矩形 77">
            <a:hlinkClick r:id="" action="ppaction://noaction"/>
          </p:cNvPr>
          <p:cNvSpPr/>
          <p:nvPr/>
        </p:nvSpPr>
        <p:spPr>
          <a:xfrm>
            <a:off x="5458968" y="3313462"/>
            <a:ext cx="1861916" cy="3048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昆仑通泰触摸</a:t>
            </a:r>
            <a:r>
              <a:rPr lang="zh-CN" altLang="en-US" sz="1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屏</a:t>
            </a:r>
          </a:p>
        </p:txBody>
      </p:sp>
      <p:cxnSp>
        <p:nvCxnSpPr>
          <p:cNvPr id="87" name="直接连接符 86"/>
          <p:cNvCxnSpPr/>
          <p:nvPr/>
        </p:nvCxnSpPr>
        <p:spPr>
          <a:xfrm>
            <a:off x="6483344" y="2910344"/>
            <a:ext cx="0" cy="4227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4647064" y="4336023"/>
            <a:ext cx="430029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圆角矩形 89">
            <a:hlinkClick r:id="" action="ppaction://noaction"/>
          </p:cNvPr>
          <p:cNvSpPr/>
          <p:nvPr/>
        </p:nvSpPr>
        <p:spPr>
          <a:xfrm>
            <a:off x="4939672" y="4739142"/>
            <a:ext cx="1351400" cy="2949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CP1E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5579001" y="4336023"/>
            <a:ext cx="0" cy="4129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圆角矩形 96">
            <a:hlinkClick r:id="rId3" action="ppaction://hlinksldjump"/>
          </p:cNvPr>
          <p:cNvSpPr/>
          <p:nvPr/>
        </p:nvSpPr>
        <p:spPr>
          <a:xfrm>
            <a:off x="9178485" y="4766574"/>
            <a:ext cx="949473" cy="2949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CP1H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05" name="直接连接符 104"/>
          <p:cNvCxnSpPr/>
          <p:nvPr/>
        </p:nvCxnSpPr>
        <p:spPr>
          <a:xfrm>
            <a:off x="9644738" y="4336023"/>
            <a:ext cx="0" cy="4129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>
            <a:off x="8947355" y="4336023"/>
            <a:ext cx="2821858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/>
        </p:nvSpPr>
        <p:spPr>
          <a:xfrm>
            <a:off x="4647064" y="395601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小型</a:t>
            </a:r>
            <a:endParaRPr lang="zh-CN" altLang="en-US" sz="1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1073867" y="393290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中大型</a:t>
            </a:r>
            <a:endParaRPr lang="zh-CN" altLang="en-US" sz="1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10" name="直接箭头连接符 109"/>
          <p:cNvCxnSpPr/>
          <p:nvPr/>
        </p:nvCxnSpPr>
        <p:spPr>
          <a:xfrm>
            <a:off x="7964507" y="2910344"/>
            <a:ext cx="3504016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/>
        </p:nvSpPr>
        <p:spPr>
          <a:xfrm>
            <a:off x="4816013" y="252541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简单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11026434" y="2526890"/>
            <a:ext cx="665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复杂</a:t>
            </a:r>
          </a:p>
        </p:txBody>
      </p:sp>
      <p:cxnSp>
        <p:nvCxnSpPr>
          <p:cNvPr id="113" name="直接箭头连接符 112"/>
          <p:cNvCxnSpPr/>
          <p:nvPr/>
        </p:nvCxnSpPr>
        <p:spPr>
          <a:xfrm>
            <a:off x="7062681" y="1465004"/>
            <a:ext cx="4146093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13"/>
          <p:cNvSpPr txBox="1"/>
          <p:nvPr/>
        </p:nvSpPr>
        <p:spPr>
          <a:xfrm>
            <a:off x="4661340" y="107172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低端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10728916" y="103873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高端</a:t>
            </a:r>
            <a:endParaRPr lang="zh-CN" altLang="en-US" sz="1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1" name="圆角矩形 120"/>
          <p:cNvSpPr/>
          <p:nvPr/>
        </p:nvSpPr>
        <p:spPr>
          <a:xfrm>
            <a:off x="6857944" y="1845266"/>
            <a:ext cx="1396906" cy="285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台达伺服</a:t>
            </a:r>
            <a:endParaRPr lang="zh-CN" altLang="en-US" sz="1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7519887" y="1457547"/>
            <a:ext cx="0" cy="382806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圆角矩形 122"/>
          <p:cNvSpPr/>
          <p:nvPr/>
        </p:nvSpPr>
        <p:spPr>
          <a:xfrm>
            <a:off x="9000845" y="1840353"/>
            <a:ext cx="1396906" cy="285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学习箱变频器</a:t>
            </a:r>
            <a:endParaRPr lang="zh-CN" altLang="en-US" sz="1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9662788" y="1452634"/>
            <a:ext cx="0" cy="382806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8" name="圆角矩形 127"/>
          <p:cNvSpPr/>
          <p:nvPr/>
        </p:nvSpPr>
        <p:spPr>
          <a:xfrm>
            <a:off x="8809121" y="3329926"/>
            <a:ext cx="1396906" cy="285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欧姆龙触摸屏</a:t>
            </a:r>
            <a:endParaRPr lang="zh-CN" altLang="en-US" sz="1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29" name="直接连接符 128"/>
          <p:cNvCxnSpPr/>
          <p:nvPr/>
        </p:nvCxnSpPr>
        <p:spPr>
          <a:xfrm>
            <a:off x="9471064" y="2910344"/>
            <a:ext cx="0" cy="414669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4" name="文本框 133"/>
          <p:cNvSpPr txBox="1"/>
          <p:nvPr/>
        </p:nvSpPr>
        <p:spPr>
          <a:xfrm>
            <a:off x="4320569" y="5407731"/>
            <a:ext cx="47628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注：① 点击对应品牌查看对应课程的学习规划</a:t>
            </a:r>
            <a:endParaRPr lang="en-US" altLang="zh-CN" sz="14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② </a:t>
            </a:r>
            <a:r>
              <a:rPr lang="zh-CN" altLang="en-US" sz="1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虚框内容表示技成网站上暂时还没有对应的课程。</a:t>
            </a:r>
            <a:endParaRPr lang="zh-CN" altLang="en-US" sz="1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动作按钮: 自定义 4">
            <a:hlinkClick r:id="" action="ppaction://hlinkshowjump?jump=previousslide" highlightClick="1"/>
          </p:cNvPr>
          <p:cNvSpPr/>
          <p:nvPr/>
        </p:nvSpPr>
        <p:spPr>
          <a:xfrm>
            <a:off x="9469970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上页</a:t>
            </a:r>
            <a:endParaRPr lang="zh-CN" altLang="en-US" sz="1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7" name="动作按钮: 自定义 56">
            <a:hlinkClick r:id="" action="ppaction://hlinkshowjump?jump=nextslide" highlightClick="1"/>
          </p:cNvPr>
          <p:cNvSpPr/>
          <p:nvPr/>
        </p:nvSpPr>
        <p:spPr>
          <a:xfrm>
            <a:off x="10164023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下页</a:t>
            </a:r>
          </a:p>
        </p:txBody>
      </p:sp>
      <p:sp>
        <p:nvSpPr>
          <p:cNvPr id="58" name="动作按钮: 自定义 57">
            <a:hlinkClick r:id="rId4" action="ppaction://hlinksldjump" highlightClick="1"/>
          </p:cNvPr>
          <p:cNvSpPr/>
          <p:nvPr/>
        </p:nvSpPr>
        <p:spPr>
          <a:xfrm>
            <a:off x="10858076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返回</a:t>
            </a:r>
          </a:p>
        </p:txBody>
      </p:sp>
      <p:sp>
        <p:nvSpPr>
          <p:cNvPr id="60" name="动作按钮: 自定义 59">
            <a:hlinkClick r:id="rId4" action="ppaction://hlinksldjump" highlightClick="1"/>
          </p:cNvPr>
          <p:cNvSpPr/>
          <p:nvPr/>
        </p:nvSpPr>
        <p:spPr>
          <a:xfrm>
            <a:off x="11552128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主页</a:t>
            </a:r>
          </a:p>
        </p:txBody>
      </p:sp>
    </p:spTree>
    <p:extLst>
      <p:ext uri="{BB962C8B-B14F-4D97-AF65-F5344CB8AC3E}">
        <p14:creationId xmlns:p14="http://schemas.microsoft.com/office/powerpoint/2010/main" val="21620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375140" y="9155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课程学习资料准备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52399" y="0"/>
            <a:ext cx="105508" cy="644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hlinkClick r:id="rId3" action="ppaction://hlinksldjump"/>
          </p:cNvPr>
          <p:cNvSpPr txBox="1"/>
          <p:nvPr/>
        </p:nvSpPr>
        <p:spPr>
          <a:xfrm>
            <a:off x="9740517" y="63867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下一页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205153" y="747002"/>
            <a:ext cx="1164971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>
              <a:lnSpc>
                <a:spcPct val="13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“师傅领进门修行在个人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，这句话对于我们学习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也是一样的，师傅只能带你入门，若需要真正的掌握并能够熟练的使用，这需要大家的不断实操训练和实践，在实操和实践过程中碰到问题需要能够自行想办法找资料解决，所以在学习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的过程中必须要收集些常用的资料。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46257"/>
              </p:ext>
            </p:extLst>
          </p:nvPr>
        </p:nvGraphicFramePr>
        <p:xfrm>
          <a:off x="930344" y="1810279"/>
          <a:ext cx="9855643" cy="31254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090"/>
                <a:gridCol w="2019673"/>
                <a:gridCol w="7130880"/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序号</a:t>
                      </a:r>
                      <a:endParaRPr lang="zh-CN" altLang="en-US" sz="16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产品类型</a:t>
                      </a:r>
                      <a:endParaRPr lang="zh-CN" altLang="en-US" sz="16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资料说明</a:t>
                      </a:r>
                      <a:endParaRPr lang="zh-CN" altLang="en-US" sz="16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67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4" action="ppaction://hlinkfile"/>
                        </a:rPr>
                        <a:t>CP1E</a:t>
                      </a:r>
                      <a:r>
                        <a:rPr lang="zh-CN" altLang="en-US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4" action="ppaction://hlinkfile"/>
                        </a:rPr>
                        <a:t>使用手册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CP1E</a:t>
                      </a:r>
                      <a:r>
                        <a:rPr lang="zh-CN" altLang="en-US" sz="1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系列</a:t>
                      </a:r>
                      <a:r>
                        <a:rPr lang="en-US" altLang="zh-CN" sz="1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PLC</a:t>
                      </a:r>
                      <a:r>
                        <a:rPr lang="zh-CN" altLang="en-US" sz="1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指令操作详细使用说明</a:t>
                      </a:r>
                      <a:endParaRPr lang="zh-CN" altLang="en-US" sz="1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  <a:tr h="6492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5" action="ppaction://hlinkfile"/>
                        </a:rPr>
                        <a:t>CP1H</a:t>
                      </a:r>
                      <a:r>
                        <a:rPr lang="zh-CN" altLang="en-US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5" action="ppaction://hlinkfile"/>
                        </a:rPr>
                        <a:t>使用手册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CP1H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系列</a:t>
                      </a: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PLC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指令操作详细使用说明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endParaRPr lang="zh-CN" altLang="en-US" sz="1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3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6" action="ppaction://hlinkfile"/>
                        </a:rPr>
                        <a:t>CJ1M</a:t>
                      </a:r>
                      <a:r>
                        <a:rPr lang="zh-CN" altLang="en-US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6" action="ppaction://hlinkfile"/>
                        </a:rPr>
                        <a:t>使用手册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CJ1M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系列</a:t>
                      </a: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PLC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指令操作详细使用说明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4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7" action="ppaction://hlinkfile"/>
                        </a:rPr>
                        <a:t>CQM1H</a:t>
                      </a:r>
                      <a:r>
                        <a:rPr lang="zh-CN" altLang="en-US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7" action="ppaction://hlinkfile"/>
                        </a:rPr>
                        <a:t>编程手册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CQM1H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系列</a:t>
                      </a: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PLC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指令操作详细使用说明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endParaRPr lang="en-US" altLang="zh-CN" sz="14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5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CPH-L</a:t>
                      </a:r>
                      <a:r>
                        <a:rPr lang="zh-CN" altLang="en-US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编程手册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CPH- L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系列</a:t>
                      </a: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PLC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指令操作详细使用说明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动作按钮: 自定义 6">
            <a:hlinkClick r:id="" action="ppaction://hlinkshowjump?jump=previousslide" highlightClick="1"/>
          </p:cNvPr>
          <p:cNvSpPr/>
          <p:nvPr/>
        </p:nvSpPr>
        <p:spPr>
          <a:xfrm>
            <a:off x="9469970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上页</a:t>
            </a:r>
            <a:endParaRPr lang="zh-CN" altLang="en-US" sz="1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动作按钮: 自定义 7">
            <a:hlinkClick r:id="" action="ppaction://hlinkshowjump?jump=nextslide" highlightClick="1"/>
          </p:cNvPr>
          <p:cNvSpPr/>
          <p:nvPr/>
        </p:nvSpPr>
        <p:spPr>
          <a:xfrm>
            <a:off x="10164023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下页</a:t>
            </a:r>
          </a:p>
        </p:txBody>
      </p:sp>
      <p:sp>
        <p:nvSpPr>
          <p:cNvPr id="9" name="动作按钮: 自定义 8">
            <a:hlinkClick r:id="" action="ppaction://hlinkshowjump?jump=lastslideviewed" highlightClick="1"/>
          </p:cNvPr>
          <p:cNvSpPr/>
          <p:nvPr/>
        </p:nvSpPr>
        <p:spPr>
          <a:xfrm>
            <a:off x="10858076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返回</a:t>
            </a:r>
          </a:p>
        </p:txBody>
      </p:sp>
      <p:sp>
        <p:nvSpPr>
          <p:cNvPr id="10" name="动作按钮: 自定义 9">
            <a:hlinkClick r:id="rId8" action="ppaction://hlinksldjump" highlightClick="1"/>
          </p:cNvPr>
          <p:cNvSpPr/>
          <p:nvPr/>
        </p:nvSpPr>
        <p:spPr>
          <a:xfrm>
            <a:off x="11552128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主页</a:t>
            </a:r>
          </a:p>
        </p:txBody>
      </p:sp>
    </p:spTree>
    <p:extLst>
      <p:ext uri="{BB962C8B-B14F-4D97-AF65-F5344CB8AC3E}">
        <p14:creationId xmlns:p14="http://schemas.microsoft.com/office/powerpoint/2010/main" val="17917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375140" y="9155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课程学习资料准备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52399" y="0"/>
            <a:ext cx="105508" cy="644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hlinkClick r:id="rId3" action="ppaction://hlinksldjump"/>
          </p:cNvPr>
          <p:cNvSpPr txBox="1"/>
          <p:nvPr/>
        </p:nvSpPr>
        <p:spPr>
          <a:xfrm>
            <a:off x="9740517" y="63867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下一页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205153" y="701226"/>
            <a:ext cx="1164971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>
              <a:lnSpc>
                <a:spcPct val="13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“师傅领进门修行在个人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，这句话对于我们学习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也是一样的，师傅只能带你入门，若需要真正的掌握并能够熟练的使用，这需要大家的不断实操训练和实践，在实操和实践过程中碰到问题需要能够自行相办法找资料解决，所有在学习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的过程中比必须要收集些常用的资料。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995054"/>
              </p:ext>
            </p:extLst>
          </p:nvPr>
        </p:nvGraphicFramePr>
        <p:xfrm>
          <a:off x="945334" y="2829610"/>
          <a:ext cx="9855643" cy="2349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090"/>
                <a:gridCol w="2019673"/>
                <a:gridCol w="7130880"/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序号</a:t>
                      </a:r>
                      <a:endParaRPr lang="zh-CN" altLang="en-US" sz="16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产品类型</a:t>
                      </a:r>
                      <a:endParaRPr lang="zh-CN" altLang="en-US" sz="16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资料说明</a:t>
                      </a:r>
                      <a:endParaRPr lang="zh-CN" altLang="en-US" sz="16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6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4" action="ppaction://hlinkfile"/>
                        </a:rPr>
                        <a:t>学习箱说明书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了解欧姆龙学习箱如何使用</a:t>
                      </a:r>
                      <a:endParaRPr lang="zh-CN" altLang="en-US" sz="1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  <a:tr h="6335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7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5" action="ppaction://hlinkpres?slideindex=1&amp;slidetitle="/>
                        </a:rPr>
                        <a:t>欧姆龙软件安装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学会欧姆龙软件安装方法</a:t>
                      </a:r>
                      <a:endParaRPr lang="zh-CN" altLang="en-US" sz="1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  <a:tr h="10122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3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6" action="ppaction://hlinkpres?slideindex=1&amp;slidetitle="/>
                        </a:rPr>
                        <a:t>欧姆龙软件卸载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学会欧姆龙软件卸载方法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endParaRPr lang="en-US" altLang="zh-CN" sz="1400" baseline="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>
            <a:hlinkClick r:id="rId3" action="ppaction://hlinksldjump"/>
          </p:cNvPr>
          <p:cNvSpPr txBox="1"/>
          <p:nvPr/>
        </p:nvSpPr>
        <p:spPr>
          <a:xfrm>
            <a:off x="9740517" y="63867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下一页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动作按钮: 自定义 7">
            <a:hlinkClick r:id="" action="ppaction://hlinkshowjump?jump=previousslide" highlightClick="1"/>
          </p:cNvPr>
          <p:cNvSpPr/>
          <p:nvPr/>
        </p:nvSpPr>
        <p:spPr>
          <a:xfrm>
            <a:off x="9469970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上页</a:t>
            </a:r>
            <a:endParaRPr lang="zh-CN" altLang="en-US" sz="1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动作按钮: 自定义 8">
            <a:hlinkClick r:id="" action="ppaction://hlinkshowjump?jump=nextslide" highlightClick="1"/>
          </p:cNvPr>
          <p:cNvSpPr/>
          <p:nvPr/>
        </p:nvSpPr>
        <p:spPr>
          <a:xfrm>
            <a:off x="10164023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下页</a:t>
            </a:r>
          </a:p>
        </p:txBody>
      </p:sp>
      <p:sp>
        <p:nvSpPr>
          <p:cNvPr id="10" name="动作按钮: 自定义 9">
            <a:hlinkClick r:id="" action="ppaction://hlinkshowjump?jump=lastslideviewed" highlightClick="1"/>
          </p:cNvPr>
          <p:cNvSpPr/>
          <p:nvPr/>
        </p:nvSpPr>
        <p:spPr>
          <a:xfrm>
            <a:off x="10858076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返回</a:t>
            </a:r>
          </a:p>
        </p:txBody>
      </p:sp>
      <p:sp>
        <p:nvSpPr>
          <p:cNvPr id="11" name="动作按钮: 自定义 10">
            <a:hlinkClick r:id="rId7" action="ppaction://hlinksldjump" highlightClick="1"/>
          </p:cNvPr>
          <p:cNvSpPr/>
          <p:nvPr/>
        </p:nvSpPr>
        <p:spPr>
          <a:xfrm>
            <a:off x="11552128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主页</a:t>
            </a:r>
          </a:p>
        </p:txBody>
      </p:sp>
    </p:spTree>
    <p:extLst>
      <p:ext uri="{BB962C8B-B14F-4D97-AF65-F5344CB8AC3E}">
        <p14:creationId xmlns:p14="http://schemas.microsoft.com/office/powerpoint/2010/main" val="19922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375140" y="91551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技成培训网欧姆龙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课程学习规划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52399" y="0"/>
            <a:ext cx="105508" cy="644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5140" y="750322"/>
            <a:ext cx="11449715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>
              <a:lnSpc>
                <a:spcPct val="130000"/>
              </a:lnSpc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技成培训网上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现有欧姆龙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相关课程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以及叨叨回放课程，对于初学者往往出现不知道选择哪个课程学习？该如何学习的情况？在这里根据自身的经历及与广大学员的交流做以下的总结，希望对广大初学者有所帮助。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31" y="1588958"/>
            <a:ext cx="11303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⑴ 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课程选择学习误区：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5113"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很多初学者认为，必须先要一个系列一个系列的往上学习，如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CP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系列，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CJ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系列，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CS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系列。其实不然，一个系列一个序列学习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必然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好，可以打下扎实的基础知识为后续学习带来方便，但需要花费的时间比较长，而且你在实际应用中可能并不会用上所有序列的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，就算用上有基础了上手也很快。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⑵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学习课程选择：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5113"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从两个维度考虑，① 工作中会接触到的，如接触大部分是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CP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系列，可首先考虑学习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CP1E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，这样的好处是可更大程度的结合实践，缺点就是对于基础知识不扎实的，需要时不时的去补充一些基础知识。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5113"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② 工作中还未接触，这种情况可考虑先从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编程软件使用开始学起，练习编写触摸屏，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程序，然后开始整体模拟运行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5113">
              <a:lnSpc>
                <a:spcPct val="150000"/>
              </a:lnSpc>
            </a:pPr>
            <a:r>
              <a:rPr lang="zh-CN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⑶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如何学习：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5113"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学习时建议以知识点或功能应用为单位进行划分学习，从外到内容，从基本到应用，一个功能一个功能去掌握，如硬件结构、参数、接线、指令应用、过程控制、定位控制等。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文本框 27">
            <a:hlinkClick r:id="rId3" action="ppaction://hlinksldjump"/>
          </p:cNvPr>
          <p:cNvSpPr txBox="1"/>
          <p:nvPr/>
        </p:nvSpPr>
        <p:spPr>
          <a:xfrm>
            <a:off x="9740517" y="63867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下一页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动作按钮: 自定义 28">
            <a:hlinkClick r:id="" action="ppaction://hlinkshowjump?jump=previousslide" highlightClick="1"/>
          </p:cNvPr>
          <p:cNvSpPr/>
          <p:nvPr/>
        </p:nvSpPr>
        <p:spPr>
          <a:xfrm>
            <a:off x="9469970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上页</a:t>
            </a:r>
            <a:endParaRPr lang="zh-CN" altLang="en-US" sz="1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动作按钮: 自定义 29">
            <a:hlinkClick r:id="" action="ppaction://hlinkshowjump?jump=nextslide" highlightClick="1"/>
          </p:cNvPr>
          <p:cNvSpPr/>
          <p:nvPr/>
        </p:nvSpPr>
        <p:spPr>
          <a:xfrm>
            <a:off x="10164023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下页</a:t>
            </a:r>
          </a:p>
        </p:txBody>
      </p:sp>
      <p:sp>
        <p:nvSpPr>
          <p:cNvPr id="31" name="动作按钮: 自定义 30">
            <a:hlinkClick r:id="rId4" action="ppaction://hlinksldjump" highlightClick="1"/>
          </p:cNvPr>
          <p:cNvSpPr/>
          <p:nvPr/>
        </p:nvSpPr>
        <p:spPr>
          <a:xfrm>
            <a:off x="10858076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返回</a:t>
            </a:r>
          </a:p>
        </p:txBody>
      </p:sp>
      <p:sp>
        <p:nvSpPr>
          <p:cNvPr id="32" name="动作按钮: 自定义 31">
            <a:hlinkClick r:id="rId4" action="ppaction://hlinksldjump" highlightClick="1"/>
          </p:cNvPr>
          <p:cNvSpPr/>
          <p:nvPr/>
        </p:nvSpPr>
        <p:spPr>
          <a:xfrm>
            <a:off x="11552128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主页</a:t>
            </a:r>
          </a:p>
        </p:txBody>
      </p:sp>
    </p:spTree>
    <p:extLst>
      <p:ext uri="{BB962C8B-B14F-4D97-AF65-F5344CB8AC3E}">
        <p14:creationId xmlns:p14="http://schemas.microsoft.com/office/powerpoint/2010/main" val="36946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375140" y="91551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技成培训网西门子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课程学习规划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52399" y="0"/>
            <a:ext cx="105508" cy="644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5140" y="750322"/>
            <a:ext cx="11449715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>
              <a:lnSpc>
                <a:spcPct val="13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下面根据技成培训网上的每一个欧姆龙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的课程，按照知识点和功能应用做一个详细的划分，供大家参考学习参考，大家在学习是可按照以下的原则进行学习：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2116" y="1642566"/>
            <a:ext cx="10855839" cy="153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①资料及软件的准备：工欲善其事必先利其器，所以首先大家需要把学习用的资料及软件准备好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② 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若没基础的学员，学习时建议，按照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的硬件结构、参数、接线、编程基础与软件、指令学习、到后续各应用功能的顺序即从基本到功能应用进行学习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③ 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已经有一定基础的学员，学习时可根据自己想要补充学习的内容进行学习，而不一定需要按照入门式的顺序学习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78955" y="3919463"/>
            <a:ext cx="430029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圆角矩形 8">
            <a:hlinkClick r:id="" action="ppaction://noaction"/>
          </p:cNvPr>
          <p:cNvSpPr/>
          <p:nvPr/>
        </p:nvSpPr>
        <p:spPr>
          <a:xfrm>
            <a:off x="719528" y="4322582"/>
            <a:ext cx="1633927" cy="446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安装软件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593532" y="3919463"/>
            <a:ext cx="0" cy="4129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圆角矩形 10">
            <a:hlinkClick r:id="rId3" action="ppaction://hlinksldjump"/>
          </p:cNvPr>
          <p:cNvSpPr/>
          <p:nvPr/>
        </p:nvSpPr>
        <p:spPr>
          <a:xfrm>
            <a:off x="2713216" y="4322582"/>
            <a:ext cx="1667748" cy="446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了解软件使用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圆角矩形 13">
            <a:hlinkClick r:id="" action="ppaction://noaction"/>
          </p:cNvPr>
          <p:cNvSpPr/>
          <p:nvPr/>
        </p:nvSpPr>
        <p:spPr>
          <a:xfrm>
            <a:off x="5000922" y="4322581"/>
            <a:ext cx="1864575" cy="427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触摸屏编程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5400000">
            <a:off x="3236560" y="4125940"/>
            <a:ext cx="41295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5179246" y="3919463"/>
            <a:ext cx="5530645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943948" y="3921030"/>
            <a:ext cx="0" cy="4031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0034443" y="3929299"/>
            <a:ext cx="0" cy="4129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圆角矩形 20">
            <a:hlinkClick r:id="" action="ppaction://noaction"/>
          </p:cNvPr>
          <p:cNvSpPr/>
          <p:nvPr/>
        </p:nvSpPr>
        <p:spPr>
          <a:xfrm>
            <a:off x="9267634" y="4342254"/>
            <a:ext cx="1765127" cy="427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综合模拟运行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30753" y="3482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3338083" y="3497543"/>
            <a:ext cx="70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5811134" y="3482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7881931" y="3490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0472140" y="3513330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课程学习步骤建议</a:t>
            </a:r>
            <a:endParaRPr lang="zh-CN" altLang="en-US" sz="1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>
            <a:hlinkClick r:id="rId4" action="ppaction://hlinksldjump"/>
          </p:cNvPr>
          <p:cNvSpPr txBox="1"/>
          <p:nvPr/>
        </p:nvSpPr>
        <p:spPr>
          <a:xfrm>
            <a:off x="9740517" y="63867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下一页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动作按钮: 自定义 30">
            <a:hlinkClick r:id="" action="ppaction://hlinkshowjump?jump=previousslide" highlightClick="1"/>
          </p:cNvPr>
          <p:cNvSpPr/>
          <p:nvPr/>
        </p:nvSpPr>
        <p:spPr>
          <a:xfrm>
            <a:off x="9469970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上页</a:t>
            </a:r>
            <a:endParaRPr lang="zh-CN" altLang="en-US" sz="1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动作按钮: 自定义 31">
            <a:hlinkClick r:id="" action="ppaction://hlinkshowjump?jump=nextslide" highlightClick="1"/>
          </p:cNvPr>
          <p:cNvSpPr/>
          <p:nvPr/>
        </p:nvSpPr>
        <p:spPr>
          <a:xfrm>
            <a:off x="10164023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下页</a:t>
            </a:r>
          </a:p>
        </p:txBody>
      </p:sp>
      <p:sp>
        <p:nvSpPr>
          <p:cNvPr id="33" name="动作按钮: 自定义 32">
            <a:hlinkClick r:id="rId5" action="ppaction://hlinksldjump" highlightClick="1"/>
          </p:cNvPr>
          <p:cNvSpPr/>
          <p:nvPr/>
        </p:nvSpPr>
        <p:spPr>
          <a:xfrm>
            <a:off x="10858076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返回</a:t>
            </a:r>
          </a:p>
        </p:txBody>
      </p:sp>
      <p:sp>
        <p:nvSpPr>
          <p:cNvPr id="34" name="动作按钮: 自定义 33">
            <a:hlinkClick r:id="rId5" action="ppaction://hlinksldjump" highlightClick="1"/>
          </p:cNvPr>
          <p:cNvSpPr/>
          <p:nvPr/>
        </p:nvSpPr>
        <p:spPr>
          <a:xfrm>
            <a:off x="11552128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主页</a:t>
            </a:r>
          </a:p>
        </p:txBody>
      </p:sp>
      <p:sp>
        <p:nvSpPr>
          <p:cNvPr id="35" name="圆角矩形 34">
            <a:hlinkClick r:id="" action="ppaction://noaction"/>
          </p:cNvPr>
          <p:cNvSpPr/>
          <p:nvPr/>
        </p:nvSpPr>
        <p:spPr>
          <a:xfrm>
            <a:off x="7276683" y="4312275"/>
            <a:ext cx="1462583" cy="427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编程</a:t>
            </a:r>
            <a:endParaRPr lang="zh-CN" altLang="en-US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8074475" y="3919463"/>
            <a:ext cx="0" cy="4031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9876763" y="34813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06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375140" y="91551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相关扩展知识学习</a:t>
            </a:r>
          </a:p>
        </p:txBody>
      </p:sp>
      <p:sp>
        <p:nvSpPr>
          <p:cNvPr id="104" name="矩形 103"/>
          <p:cNvSpPr/>
          <p:nvPr/>
        </p:nvSpPr>
        <p:spPr>
          <a:xfrm>
            <a:off x="152399" y="0"/>
            <a:ext cx="105508" cy="644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Group 36"/>
          <p:cNvGrpSpPr/>
          <p:nvPr/>
        </p:nvGrpSpPr>
        <p:grpSpPr>
          <a:xfrm>
            <a:off x="5755202" y="2408629"/>
            <a:ext cx="2795567" cy="3242483"/>
            <a:chOff x="7346437" y="3001349"/>
            <a:chExt cx="3325083" cy="3856651"/>
          </a:xfrm>
        </p:grpSpPr>
        <p:sp>
          <p:nvSpPr>
            <p:cNvPr id="48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7"/>
          <p:cNvGrpSpPr/>
          <p:nvPr/>
        </p:nvGrpSpPr>
        <p:grpSpPr>
          <a:xfrm>
            <a:off x="5784813" y="3360014"/>
            <a:ext cx="2071162" cy="2291098"/>
            <a:chOff x="7346434" y="3957897"/>
            <a:chExt cx="2621703" cy="2900101"/>
          </a:xfrm>
        </p:grpSpPr>
        <p:sp>
          <p:nvSpPr>
            <p:cNvPr id="46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5"/>
          <p:cNvGrpSpPr/>
          <p:nvPr/>
        </p:nvGrpSpPr>
        <p:grpSpPr>
          <a:xfrm>
            <a:off x="5853356" y="1536687"/>
            <a:ext cx="3446814" cy="4114426"/>
            <a:chOff x="7346438" y="2049265"/>
            <a:chExt cx="4028463" cy="4808735"/>
          </a:xfrm>
        </p:grpSpPr>
        <p:sp>
          <p:nvSpPr>
            <p:cNvPr id="44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38"/>
          <p:cNvGrpSpPr/>
          <p:nvPr/>
        </p:nvGrpSpPr>
        <p:grpSpPr>
          <a:xfrm>
            <a:off x="5853351" y="4176383"/>
            <a:ext cx="1471679" cy="1494739"/>
            <a:chOff x="7346434" y="4909620"/>
            <a:chExt cx="1918320" cy="1948378"/>
          </a:xfrm>
        </p:grpSpPr>
        <p:sp>
          <p:nvSpPr>
            <p:cNvPr id="42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9"/>
          <p:cNvGrpSpPr/>
          <p:nvPr/>
        </p:nvGrpSpPr>
        <p:grpSpPr>
          <a:xfrm>
            <a:off x="2032671" y="1707062"/>
            <a:ext cx="419805" cy="315056"/>
            <a:chOff x="789999" y="2242985"/>
            <a:chExt cx="504229" cy="378415"/>
          </a:xfrm>
        </p:grpSpPr>
        <p:sp>
          <p:nvSpPr>
            <p:cNvPr id="64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Rectangle 22"/>
          <p:cNvSpPr/>
          <p:nvPr/>
        </p:nvSpPr>
        <p:spPr>
          <a:xfrm>
            <a:off x="2631541" y="1692804"/>
            <a:ext cx="3106351" cy="3710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  <a:hlinkClick r:id="rId3"/>
              </a:rPr>
              <a:t>电气绘图软件（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  <a:hlinkClick r:id="rId3"/>
              </a:rPr>
              <a:t>EPLAN)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  <a:hlinkClick r:id="rId3"/>
              </a:rPr>
              <a:t>的使用</a:t>
            </a:r>
            <a:endParaRPr lang="en-GB" altLang="zh-CN" sz="1600" dirty="0"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2" name="Group 23"/>
          <p:cNvGrpSpPr/>
          <p:nvPr/>
        </p:nvGrpSpPr>
        <p:grpSpPr>
          <a:xfrm>
            <a:off x="2032671" y="2666199"/>
            <a:ext cx="419805" cy="315056"/>
            <a:chOff x="789999" y="2242985"/>
            <a:chExt cx="504229" cy="378415"/>
          </a:xfrm>
        </p:grpSpPr>
        <p:sp>
          <p:nvSpPr>
            <p:cNvPr id="62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Rectangle 26"/>
          <p:cNvSpPr/>
          <p:nvPr/>
        </p:nvSpPr>
        <p:spPr>
          <a:xfrm>
            <a:off x="2550629" y="2631655"/>
            <a:ext cx="3026728" cy="37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  <a:hlinkClick r:id="" action="ppaction://noaction"/>
              </a:rPr>
              <a:t>上位机软件及触摸屏的应用</a:t>
            </a:r>
            <a:endParaRPr lang="en-GB" altLang="zh-CN" sz="1600" dirty="0"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4" name="Group 27"/>
          <p:cNvGrpSpPr/>
          <p:nvPr/>
        </p:nvGrpSpPr>
        <p:grpSpPr>
          <a:xfrm>
            <a:off x="2032671" y="3648691"/>
            <a:ext cx="419805" cy="315056"/>
            <a:chOff x="789999" y="2242985"/>
            <a:chExt cx="504229" cy="378415"/>
          </a:xfrm>
        </p:grpSpPr>
        <p:sp>
          <p:nvSpPr>
            <p:cNvPr id="60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5" name="Rectangle 30"/>
          <p:cNvSpPr/>
          <p:nvPr/>
        </p:nvSpPr>
        <p:spPr>
          <a:xfrm>
            <a:off x="2550629" y="3591689"/>
            <a:ext cx="3026728" cy="37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  <a:hlinkClick r:id="" action="ppaction://noaction"/>
              </a:rPr>
              <a:t>变频器的基本调试应用</a:t>
            </a:r>
            <a:endParaRPr lang="en-GB" altLang="zh-CN" sz="1600" dirty="0"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6" name="Group 31"/>
          <p:cNvGrpSpPr/>
          <p:nvPr/>
        </p:nvGrpSpPr>
        <p:grpSpPr>
          <a:xfrm>
            <a:off x="2032671" y="4588606"/>
            <a:ext cx="419805" cy="315056"/>
            <a:chOff x="789999" y="2242985"/>
            <a:chExt cx="504229" cy="378415"/>
          </a:xfrm>
        </p:grpSpPr>
        <p:sp>
          <p:nvSpPr>
            <p:cNvPr id="58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7" name="Rectangle 34"/>
          <p:cNvSpPr/>
          <p:nvPr/>
        </p:nvSpPr>
        <p:spPr>
          <a:xfrm>
            <a:off x="2509199" y="4511357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  <a:hlinkClick r:id="" action="ppaction://noaction"/>
              </a:rPr>
              <a:t>伺服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  <a:hlinkClick r:id="" action="ppaction://noaction"/>
              </a:rPr>
              <a:t>/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  <a:hlinkClick r:id="" action="ppaction://noaction"/>
              </a:rPr>
              <a:t>步进的调试及应用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.</a:t>
            </a:r>
            <a:endParaRPr lang="en-GB" altLang="zh-CN" sz="1600" dirty="0"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57907" y="725671"/>
            <a:ext cx="11449715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>
              <a:lnSpc>
                <a:spcPct val="130000"/>
              </a:lnSpc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作为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一个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的应用工程师，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是必须要能够熟练使用的，但除了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外，也还需要学习相应的与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应用相关的知识，下面为大家列出了一些技成与之配套的其他类课程。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动作按钮: 自定义 33">
            <a:hlinkClick r:id="" action="ppaction://hlinkshowjump?jump=previousslide" highlightClick="1"/>
          </p:cNvPr>
          <p:cNvSpPr/>
          <p:nvPr/>
        </p:nvSpPr>
        <p:spPr>
          <a:xfrm>
            <a:off x="9469970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上页</a:t>
            </a:r>
            <a:endParaRPr lang="zh-CN" altLang="en-US" sz="1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动作按钮: 自定义 34">
            <a:hlinkClick r:id="" action="ppaction://hlinkshowjump?jump=nextslide" highlightClick="1"/>
          </p:cNvPr>
          <p:cNvSpPr/>
          <p:nvPr/>
        </p:nvSpPr>
        <p:spPr>
          <a:xfrm>
            <a:off x="10164023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下页</a:t>
            </a:r>
          </a:p>
        </p:txBody>
      </p:sp>
      <p:sp>
        <p:nvSpPr>
          <p:cNvPr id="36" name="动作按钮: 自定义 35">
            <a:hlinkClick r:id="rId4" action="ppaction://hlinksldjump" highlightClick="1"/>
          </p:cNvPr>
          <p:cNvSpPr/>
          <p:nvPr/>
        </p:nvSpPr>
        <p:spPr>
          <a:xfrm>
            <a:off x="10858076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返回</a:t>
            </a:r>
          </a:p>
        </p:txBody>
      </p:sp>
      <p:sp>
        <p:nvSpPr>
          <p:cNvPr id="37" name="动作按钮: 自定义 36">
            <a:hlinkClick r:id="rId4" action="ppaction://hlinksldjump" highlightClick="1"/>
          </p:cNvPr>
          <p:cNvSpPr/>
          <p:nvPr/>
        </p:nvSpPr>
        <p:spPr>
          <a:xfrm>
            <a:off x="11552128" y="6403409"/>
            <a:ext cx="616235" cy="363149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主页</a:t>
            </a:r>
          </a:p>
        </p:txBody>
      </p:sp>
    </p:spTree>
    <p:extLst>
      <p:ext uri="{BB962C8B-B14F-4D97-AF65-F5344CB8AC3E}">
        <p14:creationId xmlns:p14="http://schemas.microsoft.com/office/powerpoint/2010/main" val="30779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350"/>
  <p:tag name="MH_SECTIONID" val="351,352,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0B0F0"/>
          </a:solidFill>
          <a:prstDash val="solid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21806</TotalTime>
  <Words>1428</Words>
  <Application>Microsoft Office PowerPoint</Application>
  <PresentationFormat>宽屏</PresentationFormat>
  <Paragraphs>207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Kozuka Mincho Pr6N B</vt:lpstr>
      <vt:lpstr>微软雅黑</vt:lpstr>
      <vt:lpstr>华文楷体</vt:lpstr>
      <vt:lpstr>楷体</vt:lpstr>
      <vt:lpstr>Arial</vt:lpstr>
      <vt:lpstr>Wingdings</vt:lpstr>
      <vt:lpstr>宋体</vt:lpstr>
      <vt:lpstr>Adobe 楷体 Std R</vt:lpstr>
      <vt:lpstr>Calibri Light</vt:lpstr>
      <vt:lpstr>Calibri</vt:lpstr>
      <vt:lpstr>Rockwell Extra Bold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zengsheng liu</dc:creator>
  <cp:lastModifiedBy>jcadmin</cp:lastModifiedBy>
  <cp:revision>1240</cp:revision>
  <dcterms:created xsi:type="dcterms:W3CDTF">2016-02-19T01:44:18Z</dcterms:created>
  <dcterms:modified xsi:type="dcterms:W3CDTF">2020-03-02T09:53:41Z</dcterms:modified>
</cp:coreProperties>
</file>