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handoutMasterIdLst>
    <p:handoutMasterId r:id="rId74"/>
  </p:handoutMasterIdLst>
  <p:sldIdLst>
    <p:sldId id="624" r:id="rId3"/>
    <p:sldId id="623" r:id="rId4"/>
    <p:sldId id="672" r:id="rId5"/>
    <p:sldId id="684" r:id="rId6"/>
    <p:sldId id="715" r:id="rId7"/>
    <p:sldId id="716" r:id="rId8"/>
    <p:sldId id="635" r:id="rId9"/>
    <p:sldId id="717" r:id="rId10"/>
    <p:sldId id="719" r:id="rId11"/>
    <p:sldId id="636" r:id="rId12"/>
    <p:sldId id="659" r:id="rId13"/>
    <p:sldId id="660" r:id="rId14"/>
    <p:sldId id="661" r:id="rId15"/>
    <p:sldId id="662" r:id="rId16"/>
    <p:sldId id="663" r:id="rId17"/>
    <p:sldId id="718" r:id="rId18"/>
    <p:sldId id="664" r:id="rId19"/>
    <p:sldId id="665" r:id="rId20"/>
    <p:sldId id="666" r:id="rId21"/>
    <p:sldId id="720" r:id="rId22"/>
    <p:sldId id="670" r:id="rId23"/>
    <p:sldId id="669" r:id="rId24"/>
    <p:sldId id="671" r:id="rId25"/>
    <p:sldId id="673" r:id="rId26"/>
    <p:sldId id="674" r:id="rId27"/>
    <p:sldId id="676" r:id="rId28"/>
    <p:sldId id="677" r:id="rId29"/>
    <p:sldId id="679" r:id="rId30"/>
    <p:sldId id="680" r:id="rId31"/>
    <p:sldId id="681" r:id="rId32"/>
    <p:sldId id="682" r:id="rId33"/>
    <p:sldId id="685" r:id="rId34"/>
    <p:sldId id="686" r:id="rId35"/>
    <p:sldId id="687" r:id="rId36"/>
    <p:sldId id="688" r:id="rId37"/>
    <p:sldId id="689" r:id="rId38"/>
    <p:sldId id="690" r:id="rId39"/>
    <p:sldId id="691" r:id="rId40"/>
    <p:sldId id="692" r:id="rId41"/>
    <p:sldId id="694" r:id="rId42"/>
    <p:sldId id="695" r:id="rId43"/>
    <p:sldId id="696" r:id="rId44"/>
    <p:sldId id="721" r:id="rId45"/>
    <p:sldId id="701" r:id="rId46"/>
    <p:sldId id="702" r:id="rId47"/>
    <p:sldId id="703" r:id="rId48"/>
    <p:sldId id="704" r:id="rId49"/>
    <p:sldId id="705" r:id="rId50"/>
    <p:sldId id="706" r:id="rId51"/>
    <p:sldId id="707" r:id="rId52"/>
    <p:sldId id="708" r:id="rId53"/>
    <p:sldId id="709" r:id="rId54"/>
    <p:sldId id="710" r:id="rId55"/>
    <p:sldId id="711" r:id="rId56"/>
    <p:sldId id="712" r:id="rId57"/>
    <p:sldId id="713" r:id="rId58"/>
    <p:sldId id="722" r:id="rId59"/>
    <p:sldId id="714" r:id="rId60"/>
    <p:sldId id="723" r:id="rId61"/>
    <p:sldId id="724" r:id="rId62"/>
    <p:sldId id="725" r:id="rId63"/>
    <p:sldId id="726" r:id="rId64"/>
    <p:sldId id="727" r:id="rId65"/>
    <p:sldId id="728" r:id="rId66"/>
    <p:sldId id="729" r:id="rId67"/>
    <p:sldId id="730" r:id="rId68"/>
    <p:sldId id="731" r:id="rId69"/>
    <p:sldId id="732" r:id="rId70"/>
    <p:sldId id="733" r:id="rId71"/>
    <p:sldId id="372" r:id="rId72"/>
  </p:sldIdLst>
  <p:sldSz cx="12192000" cy="6858000"/>
  <p:notesSz cx="6858000" cy="9144000"/>
  <p:custDataLst>
    <p:tags r:id="rId7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czeng" initials="j" lastIdx="2" clrIdx="0">
    <p:extLst>
      <p:ext uri="{19B8F6BF-5375-455C-9EA6-DF929625EA0E}">
        <p15:presenceInfo xmlns:p15="http://schemas.microsoft.com/office/powerpoint/2012/main" userId="jcze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2556A"/>
    <a:srgbClr val="505368"/>
    <a:srgbClr val="A0A0A0"/>
    <a:srgbClr val="00B0F0"/>
    <a:srgbClr val="F17A2B"/>
    <a:srgbClr val="ED7D31"/>
    <a:srgbClr val="1662A7"/>
    <a:srgbClr val="0070C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4" autoAdjust="0"/>
    <p:restoredTop sz="91580" autoAdjust="0"/>
  </p:normalViewPr>
  <p:slideViewPr>
    <p:cSldViewPr snapToGrid="0" showGuides="1">
      <p:cViewPr varScale="1">
        <p:scale>
          <a:sx n="78" d="100"/>
          <a:sy n="78" d="100"/>
        </p:scale>
        <p:origin x="658" y="43"/>
      </p:cViewPr>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C8BCB-B2D6-4D9B-900F-87FD4F10F012}" type="datetimeFigureOut">
              <a:rPr lang="zh-CN" altLang="en-US" smtClean="0"/>
              <a:t>2019/11/25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56143-0236-4169-B560-42957B0110FE}" type="slidenum">
              <a:rPr lang="zh-CN" altLang="en-US" smtClean="0"/>
              <a:t>‹#›</a:t>
            </a:fld>
            <a:endParaRPr lang="zh-CN" altLang="en-US"/>
          </a:p>
        </p:txBody>
      </p:sp>
    </p:spTree>
    <p:extLst>
      <p:ext uri="{BB962C8B-B14F-4D97-AF65-F5344CB8AC3E}">
        <p14:creationId xmlns:p14="http://schemas.microsoft.com/office/powerpoint/2010/main" val="2238624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C5B78-0453-4678-9B9F-629B443FE69A}" type="datetimeFigureOut">
              <a:rPr lang="zh-CN" altLang="en-US" smtClean="0"/>
              <a:t>2019/11/25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20B03-F68F-4ABA-88BC-A59F0E6AF0AC}" type="slidenum">
              <a:rPr lang="zh-CN" altLang="en-US" smtClean="0"/>
              <a:t>‹#›</a:t>
            </a:fld>
            <a:endParaRPr lang="zh-CN" altLang="en-US"/>
          </a:p>
        </p:txBody>
      </p:sp>
    </p:spTree>
    <p:extLst>
      <p:ext uri="{BB962C8B-B14F-4D97-AF65-F5344CB8AC3E}">
        <p14:creationId xmlns:p14="http://schemas.microsoft.com/office/powerpoint/2010/main" val="64603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a:t>
            </a:fld>
            <a:endParaRPr lang="zh-CN" altLang="en-US"/>
          </a:p>
        </p:txBody>
      </p:sp>
    </p:spTree>
    <p:extLst>
      <p:ext uri="{BB962C8B-B14F-4D97-AF65-F5344CB8AC3E}">
        <p14:creationId xmlns:p14="http://schemas.microsoft.com/office/powerpoint/2010/main" val="11796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11</a:t>
            </a:fld>
            <a:endParaRPr lang="zh-CN" altLang="en-US"/>
          </a:p>
        </p:txBody>
      </p:sp>
    </p:spTree>
    <p:extLst>
      <p:ext uri="{BB962C8B-B14F-4D97-AF65-F5344CB8AC3E}">
        <p14:creationId xmlns:p14="http://schemas.microsoft.com/office/powerpoint/2010/main" val="27086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12</a:t>
            </a:fld>
            <a:endParaRPr lang="zh-CN" altLang="en-US"/>
          </a:p>
        </p:txBody>
      </p:sp>
    </p:spTree>
    <p:extLst>
      <p:ext uri="{BB962C8B-B14F-4D97-AF65-F5344CB8AC3E}">
        <p14:creationId xmlns:p14="http://schemas.microsoft.com/office/powerpoint/2010/main" val="201595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13</a:t>
            </a:fld>
            <a:endParaRPr lang="zh-CN" altLang="en-US"/>
          </a:p>
        </p:txBody>
      </p:sp>
    </p:spTree>
    <p:extLst>
      <p:ext uri="{BB962C8B-B14F-4D97-AF65-F5344CB8AC3E}">
        <p14:creationId xmlns:p14="http://schemas.microsoft.com/office/powerpoint/2010/main" val="70001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14</a:t>
            </a:fld>
            <a:endParaRPr lang="zh-CN" altLang="en-US"/>
          </a:p>
        </p:txBody>
      </p:sp>
    </p:spTree>
    <p:extLst>
      <p:ext uri="{BB962C8B-B14F-4D97-AF65-F5344CB8AC3E}">
        <p14:creationId xmlns:p14="http://schemas.microsoft.com/office/powerpoint/2010/main" val="80198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15</a:t>
            </a:fld>
            <a:endParaRPr lang="zh-CN" altLang="en-US"/>
          </a:p>
        </p:txBody>
      </p:sp>
    </p:spTree>
    <p:extLst>
      <p:ext uri="{BB962C8B-B14F-4D97-AF65-F5344CB8AC3E}">
        <p14:creationId xmlns:p14="http://schemas.microsoft.com/office/powerpoint/2010/main" val="335694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16</a:t>
            </a:fld>
            <a:endParaRPr lang="zh-CN" altLang="en-US"/>
          </a:p>
        </p:txBody>
      </p:sp>
    </p:spTree>
    <p:extLst>
      <p:ext uri="{BB962C8B-B14F-4D97-AF65-F5344CB8AC3E}">
        <p14:creationId xmlns:p14="http://schemas.microsoft.com/office/powerpoint/2010/main" val="308960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17</a:t>
            </a:fld>
            <a:endParaRPr lang="zh-CN" altLang="en-US"/>
          </a:p>
        </p:txBody>
      </p:sp>
    </p:spTree>
    <p:extLst>
      <p:ext uri="{BB962C8B-B14F-4D97-AF65-F5344CB8AC3E}">
        <p14:creationId xmlns:p14="http://schemas.microsoft.com/office/powerpoint/2010/main" val="1685882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18</a:t>
            </a:fld>
            <a:endParaRPr lang="zh-CN" altLang="en-US"/>
          </a:p>
        </p:txBody>
      </p:sp>
    </p:spTree>
    <p:extLst>
      <p:ext uri="{BB962C8B-B14F-4D97-AF65-F5344CB8AC3E}">
        <p14:creationId xmlns:p14="http://schemas.microsoft.com/office/powerpoint/2010/main" val="152659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19</a:t>
            </a:fld>
            <a:endParaRPr lang="zh-CN" altLang="en-US"/>
          </a:p>
        </p:txBody>
      </p:sp>
    </p:spTree>
    <p:extLst>
      <p:ext uri="{BB962C8B-B14F-4D97-AF65-F5344CB8AC3E}">
        <p14:creationId xmlns:p14="http://schemas.microsoft.com/office/powerpoint/2010/main" val="137098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20</a:t>
            </a:fld>
            <a:endParaRPr lang="zh-CN" altLang="en-US"/>
          </a:p>
        </p:txBody>
      </p:sp>
    </p:spTree>
    <p:extLst>
      <p:ext uri="{BB962C8B-B14F-4D97-AF65-F5344CB8AC3E}">
        <p14:creationId xmlns:p14="http://schemas.microsoft.com/office/powerpoint/2010/main" val="334068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a:t>
            </a:fld>
            <a:endParaRPr lang="zh-CN" altLang="en-US"/>
          </a:p>
        </p:txBody>
      </p:sp>
    </p:spTree>
    <p:extLst>
      <p:ext uri="{BB962C8B-B14F-4D97-AF65-F5344CB8AC3E}">
        <p14:creationId xmlns:p14="http://schemas.microsoft.com/office/powerpoint/2010/main" val="1537369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21</a:t>
            </a:fld>
            <a:endParaRPr lang="zh-CN" altLang="en-US"/>
          </a:p>
        </p:txBody>
      </p:sp>
    </p:spTree>
    <p:extLst>
      <p:ext uri="{BB962C8B-B14F-4D97-AF65-F5344CB8AC3E}">
        <p14:creationId xmlns:p14="http://schemas.microsoft.com/office/powerpoint/2010/main" val="330372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22</a:t>
            </a:fld>
            <a:endParaRPr lang="zh-CN" altLang="en-US"/>
          </a:p>
        </p:txBody>
      </p:sp>
    </p:spTree>
    <p:extLst>
      <p:ext uri="{BB962C8B-B14F-4D97-AF65-F5344CB8AC3E}">
        <p14:creationId xmlns:p14="http://schemas.microsoft.com/office/powerpoint/2010/main" val="3821424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23</a:t>
            </a:fld>
            <a:endParaRPr lang="zh-CN" altLang="en-US"/>
          </a:p>
        </p:txBody>
      </p:sp>
    </p:spTree>
    <p:extLst>
      <p:ext uri="{BB962C8B-B14F-4D97-AF65-F5344CB8AC3E}">
        <p14:creationId xmlns:p14="http://schemas.microsoft.com/office/powerpoint/2010/main" val="2248412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24</a:t>
            </a:fld>
            <a:endParaRPr lang="zh-CN" altLang="en-US"/>
          </a:p>
        </p:txBody>
      </p:sp>
    </p:spTree>
    <p:extLst>
      <p:ext uri="{BB962C8B-B14F-4D97-AF65-F5344CB8AC3E}">
        <p14:creationId xmlns:p14="http://schemas.microsoft.com/office/powerpoint/2010/main" val="2295225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25</a:t>
            </a:fld>
            <a:endParaRPr lang="zh-CN" altLang="en-US"/>
          </a:p>
        </p:txBody>
      </p:sp>
    </p:spTree>
    <p:extLst>
      <p:ext uri="{BB962C8B-B14F-4D97-AF65-F5344CB8AC3E}">
        <p14:creationId xmlns:p14="http://schemas.microsoft.com/office/powerpoint/2010/main" val="1365663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26</a:t>
            </a:fld>
            <a:endParaRPr lang="zh-CN" altLang="en-US"/>
          </a:p>
        </p:txBody>
      </p:sp>
    </p:spTree>
    <p:extLst>
      <p:ext uri="{BB962C8B-B14F-4D97-AF65-F5344CB8AC3E}">
        <p14:creationId xmlns:p14="http://schemas.microsoft.com/office/powerpoint/2010/main" val="144012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27</a:t>
            </a:fld>
            <a:endParaRPr lang="zh-CN" altLang="en-US"/>
          </a:p>
        </p:txBody>
      </p:sp>
    </p:spTree>
    <p:extLst>
      <p:ext uri="{BB962C8B-B14F-4D97-AF65-F5344CB8AC3E}">
        <p14:creationId xmlns:p14="http://schemas.microsoft.com/office/powerpoint/2010/main" val="2631281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28</a:t>
            </a:fld>
            <a:endParaRPr lang="zh-CN" altLang="en-US"/>
          </a:p>
        </p:txBody>
      </p:sp>
    </p:spTree>
    <p:extLst>
      <p:ext uri="{BB962C8B-B14F-4D97-AF65-F5344CB8AC3E}">
        <p14:creationId xmlns:p14="http://schemas.microsoft.com/office/powerpoint/2010/main" val="248463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29</a:t>
            </a:fld>
            <a:endParaRPr lang="zh-CN" altLang="en-US"/>
          </a:p>
        </p:txBody>
      </p:sp>
    </p:spTree>
    <p:extLst>
      <p:ext uri="{BB962C8B-B14F-4D97-AF65-F5344CB8AC3E}">
        <p14:creationId xmlns:p14="http://schemas.microsoft.com/office/powerpoint/2010/main" val="3322816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30</a:t>
            </a:fld>
            <a:endParaRPr lang="zh-CN" altLang="en-US"/>
          </a:p>
        </p:txBody>
      </p:sp>
    </p:spTree>
    <p:extLst>
      <p:ext uri="{BB962C8B-B14F-4D97-AF65-F5344CB8AC3E}">
        <p14:creationId xmlns:p14="http://schemas.microsoft.com/office/powerpoint/2010/main" val="198736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a:t>
            </a:fld>
            <a:endParaRPr lang="zh-CN" altLang="en-US"/>
          </a:p>
        </p:txBody>
      </p:sp>
    </p:spTree>
    <p:extLst>
      <p:ext uri="{BB962C8B-B14F-4D97-AF65-F5344CB8AC3E}">
        <p14:creationId xmlns:p14="http://schemas.microsoft.com/office/powerpoint/2010/main" val="92838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31</a:t>
            </a:fld>
            <a:endParaRPr lang="zh-CN" altLang="en-US"/>
          </a:p>
        </p:txBody>
      </p:sp>
    </p:spTree>
    <p:extLst>
      <p:ext uri="{BB962C8B-B14F-4D97-AF65-F5344CB8AC3E}">
        <p14:creationId xmlns:p14="http://schemas.microsoft.com/office/powerpoint/2010/main" val="561326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32</a:t>
            </a:fld>
            <a:endParaRPr lang="zh-CN" altLang="en-US"/>
          </a:p>
        </p:txBody>
      </p:sp>
    </p:spTree>
    <p:extLst>
      <p:ext uri="{BB962C8B-B14F-4D97-AF65-F5344CB8AC3E}">
        <p14:creationId xmlns:p14="http://schemas.microsoft.com/office/powerpoint/2010/main" val="3459077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33</a:t>
            </a:fld>
            <a:endParaRPr lang="zh-CN" altLang="en-US"/>
          </a:p>
        </p:txBody>
      </p:sp>
    </p:spTree>
    <p:extLst>
      <p:ext uri="{BB962C8B-B14F-4D97-AF65-F5344CB8AC3E}">
        <p14:creationId xmlns:p14="http://schemas.microsoft.com/office/powerpoint/2010/main" val="1832780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34</a:t>
            </a:fld>
            <a:endParaRPr lang="zh-CN" altLang="en-US"/>
          </a:p>
        </p:txBody>
      </p:sp>
    </p:spTree>
    <p:extLst>
      <p:ext uri="{BB962C8B-B14F-4D97-AF65-F5344CB8AC3E}">
        <p14:creationId xmlns:p14="http://schemas.microsoft.com/office/powerpoint/2010/main" val="2815940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35</a:t>
            </a:fld>
            <a:endParaRPr lang="zh-CN" altLang="en-US"/>
          </a:p>
        </p:txBody>
      </p:sp>
    </p:spTree>
    <p:extLst>
      <p:ext uri="{BB962C8B-B14F-4D97-AF65-F5344CB8AC3E}">
        <p14:creationId xmlns:p14="http://schemas.microsoft.com/office/powerpoint/2010/main" val="3637636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36</a:t>
            </a:fld>
            <a:endParaRPr lang="zh-CN" altLang="en-US"/>
          </a:p>
        </p:txBody>
      </p:sp>
    </p:spTree>
    <p:extLst>
      <p:ext uri="{BB962C8B-B14F-4D97-AF65-F5344CB8AC3E}">
        <p14:creationId xmlns:p14="http://schemas.microsoft.com/office/powerpoint/2010/main" val="114400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37</a:t>
            </a:fld>
            <a:endParaRPr lang="zh-CN" altLang="en-US"/>
          </a:p>
        </p:txBody>
      </p:sp>
    </p:spTree>
    <p:extLst>
      <p:ext uri="{BB962C8B-B14F-4D97-AF65-F5344CB8AC3E}">
        <p14:creationId xmlns:p14="http://schemas.microsoft.com/office/powerpoint/2010/main" val="2712674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38</a:t>
            </a:fld>
            <a:endParaRPr lang="zh-CN" altLang="en-US"/>
          </a:p>
        </p:txBody>
      </p:sp>
    </p:spTree>
    <p:extLst>
      <p:ext uri="{BB962C8B-B14F-4D97-AF65-F5344CB8AC3E}">
        <p14:creationId xmlns:p14="http://schemas.microsoft.com/office/powerpoint/2010/main" val="162955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39</a:t>
            </a:fld>
            <a:endParaRPr lang="zh-CN" altLang="en-US"/>
          </a:p>
        </p:txBody>
      </p:sp>
    </p:spTree>
    <p:extLst>
      <p:ext uri="{BB962C8B-B14F-4D97-AF65-F5344CB8AC3E}">
        <p14:creationId xmlns:p14="http://schemas.microsoft.com/office/powerpoint/2010/main" val="2037736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40</a:t>
            </a:fld>
            <a:endParaRPr lang="zh-CN" altLang="en-US"/>
          </a:p>
        </p:txBody>
      </p:sp>
    </p:spTree>
    <p:extLst>
      <p:ext uri="{BB962C8B-B14F-4D97-AF65-F5344CB8AC3E}">
        <p14:creationId xmlns:p14="http://schemas.microsoft.com/office/powerpoint/2010/main" val="112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a:t>
            </a:fld>
            <a:endParaRPr lang="zh-CN" altLang="en-US"/>
          </a:p>
        </p:txBody>
      </p:sp>
    </p:spTree>
    <p:extLst>
      <p:ext uri="{BB962C8B-B14F-4D97-AF65-F5344CB8AC3E}">
        <p14:creationId xmlns:p14="http://schemas.microsoft.com/office/powerpoint/2010/main" val="3006135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41</a:t>
            </a:fld>
            <a:endParaRPr lang="zh-CN" altLang="en-US"/>
          </a:p>
        </p:txBody>
      </p:sp>
    </p:spTree>
    <p:extLst>
      <p:ext uri="{BB962C8B-B14F-4D97-AF65-F5344CB8AC3E}">
        <p14:creationId xmlns:p14="http://schemas.microsoft.com/office/powerpoint/2010/main" val="2283333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42</a:t>
            </a:fld>
            <a:endParaRPr lang="zh-CN" altLang="en-US"/>
          </a:p>
        </p:txBody>
      </p:sp>
    </p:spTree>
    <p:extLst>
      <p:ext uri="{BB962C8B-B14F-4D97-AF65-F5344CB8AC3E}">
        <p14:creationId xmlns:p14="http://schemas.microsoft.com/office/powerpoint/2010/main" val="3100833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43</a:t>
            </a:fld>
            <a:endParaRPr lang="zh-CN" altLang="en-US"/>
          </a:p>
        </p:txBody>
      </p:sp>
    </p:spTree>
    <p:extLst>
      <p:ext uri="{BB962C8B-B14F-4D97-AF65-F5344CB8AC3E}">
        <p14:creationId xmlns:p14="http://schemas.microsoft.com/office/powerpoint/2010/main" val="702125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44</a:t>
            </a:fld>
            <a:endParaRPr lang="zh-CN" altLang="en-US"/>
          </a:p>
        </p:txBody>
      </p:sp>
    </p:spTree>
    <p:extLst>
      <p:ext uri="{BB962C8B-B14F-4D97-AF65-F5344CB8AC3E}">
        <p14:creationId xmlns:p14="http://schemas.microsoft.com/office/powerpoint/2010/main" val="2033737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45</a:t>
            </a:fld>
            <a:endParaRPr lang="zh-CN" altLang="en-US"/>
          </a:p>
        </p:txBody>
      </p:sp>
    </p:spTree>
    <p:extLst>
      <p:ext uri="{BB962C8B-B14F-4D97-AF65-F5344CB8AC3E}">
        <p14:creationId xmlns:p14="http://schemas.microsoft.com/office/powerpoint/2010/main" val="1213203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46</a:t>
            </a:fld>
            <a:endParaRPr lang="zh-CN" altLang="en-US"/>
          </a:p>
        </p:txBody>
      </p:sp>
    </p:spTree>
    <p:extLst>
      <p:ext uri="{BB962C8B-B14F-4D97-AF65-F5344CB8AC3E}">
        <p14:creationId xmlns:p14="http://schemas.microsoft.com/office/powerpoint/2010/main" val="1067784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47</a:t>
            </a:fld>
            <a:endParaRPr lang="zh-CN" altLang="en-US"/>
          </a:p>
        </p:txBody>
      </p:sp>
    </p:spTree>
    <p:extLst>
      <p:ext uri="{BB962C8B-B14F-4D97-AF65-F5344CB8AC3E}">
        <p14:creationId xmlns:p14="http://schemas.microsoft.com/office/powerpoint/2010/main" val="3733060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48</a:t>
            </a:fld>
            <a:endParaRPr lang="zh-CN" altLang="en-US"/>
          </a:p>
        </p:txBody>
      </p:sp>
    </p:spTree>
    <p:extLst>
      <p:ext uri="{BB962C8B-B14F-4D97-AF65-F5344CB8AC3E}">
        <p14:creationId xmlns:p14="http://schemas.microsoft.com/office/powerpoint/2010/main" val="2360908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49</a:t>
            </a:fld>
            <a:endParaRPr lang="zh-CN" altLang="en-US"/>
          </a:p>
        </p:txBody>
      </p:sp>
    </p:spTree>
    <p:extLst>
      <p:ext uri="{BB962C8B-B14F-4D97-AF65-F5344CB8AC3E}">
        <p14:creationId xmlns:p14="http://schemas.microsoft.com/office/powerpoint/2010/main" val="643093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50</a:t>
            </a:fld>
            <a:endParaRPr lang="zh-CN" altLang="en-US"/>
          </a:p>
        </p:txBody>
      </p:sp>
    </p:spTree>
    <p:extLst>
      <p:ext uri="{BB962C8B-B14F-4D97-AF65-F5344CB8AC3E}">
        <p14:creationId xmlns:p14="http://schemas.microsoft.com/office/powerpoint/2010/main" val="349015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a:t>
            </a:fld>
            <a:endParaRPr lang="zh-CN" altLang="en-US"/>
          </a:p>
        </p:txBody>
      </p:sp>
    </p:spTree>
    <p:extLst>
      <p:ext uri="{BB962C8B-B14F-4D97-AF65-F5344CB8AC3E}">
        <p14:creationId xmlns:p14="http://schemas.microsoft.com/office/powerpoint/2010/main" val="4087113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51</a:t>
            </a:fld>
            <a:endParaRPr lang="zh-CN" altLang="en-US"/>
          </a:p>
        </p:txBody>
      </p:sp>
    </p:spTree>
    <p:extLst>
      <p:ext uri="{BB962C8B-B14F-4D97-AF65-F5344CB8AC3E}">
        <p14:creationId xmlns:p14="http://schemas.microsoft.com/office/powerpoint/2010/main" val="261607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52</a:t>
            </a:fld>
            <a:endParaRPr lang="zh-CN" altLang="en-US"/>
          </a:p>
        </p:txBody>
      </p:sp>
    </p:spTree>
    <p:extLst>
      <p:ext uri="{BB962C8B-B14F-4D97-AF65-F5344CB8AC3E}">
        <p14:creationId xmlns:p14="http://schemas.microsoft.com/office/powerpoint/2010/main" val="2824999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53</a:t>
            </a:fld>
            <a:endParaRPr lang="zh-CN" altLang="en-US"/>
          </a:p>
        </p:txBody>
      </p:sp>
    </p:spTree>
    <p:extLst>
      <p:ext uri="{BB962C8B-B14F-4D97-AF65-F5344CB8AC3E}">
        <p14:creationId xmlns:p14="http://schemas.microsoft.com/office/powerpoint/2010/main" val="252953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54</a:t>
            </a:fld>
            <a:endParaRPr lang="zh-CN" altLang="en-US"/>
          </a:p>
        </p:txBody>
      </p:sp>
    </p:spTree>
    <p:extLst>
      <p:ext uri="{BB962C8B-B14F-4D97-AF65-F5344CB8AC3E}">
        <p14:creationId xmlns:p14="http://schemas.microsoft.com/office/powerpoint/2010/main" val="1990542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55</a:t>
            </a:fld>
            <a:endParaRPr lang="zh-CN" altLang="en-US"/>
          </a:p>
        </p:txBody>
      </p:sp>
    </p:spTree>
    <p:extLst>
      <p:ext uri="{BB962C8B-B14F-4D97-AF65-F5344CB8AC3E}">
        <p14:creationId xmlns:p14="http://schemas.microsoft.com/office/powerpoint/2010/main" val="724198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56</a:t>
            </a:fld>
            <a:endParaRPr lang="zh-CN" altLang="en-US"/>
          </a:p>
        </p:txBody>
      </p:sp>
    </p:spTree>
    <p:extLst>
      <p:ext uri="{BB962C8B-B14F-4D97-AF65-F5344CB8AC3E}">
        <p14:creationId xmlns:p14="http://schemas.microsoft.com/office/powerpoint/2010/main" val="855040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57</a:t>
            </a:fld>
            <a:endParaRPr lang="zh-CN" altLang="en-US"/>
          </a:p>
        </p:txBody>
      </p:sp>
    </p:spTree>
    <p:extLst>
      <p:ext uri="{BB962C8B-B14F-4D97-AF65-F5344CB8AC3E}">
        <p14:creationId xmlns:p14="http://schemas.microsoft.com/office/powerpoint/2010/main" val="1741539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58</a:t>
            </a:fld>
            <a:endParaRPr lang="zh-CN" altLang="en-US"/>
          </a:p>
        </p:txBody>
      </p:sp>
    </p:spTree>
    <p:extLst>
      <p:ext uri="{BB962C8B-B14F-4D97-AF65-F5344CB8AC3E}">
        <p14:creationId xmlns:p14="http://schemas.microsoft.com/office/powerpoint/2010/main" val="40351211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59</a:t>
            </a:fld>
            <a:endParaRPr lang="zh-CN" altLang="en-US"/>
          </a:p>
        </p:txBody>
      </p:sp>
    </p:spTree>
    <p:extLst>
      <p:ext uri="{BB962C8B-B14F-4D97-AF65-F5344CB8AC3E}">
        <p14:creationId xmlns:p14="http://schemas.microsoft.com/office/powerpoint/2010/main" val="27233961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60</a:t>
            </a:fld>
            <a:endParaRPr lang="zh-CN" altLang="en-US"/>
          </a:p>
        </p:txBody>
      </p:sp>
    </p:spTree>
    <p:extLst>
      <p:ext uri="{BB962C8B-B14F-4D97-AF65-F5344CB8AC3E}">
        <p14:creationId xmlns:p14="http://schemas.microsoft.com/office/powerpoint/2010/main" val="125786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7</a:t>
            </a:fld>
            <a:endParaRPr lang="zh-CN" altLang="en-US"/>
          </a:p>
        </p:txBody>
      </p:sp>
    </p:spTree>
    <p:extLst>
      <p:ext uri="{BB962C8B-B14F-4D97-AF65-F5344CB8AC3E}">
        <p14:creationId xmlns:p14="http://schemas.microsoft.com/office/powerpoint/2010/main" val="25139883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61</a:t>
            </a:fld>
            <a:endParaRPr lang="zh-CN" altLang="en-US"/>
          </a:p>
        </p:txBody>
      </p:sp>
    </p:spTree>
    <p:extLst>
      <p:ext uri="{BB962C8B-B14F-4D97-AF65-F5344CB8AC3E}">
        <p14:creationId xmlns:p14="http://schemas.microsoft.com/office/powerpoint/2010/main" val="4335577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62</a:t>
            </a:fld>
            <a:endParaRPr lang="zh-CN" altLang="en-US"/>
          </a:p>
        </p:txBody>
      </p:sp>
    </p:spTree>
    <p:extLst>
      <p:ext uri="{BB962C8B-B14F-4D97-AF65-F5344CB8AC3E}">
        <p14:creationId xmlns:p14="http://schemas.microsoft.com/office/powerpoint/2010/main" val="20675533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63</a:t>
            </a:fld>
            <a:endParaRPr lang="zh-CN" altLang="en-US"/>
          </a:p>
        </p:txBody>
      </p:sp>
    </p:spTree>
    <p:extLst>
      <p:ext uri="{BB962C8B-B14F-4D97-AF65-F5344CB8AC3E}">
        <p14:creationId xmlns:p14="http://schemas.microsoft.com/office/powerpoint/2010/main" val="20905212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64</a:t>
            </a:fld>
            <a:endParaRPr lang="zh-CN" altLang="en-US"/>
          </a:p>
        </p:txBody>
      </p:sp>
    </p:spTree>
    <p:extLst>
      <p:ext uri="{BB962C8B-B14F-4D97-AF65-F5344CB8AC3E}">
        <p14:creationId xmlns:p14="http://schemas.microsoft.com/office/powerpoint/2010/main" val="39264509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65</a:t>
            </a:fld>
            <a:endParaRPr lang="zh-CN" altLang="en-US"/>
          </a:p>
        </p:txBody>
      </p:sp>
    </p:spTree>
    <p:extLst>
      <p:ext uri="{BB962C8B-B14F-4D97-AF65-F5344CB8AC3E}">
        <p14:creationId xmlns:p14="http://schemas.microsoft.com/office/powerpoint/2010/main" val="2556862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66</a:t>
            </a:fld>
            <a:endParaRPr lang="zh-CN" altLang="en-US"/>
          </a:p>
        </p:txBody>
      </p:sp>
    </p:spTree>
    <p:extLst>
      <p:ext uri="{BB962C8B-B14F-4D97-AF65-F5344CB8AC3E}">
        <p14:creationId xmlns:p14="http://schemas.microsoft.com/office/powerpoint/2010/main" val="167989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67</a:t>
            </a:fld>
            <a:endParaRPr lang="zh-CN" altLang="en-US"/>
          </a:p>
        </p:txBody>
      </p:sp>
    </p:spTree>
    <p:extLst>
      <p:ext uri="{BB962C8B-B14F-4D97-AF65-F5344CB8AC3E}">
        <p14:creationId xmlns:p14="http://schemas.microsoft.com/office/powerpoint/2010/main" val="739889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68</a:t>
            </a:fld>
            <a:endParaRPr lang="zh-CN" altLang="en-US"/>
          </a:p>
        </p:txBody>
      </p:sp>
    </p:spTree>
    <p:extLst>
      <p:ext uri="{BB962C8B-B14F-4D97-AF65-F5344CB8AC3E}">
        <p14:creationId xmlns:p14="http://schemas.microsoft.com/office/powerpoint/2010/main" val="2534323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69</a:t>
            </a:fld>
            <a:endParaRPr lang="zh-CN" altLang="en-US"/>
          </a:p>
        </p:txBody>
      </p:sp>
    </p:spTree>
    <p:extLst>
      <p:ext uri="{BB962C8B-B14F-4D97-AF65-F5344CB8AC3E}">
        <p14:creationId xmlns:p14="http://schemas.microsoft.com/office/powerpoint/2010/main" val="162153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8</a:t>
            </a:fld>
            <a:endParaRPr lang="zh-CN" altLang="en-US"/>
          </a:p>
        </p:txBody>
      </p:sp>
    </p:spTree>
    <p:extLst>
      <p:ext uri="{BB962C8B-B14F-4D97-AF65-F5344CB8AC3E}">
        <p14:creationId xmlns:p14="http://schemas.microsoft.com/office/powerpoint/2010/main" val="338465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9</a:t>
            </a:fld>
            <a:endParaRPr lang="zh-CN" altLang="en-US"/>
          </a:p>
        </p:txBody>
      </p:sp>
    </p:spTree>
    <p:extLst>
      <p:ext uri="{BB962C8B-B14F-4D97-AF65-F5344CB8AC3E}">
        <p14:creationId xmlns:p14="http://schemas.microsoft.com/office/powerpoint/2010/main" val="220328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520B03-F68F-4ABA-88BC-A59F0E6AF0AC}" type="slidenum">
              <a:rPr lang="zh-CN" altLang="en-US" smtClean="0"/>
              <a:t>10</a:t>
            </a:fld>
            <a:endParaRPr lang="zh-CN" altLang="en-US"/>
          </a:p>
        </p:txBody>
      </p:sp>
    </p:spTree>
    <p:extLst>
      <p:ext uri="{BB962C8B-B14F-4D97-AF65-F5344CB8AC3E}">
        <p14:creationId xmlns:p14="http://schemas.microsoft.com/office/powerpoint/2010/main" val="219961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1326728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200562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20618503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7894254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33844805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3830337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22494776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32684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1897738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729927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2725604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3673511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371362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1032195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8BAFEDB-04F5-4783-B7BE-1AB8C5A0B916}"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BD093A0-191A-4958-A257-A3547D9888DA}" type="slidenum">
              <a:rPr lang="zh-CN" altLang="en-US" smtClean="0"/>
              <a:t>‹#›</a:t>
            </a:fld>
            <a:endParaRPr lang="zh-CN" altLang="en-US"/>
          </a:p>
        </p:txBody>
      </p:sp>
    </p:spTree>
    <p:extLst>
      <p:ext uri="{BB962C8B-B14F-4D97-AF65-F5344CB8AC3E}">
        <p14:creationId xmlns:p14="http://schemas.microsoft.com/office/powerpoint/2010/main" val="3453440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274404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3981873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3359950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2934486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dirty="0"/>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3873967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3391903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AB3FBEA-4038-439F-B900-B8D435DDF19A}" type="datetimeFigureOut">
              <a:rPr lang="zh-CN" altLang="en-US" smtClean="0"/>
              <a:t>2019/11/25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A2B4817-7D10-49A9-917F-9EECB62F85DB}" type="slidenum">
              <a:rPr lang="zh-CN" altLang="en-US" smtClean="0"/>
              <a:t>‹#›</a:t>
            </a:fld>
            <a:endParaRPr lang="zh-CN" altLang="en-US"/>
          </a:p>
        </p:txBody>
      </p:sp>
    </p:spTree>
    <p:extLst>
      <p:ext uri="{BB962C8B-B14F-4D97-AF65-F5344CB8AC3E}">
        <p14:creationId xmlns:p14="http://schemas.microsoft.com/office/powerpoint/2010/main" val="10453833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772359"/>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cxnSp>
        <p:nvCxnSpPr>
          <p:cNvPr id="20" name="直接连接符 19"/>
          <p:cNvCxnSpPr/>
          <p:nvPr userDrawn="1"/>
        </p:nvCxnSpPr>
        <p:spPr>
          <a:xfrm>
            <a:off x="0" y="6366192"/>
            <a:ext cx="6577755" cy="0"/>
          </a:xfrm>
          <a:prstGeom prst="line">
            <a:avLst/>
          </a:prstGeom>
          <a:ln w="3175" cmpd="thickThin">
            <a:gradFill flip="none" rotWithShape="1">
              <a:gsLst>
                <a:gs pos="0">
                  <a:schemeClr val="bg1">
                    <a:lumMod val="50000"/>
                  </a:schemeClr>
                </a:gs>
                <a:gs pos="49000">
                  <a:schemeClr val="tx1">
                    <a:lumMod val="50000"/>
                    <a:lumOff val="50000"/>
                  </a:schemeClr>
                </a:gs>
                <a:gs pos="83000">
                  <a:schemeClr val="tx1">
                    <a:lumMod val="75000"/>
                    <a:lumOff val="25000"/>
                  </a:schemeClr>
                </a:gs>
                <a:gs pos="100000">
                  <a:schemeClr val="bg1">
                    <a:lumMod val="85000"/>
                  </a:schemeClr>
                </a:gs>
              </a:gsLst>
              <a:path path="shape">
                <a:fillToRect l="50000" t="50000" r="50000" b="50000"/>
              </a:path>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a:off x="0" y="6459011"/>
            <a:ext cx="6882241" cy="338554"/>
          </a:xfrm>
          <a:prstGeom prst="rect">
            <a:avLst/>
          </a:prstGeom>
        </p:spPr>
        <p:txBody>
          <a:bodyPr wrap="square">
            <a:spAutoFit/>
          </a:bodyPr>
          <a:lstStyle/>
          <a:p>
            <a:r>
              <a:rPr lang="zh-CN" altLang="en-US" sz="1600" b="0" dirty="0" smtClean="0">
                <a:solidFill>
                  <a:schemeClr val="tx1"/>
                </a:solidFill>
                <a:latin typeface="微软雅黑" panose="020B0503020204020204" pitchFamily="34" charset="-122"/>
                <a:ea typeface="微软雅黑" panose="020B0503020204020204" pitchFamily="34" charset="-122"/>
              </a:rPr>
              <a:t>深圳市技成科技有限公司</a:t>
            </a:r>
            <a:r>
              <a:rPr lang="zh-CN" altLang="en-US" sz="1600" b="0" baseline="0" dirty="0" smtClean="0">
                <a:solidFill>
                  <a:schemeClr val="tx1"/>
                </a:solidFill>
                <a:latin typeface="微软雅黑" panose="020B0503020204020204" pitchFamily="34" charset="-122"/>
                <a:ea typeface="微软雅黑" panose="020B0503020204020204" pitchFamily="34" charset="-122"/>
              </a:rPr>
              <a:t>  </a:t>
            </a:r>
            <a:r>
              <a:rPr lang="en-US" altLang="zh-CN" sz="1600" baseline="0" dirty="0" smtClean="0">
                <a:solidFill>
                  <a:schemeClr val="tx1"/>
                </a:solidFill>
                <a:latin typeface="Kozuka Mincho Pr6N B" panose="02020800000000000000" pitchFamily="18" charset="-128"/>
                <a:ea typeface="Kozuka Mincho Pr6N B" panose="02020800000000000000" pitchFamily="18" charset="-128"/>
              </a:rPr>
              <a:t>www.jcpeixun.com       </a:t>
            </a:r>
            <a:r>
              <a:rPr lang="zh-CN" altLang="en-US" sz="1600" b="0" baseline="0" dirty="0" smtClean="0">
                <a:solidFill>
                  <a:schemeClr val="tx1"/>
                </a:solidFill>
                <a:latin typeface="微软雅黑" panose="020B0503020204020204" pitchFamily="34" charset="-122"/>
                <a:ea typeface="微软雅黑" panose="020B0503020204020204" pitchFamily="34" charset="-122"/>
              </a:rPr>
              <a:t>西门子课程学习规划</a:t>
            </a:r>
            <a:endParaRPr lang="zh-CN" altLang="en-US" dirty="0">
              <a:solidFill>
                <a:schemeClr val="tx1"/>
              </a:solidFill>
              <a:latin typeface="Kozuka Mincho Pr6N B" panose="02020800000000000000" pitchFamily="18" charset="-128"/>
              <a:ea typeface="Kozuka Mincho Pr6N B" panose="02020800000000000000" pitchFamily="18" charset="-128"/>
            </a:endParaRPr>
          </a:p>
        </p:txBody>
      </p:sp>
      <p:pic>
        <p:nvPicPr>
          <p:cNvPr id="4" name="图片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16772" y="87540"/>
            <a:ext cx="2855482" cy="598714"/>
          </a:xfrm>
          <a:prstGeom prst="rect">
            <a:avLst/>
          </a:prstGeom>
        </p:spPr>
      </p:pic>
      <p:cxnSp>
        <p:nvCxnSpPr>
          <p:cNvPr id="11" name="直接连接符 10"/>
          <p:cNvCxnSpPr/>
          <p:nvPr userDrawn="1"/>
        </p:nvCxnSpPr>
        <p:spPr>
          <a:xfrm>
            <a:off x="6577755" y="6366192"/>
            <a:ext cx="325912" cy="491808"/>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9388625" y="5929929"/>
            <a:ext cx="2803376" cy="0"/>
          </a:xfrm>
          <a:prstGeom prst="line">
            <a:avLst/>
          </a:prstGeom>
          <a:ln w="19050">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直接连接符 7"/>
          <p:cNvCxnSpPr/>
          <p:nvPr userDrawn="1"/>
        </p:nvCxnSpPr>
        <p:spPr>
          <a:xfrm>
            <a:off x="9388625" y="5939483"/>
            <a:ext cx="0" cy="928071"/>
          </a:xfrm>
          <a:prstGeom prst="line">
            <a:avLst/>
          </a:prstGeom>
          <a:ln w="19050">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接连接符 16"/>
          <p:cNvCxnSpPr/>
          <p:nvPr userDrawn="1"/>
        </p:nvCxnSpPr>
        <p:spPr>
          <a:xfrm flipH="1">
            <a:off x="9388625" y="6268537"/>
            <a:ext cx="2803375" cy="0"/>
          </a:xfrm>
          <a:prstGeom prst="line">
            <a:avLst/>
          </a:prstGeom>
          <a:ln w="19050">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文本框 28"/>
          <p:cNvSpPr txBox="1"/>
          <p:nvPr userDrawn="1"/>
        </p:nvSpPr>
        <p:spPr>
          <a:xfrm>
            <a:off x="10185019" y="5929929"/>
            <a:ext cx="1210588" cy="338554"/>
          </a:xfrm>
          <a:prstGeom prst="rect">
            <a:avLst/>
          </a:prstGeom>
          <a:noFill/>
        </p:spPr>
        <p:txBody>
          <a:bodyPr wrap="none" rtlCol="0">
            <a:spAutoFit/>
          </a:bodyPr>
          <a:lstStyle/>
          <a:p>
            <a:r>
              <a:rPr lang="zh-CN" altLang="en-US" sz="1600" b="1" dirty="0" smtClean="0">
                <a:latin typeface="华文楷体" panose="02010600040101010101" pitchFamily="2" charset="-122"/>
                <a:ea typeface="华文楷体" panose="02010600040101010101" pitchFamily="2" charset="-122"/>
              </a:rPr>
              <a:t>操作选择区</a:t>
            </a:r>
            <a:endParaRPr lang="zh-CN" altLang="en-US" sz="16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85858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662A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矩形 6"/>
          <p:cNvSpPr/>
          <p:nvPr userDrawn="1"/>
        </p:nvSpPr>
        <p:spPr>
          <a:xfrm>
            <a:off x="8610600" y="157655"/>
            <a:ext cx="3418490" cy="846053"/>
          </a:xfrm>
          <a:prstGeom prst="rect">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0" y="6538912"/>
            <a:ext cx="6482687" cy="0"/>
          </a:xfrm>
          <a:prstGeom prst="line">
            <a:avLst/>
          </a:prstGeom>
          <a:ln w="3175" cmpd="thickThin">
            <a:gradFill flip="none" rotWithShape="1">
              <a:gsLst>
                <a:gs pos="0">
                  <a:schemeClr val="bg1">
                    <a:lumMod val="85000"/>
                  </a:schemeClr>
                </a:gs>
                <a:gs pos="49000">
                  <a:schemeClr val="bg1">
                    <a:lumMod val="75000"/>
                  </a:schemeClr>
                </a:gs>
                <a:gs pos="83000">
                  <a:schemeClr val="bg1"/>
                </a:gs>
                <a:gs pos="100000">
                  <a:schemeClr val="bg1">
                    <a:lumMod val="85000"/>
                  </a:schemeClr>
                </a:gs>
              </a:gsLst>
              <a:path path="shape">
                <a:fillToRect l="50000" t="50000" r="50000" b="50000"/>
              </a:path>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6482687" y="6538912"/>
            <a:ext cx="325912" cy="325912"/>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232164" y="6502316"/>
            <a:ext cx="11121636" cy="369332"/>
          </a:xfrm>
          <a:prstGeom prst="rect">
            <a:avLst/>
          </a:prstGeom>
        </p:spPr>
        <p:txBody>
          <a:bodyPr wrap="square">
            <a:spAutoFit/>
          </a:bodyPr>
          <a:lstStyle/>
          <a:p>
            <a:r>
              <a:rPr lang="zh-CN" altLang="en-US" b="0" dirty="0" smtClean="0">
                <a:solidFill>
                  <a:schemeClr val="bg1"/>
                </a:solidFill>
                <a:latin typeface="楷体" panose="02010609060101010101" pitchFamily="49" charset="-122"/>
                <a:ea typeface="楷体" panose="02010609060101010101" pitchFamily="49" charset="-122"/>
              </a:rPr>
              <a:t>技成培训网</a:t>
            </a:r>
            <a:r>
              <a:rPr lang="zh-CN" altLang="en-US" b="0" baseline="0" dirty="0" smtClean="0">
                <a:solidFill>
                  <a:schemeClr val="bg1"/>
                </a:solidFill>
                <a:latin typeface="楷体" panose="02010609060101010101" pitchFamily="49" charset="-122"/>
                <a:ea typeface="楷体" panose="02010609060101010101" pitchFamily="49" charset="-122"/>
              </a:rPr>
              <a:t>  </a:t>
            </a:r>
            <a:r>
              <a:rPr lang="en-US" altLang="zh-CN" baseline="0" dirty="0" smtClean="0">
                <a:solidFill>
                  <a:schemeClr val="bg1"/>
                </a:solidFill>
                <a:latin typeface="楷体" panose="02010609060101010101" pitchFamily="49" charset="-122"/>
                <a:ea typeface="楷体" panose="02010609060101010101" pitchFamily="49" charset="-122"/>
              </a:rPr>
              <a:t>www.jcpeixun.com       </a:t>
            </a:r>
            <a:r>
              <a:rPr lang="zh-CN" altLang="en-US" b="0" baseline="0" dirty="0" smtClean="0">
                <a:solidFill>
                  <a:schemeClr val="bg1"/>
                </a:solidFill>
                <a:latin typeface="楷体" panose="02010609060101010101" pitchFamily="49" charset="-122"/>
                <a:ea typeface="楷体" panose="02010609060101010101" pitchFamily="49" charset="-122"/>
              </a:rPr>
              <a:t>学技术，改变工作方式</a:t>
            </a:r>
            <a:r>
              <a:rPr lang="en-US" altLang="zh-CN" baseline="0" dirty="0" smtClean="0">
                <a:solidFill>
                  <a:schemeClr val="bg1"/>
                </a:solidFill>
                <a:latin typeface="楷体" panose="02010609060101010101" pitchFamily="49" charset="-122"/>
                <a:ea typeface="楷体" panose="02010609060101010101" pitchFamily="49" charset="-122"/>
              </a:rPr>
              <a:t>  </a:t>
            </a:r>
            <a:endParaRPr lang="zh-CN" altLang="en-US"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930907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course.jcpeixun.com/6364/" TargetMode="External"/><Relationship Id="rId7"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68.xml"/><Relationship Id="rId5" Type="http://schemas.openxmlformats.org/officeDocument/2006/relationships/slide" Target="slide67.xml"/><Relationship Id="rId4" Type="http://schemas.openxmlformats.org/officeDocument/2006/relationships/slide" Target="slide66.xml"/></Relationships>
</file>

<file path=ppt/slides/_rels/slide11.xml.rels><?xml version="1.0" encoding="UTF-8" standalone="yes"?>
<Relationships xmlns="http://schemas.openxmlformats.org/package/2006/relationships"><Relationship Id="rId8" Type="http://schemas.openxmlformats.org/officeDocument/2006/relationships/hyperlink" Target="https://bbs.jcpeixun.com/thread-164136-1-1.html" TargetMode="External"/><Relationship Id="rId3" Type="http://schemas.openxmlformats.org/officeDocument/2006/relationships/hyperlink" Target="https://bbs.jcpeixun.com/thread-164137-1-1.html" TargetMode="External"/><Relationship Id="rId7" Type="http://schemas.openxmlformats.org/officeDocument/2006/relationships/hyperlink" Target="https://bbs.jcpeixun.com/thread-164134-1-1.html" TargetMode="External"/><Relationship Id="rId12"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36164;&#26009;&#25991;&#20214;&#22841;/LOGO!&#36164;&#26009;/LOGO!&#19978;&#19979;&#36733;&#24120;&#35265;&#38382;&#39064;.pdf" TargetMode="External"/><Relationship Id="rId11" Type="http://schemas.openxmlformats.org/officeDocument/2006/relationships/slide" Target="slide10.xml"/><Relationship Id="rId5" Type="http://schemas.openxmlformats.org/officeDocument/2006/relationships/hyperlink" Target="&#36164;&#26009;&#25991;&#20214;&#22841;/LOGO!&#36164;&#26009;/LOGO&#65281;&#31243;&#24207;&#19978;&#19979;&#36733;.pdf" TargetMode="External"/><Relationship Id="rId10" Type="http://schemas.openxmlformats.org/officeDocument/2006/relationships/hyperlink" Target="http://course.jcpeixun.com/6177/459062.html" TargetMode="External"/><Relationship Id="rId4" Type="http://schemas.openxmlformats.org/officeDocument/2006/relationships/hyperlink" Target="&#36164;&#26009;&#25991;&#20214;&#22841;/LOGO!&#36164;&#26009;/LOGO!&#36719;&#20214;&#25805;&#20316;&#20351;&#29992;&#35828;&#26126;.pdf" TargetMode="External"/><Relationship Id="rId9" Type="http://schemas.openxmlformats.org/officeDocument/2006/relationships/hyperlink" Target="http://course.jcpeixun.com/6177/459061.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bbs.jcpeixun.com/thread-160756-1-1.html" TargetMode="External"/><Relationship Id="rId13" Type="http://schemas.openxmlformats.org/officeDocument/2006/relationships/hyperlink" Target="PLC&#19982;&#32534;&#31243;&#36719;&#20214;&#36830;&#25509;&#35828;&#26126;/&#24110;&#21161;&#34917;&#19969;&#23433;&#35013;&#35828;&#26126;.pdf" TargetMode="External"/><Relationship Id="rId3" Type="http://schemas.openxmlformats.org/officeDocument/2006/relationships/hyperlink" Target="http://course.jcpeixun.com/4447/311523.html" TargetMode="External"/><Relationship Id="rId7" Type="http://schemas.openxmlformats.org/officeDocument/2006/relationships/hyperlink" Target="https://bbs.jcpeixun.com/forum.php?mod=viewthread&amp;tid=59971&amp;extra=page=1&amp;page=1" TargetMode="External"/><Relationship Id="rId12" Type="http://schemas.openxmlformats.org/officeDocument/2006/relationships/hyperlink" Target="PLC&#19982;&#32534;&#31243;&#36719;&#20214;&#36830;&#25509;&#35828;&#26126;/S7-200&#24211;&#28155;&#21152;&#26041;&#27861;.pdf" TargetMode="External"/><Relationship Id="rId2" Type="http://schemas.openxmlformats.org/officeDocument/2006/relationships/notesSlide" Target="../notesSlides/notesSlide11.xml"/><Relationship Id="rId16"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hyperlink" Target="https://bbs.jcpeixun.com/forum.php?mod=viewthread&amp;tid=1391" TargetMode="External"/><Relationship Id="rId11" Type="http://schemas.openxmlformats.org/officeDocument/2006/relationships/hyperlink" Target="PLC&#19982;&#32534;&#31243;&#36719;&#20214;&#36830;&#25509;&#35828;&#26126;/S7-200&#19982;&#36719;&#20214;&#36890;&#20449;&#36830;&#25509;&#35774;&#32622;.pdf" TargetMode="External"/><Relationship Id="rId5" Type="http://schemas.openxmlformats.org/officeDocument/2006/relationships/hyperlink" Target="https://pan.baidu.com/share/init?surl=K8dYyAfOvdxSb-oIWz_8mQ" TargetMode="External"/><Relationship Id="rId15" Type="http://schemas.openxmlformats.org/officeDocument/2006/relationships/slide" Target="slide10.xml"/><Relationship Id="rId10" Type="http://schemas.openxmlformats.org/officeDocument/2006/relationships/hyperlink" Target="&#36719;&#20214;&#24120;&#35265;&#25925;&#38556;&#35828;&#26126;/S7-200&#36719;&#20214;&#24120;&#35265;&#25925;&#38556;&#35299;&#20915;&#26041;&#27861;.pdf" TargetMode="External"/><Relationship Id="rId4" Type="http://schemas.openxmlformats.org/officeDocument/2006/relationships/hyperlink" Target="http://course.jcpeixun.com/4447/311525.html" TargetMode="External"/><Relationship Id="rId9" Type="http://schemas.openxmlformats.org/officeDocument/2006/relationships/hyperlink" Target="&#36719;&#20214;&#23433;&#35013;&#35828;&#26126;/S7-200&#32534;&#31243;&#36719;&#20214;&#30340;&#23433;&#35013;&#35828;&#26126;.pdf" TargetMode="External"/><Relationship Id="rId14" Type="http://schemas.openxmlformats.org/officeDocument/2006/relationships/hyperlink" Target="PLC&#19982;&#32534;&#31243;&#36719;&#20214;&#36830;&#25509;&#35828;&#26126;/PC%20Access%20&#27010;&#36848;&#21450;&#20351;&#29992;.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36719;&#20214;&#24120;&#35265;&#25925;&#38556;&#35828;&#26126;/S7-200SMART&#36719;&#20214;&#23433;&#35013;&#24120;&#35265;&#25925;&#38556;.pdf" TargetMode="External"/><Relationship Id="rId3" Type="http://schemas.openxmlformats.org/officeDocument/2006/relationships/hyperlink" Target="http://course.jcpeixun.com/2147/" TargetMode="External"/><Relationship Id="rId7" Type="http://schemas.openxmlformats.org/officeDocument/2006/relationships/hyperlink" Target="&#36719;&#20214;&#23433;&#35013;&#35828;&#26126;/S7-200SMART&#36719;&#20214;&#23433;&#35013;&#35828;&#26126;.pdf" TargetMode="External"/><Relationship Id="rId12"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bbs.jcpeixun.com/thread-65275-1-1.html" TargetMode="External"/><Relationship Id="rId11" Type="http://schemas.openxmlformats.org/officeDocument/2006/relationships/slide" Target="slide10.xml"/><Relationship Id="rId5" Type="http://schemas.openxmlformats.org/officeDocument/2006/relationships/hyperlink" Target="https://bbs.jcpeixun.com/thread-160106-1-1.html" TargetMode="External"/><Relationship Id="rId10" Type="http://schemas.openxmlformats.org/officeDocument/2006/relationships/hyperlink" Target="PLC&#19982;&#32534;&#31243;&#36719;&#20214;&#36830;&#25509;&#35828;&#26126;/S7-200SMART&#24211;&#25991;&#20214;&#28155;&#21152;&#35828;&#26126;.pdf" TargetMode="External"/><Relationship Id="rId4" Type="http://schemas.openxmlformats.org/officeDocument/2006/relationships/hyperlink" Target="https://bbs.jcpeixun.com/thread-161911-1-1.html" TargetMode="External"/><Relationship Id="rId9" Type="http://schemas.openxmlformats.org/officeDocument/2006/relationships/hyperlink" Target="PLC&#19982;&#32534;&#31243;&#36719;&#20214;&#36830;&#25509;&#35828;&#26126;/S7-200SMART&#19982;&#36719;&#20214;&#30340;&#36890;&#20449;&#36830;&#25509;&#25551;&#36848;.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36719;&#20214;&#23433;&#35013;&#35828;&#26126;/S7-300&#36719;&#20214;&#23433;&#35013;&#35828;&#26126;.pdf" TargetMode="External"/><Relationship Id="rId3" Type="http://schemas.openxmlformats.org/officeDocument/2006/relationships/hyperlink" Target="http://course.jcpeixun.com/1510/3046.html" TargetMode="External"/><Relationship Id="rId7" Type="http://schemas.openxmlformats.org/officeDocument/2006/relationships/hyperlink" Target="https://bbs.jcpeixun.com/thread-61105-1-1.html" TargetMode="External"/><Relationship Id="rId12"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bbs.jcpeixun.com/thread-162680-1-1.html" TargetMode="External"/><Relationship Id="rId11" Type="http://schemas.openxmlformats.org/officeDocument/2006/relationships/slide" Target="slide10.xml"/><Relationship Id="rId5" Type="http://schemas.openxmlformats.org/officeDocument/2006/relationships/hyperlink" Target="https://bbs.jcpeixun.com/thread-1566-1-1.html" TargetMode="External"/><Relationship Id="rId10" Type="http://schemas.openxmlformats.org/officeDocument/2006/relationships/hyperlink" Target="https://bbs.jcpeixun.com/thread-41122-1-1.html" TargetMode="External"/><Relationship Id="rId4" Type="http://schemas.openxmlformats.org/officeDocument/2006/relationships/hyperlink" Target="http://course.jcpeixun.com/1510/3048.html" TargetMode="External"/><Relationship Id="rId9" Type="http://schemas.openxmlformats.org/officeDocument/2006/relationships/hyperlink" Target="&#36719;&#20214;&#24120;&#35265;&#25925;&#38556;&#35828;&#26126;/S7-300&#36719;&#20214;&#25925;&#38556;.pdf" TargetMode="External"/></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course.jcpeixun.com/6414/459239.html" TargetMode="External"/><Relationship Id="rId7"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PLC&#19982;&#32534;&#31243;&#36719;&#20214;&#36830;&#25509;&#35828;&#26126;/&#21338;&#36884;&#36719;&#19982;PLC&#30340;&#36830;&#25509;.pdf" TargetMode="External"/><Relationship Id="rId5" Type="http://schemas.openxmlformats.org/officeDocument/2006/relationships/hyperlink" Target="&#36719;&#20214;&#23433;&#35013;&#35828;&#26126;/&#21338;&#36884;&#36719;&#20214;&#23433;&#35013;&#35828;&#26126;.pdf" TargetMode="External"/><Relationship Id="rId4" Type="http://schemas.openxmlformats.org/officeDocument/2006/relationships/hyperlink" Target="https://bbs.jcpeixun.com/thread-160882-1-1.html" TargetMode="Externa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support.industry.siemens.com/cs/document/109482193/wincc-flexible-smart-v3%EF%BC%8C&#20840;&#26032;&#30340;smart-line&#32452;&#24577;&#36719;&#20214;?dti=0&amp;lc=zh-CN" TargetMode="External"/><Relationship Id="rId7"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hyperlink" Target="https://bbs.jcpeixun.com/thread-160283-1-1.html" TargetMode="External"/><Relationship Id="rId4" Type="http://schemas.openxmlformats.org/officeDocument/2006/relationships/hyperlink" Target="&#36719;&#20214;&#23433;&#35013;&#35828;&#26126;/WINCC%20V7.3&#23433;&#35013;&#35828;&#26126;.pdf" TargetMode="Externa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20.xml"/><Relationship Id="rId12"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10.xml"/><Relationship Id="rId5" Type="http://schemas.openxmlformats.org/officeDocument/2006/relationships/slide" Target="slide18.xml"/><Relationship Id="rId10" Type="http://schemas.openxmlformats.org/officeDocument/2006/relationships/slide" Target="slide23.xml"/><Relationship Id="rId4" Type="http://schemas.openxmlformats.org/officeDocument/2006/relationships/slide" Target="slide11.xml"/><Relationship Id="rId9" Type="http://schemas.openxmlformats.org/officeDocument/2006/relationships/slide" Target="slide22.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36164;&#26009;&#25991;&#20214;&#22841;/LOGO!&#36164;&#26009;/LOGO&#65281;&#20135;&#21697;&#26679;&#26412;.pdf" TargetMode="External"/><Relationship Id="rId7" Type="http://schemas.openxmlformats.org/officeDocument/2006/relationships/slide" Target="slide1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hyperlink" Target="http://course.jcpeixun.com/1883/" TargetMode="Externa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36164;&#26009;&#25991;&#20214;&#22841;/LOGO!&#36164;&#26009;/LOGO!&#36719;&#20214;&#25805;&#20316;&#20351;&#29992;&#35828;&#26126;.pdf" TargetMode="External"/><Relationship Id="rId7"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hyperlink" Target="http://course.jcpeixun.com/1883/" TargetMode="Externa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36164;&#26009;&#25991;&#20214;&#22841;/LOGO!&#36164;&#26009;/LOGO!8_CN&#31995;&#32479;&#25163;&#20876;.pdf" TargetMode="External"/><Relationship Id="rId7" Type="http://schemas.openxmlformats.org/officeDocument/2006/relationships/slide" Target="slide1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hyperlink" Target="http://course.jcpeixun.com/188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ourse.jcpeixun.com/1883/" TargetMode="External"/><Relationship Id="rId7"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36164;&#26009;&#25991;&#20214;&#22841;/LOGO!&#36164;&#26009;/LOGO!8_CN&#31995;&#32479;&#25163;&#20876;.pdf" TargetMode="External"/><Relationship Id="rId7" Type="http://schemas.openxmlformats.org/officeDocument/2006/relationships/slide" Target="slide1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hyperlink" Target="http://course.jcpeixun.com/1883/"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36164;&#26009;&#25991;&#20214;&#22841;/LOGO!&#36164;&#26009;/LOGO!8_CN&#31995;&#32479;&#25163;&#20876;.pdf" TargetMode="External"/><Relationship Id="rId7" Type="http://schemas.openxmlformats.org/officeDocument/2006/relationships/slide" Target="slide1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hyperlink" Target="http://course.jcpeixun.com/6177/" TargetMode="External"/></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28.xml"/><Relationship Id="rId12" Type="http://schemas.openxmlformats.org/officeDocument/2006/relationships/slide" Target="slide10.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slide" Target="slide31.xml"/><Relationship Id="rId5" Type="http://schemas.openxmlformats.org/officeDocument/2006/relationships/slide" Target="slide25.xml"/><Relationship Id="rId10" Type="http://schemas.openxmlformats.org/officeDocument/2006/relationships/slide" Target="slide26.xml"/><Relationship Id="rId4" Type="http://schemas.openxmlformats.org/officeDocument/2006/relationships/slide" Target="slide12.xml"/><Relationship Id="rId9" Type="http://schemas.openxmlformats.org/officeDocument/2006/relationships/slide" Target="slide30.xml"/><Relationship Id="rId14"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36164;&#26009;&#25991;&#20214;&#22841;/S7-200&#36164;&#26009;/S7-200%20CN%20&#21487;&#32534;&#31243;&#24207;&#25511;&#21046;&#22120;&#20135;&#21697;&#30446;&#24405;.pdf" TargetMode="External"/><Relationship Id="rId7" Type="http://schemas.openxmlformats.org/officeDocument/2006/relationships/hyperlink" Target="&#25216;&#25104;&#29616;&#26377;&#35838;&#31243;&#30693;&#35782;&#28857;&#25551;&#36848;/S7-200&#20174;&#20837;&#38376;&#21040;&#31934;&#36890;&#30693;&#35782;&#28857;&#20998;&#24067;&#25551;&#36848;.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course.jcpeixun.com/3/" TargetMode="External"/><Relationship Id="rId10" Type="http://schemas.openxmlformats.org/officeDocument/2006/relationships/slide" Target="slide3.xml"/><Relationship Id="rId4" Type="http://schemas.openxmlformats.org/officeDocument/2006/relationships/hyperlink" Target="&#36164;&#26009;&#25991;&#20214;&#22841;/S7-200&#36164;&#26009;/s7-200&#26032;(&#36873;&#22411;).pdf" TargetMode="External"/><Relationship Id="rId9"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24.xml"/><Relationship Id="rId3" Type="http://schemas.openxmlformats.org/officeDocument/2006/relationships/hyperlink" Target="&#36719;&#20214;&#24120;&#35265;&#25925;&#38556;&#35828;&#26126;/S7-200&#36719;&#20214;&#24120;&#35265;&#25925;&#38556;&#35299;&#20915;&#26041;&#27861;.pdf" TargetMode="External"/><Relationship Id="rId7" Type="http://schemas.openxmlformats.org/officeDocument/2006/relationships/hyperlink" Target="http://course.jcpeixun.com/3/" TargetMode="External"/><Relationship Id="rId12" Type="http://schemas.openxmlformats.org/officeDocument/2006/relationships/slide" Target="slide10.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PLC&#19982;&#32534;&#31243;&#36719;&#20214;&#36830;&#25509;&#35828;&#26126;/S7-200&#24211;&#28155;&#21152;&#26041;&#27861;.pdf" TargetMode="External"/><Relationship Id="rId11" Type="http://schemas.openxmlformats.org/officeDocument/2006/relationships/hyperlink" Target="&#25216;&#25104;&#29616;&#26377;&#35838;&#31243;&#30693;&#35782;&#28857;&#25551;&#36848;/S7-200&#20174;&#20837;&#38376;&#21040;&#31934;&#36890;&#30693;&#35782;&#28857;&#20998;&#24067;&#25551;&#36848;.pdf" TargetMode="External"/><Relationship Id="rId5" Type="http://schemas.openxmlformats.org/officeDocument/2006/relationships/hyperlink" Target="PLC&#19982;&#32534;&#31243;&#36719;&#20214;&#36830;&#25509;&#35828;&#26126;/S7-200&#19982;&#36719;&#20214;&#36890;&#20449;&#36830;&#25509;&#35774;&#32622;.pdf" TargetMode="External"/><Relationship Id="rId10" Type="http://schemas.openxmlformats.org/officeDocument/2006/relationships/image" Target="../media/image6.png"/><Relationship Id="rId4" Type="http://schemas.openxmlformats.org/officeDocument/2006/relationships/hyperlink" Target="&#36719;&#20214;&#23433;&#35013;&#35828;&#26126;/S7-200&#32534;&#31243;&#36719;&#20214;&#30340;&#23433;&#35013;&#35828;&#26126;.pdf" TargetMode="External"/><Relationship Id="rId9" Type="http://schemas.openxmlformats.org/officeDocument/2006/relationships/hyperlink" Target="http://course.jcpeixun.com/4447/" TargetMode="External"/><Relationship Id="rId14"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36164;&#26009;&#25991;&#20214;&#22841;/S7-200&#36164;&#26009;/S7-200%20&#21487;&#32534;&#31243;&#25511;&#21046;&#22120;&#31995;&#32479;&#25163;&#20876;.pdf" TargetMode="External"/><Relationship Id="rId7" Type="http://schemas.openxmlformats.org/officeDocument/2006/relationships/hyperlink" Target="&#25216;&#25104;&#29616;&#26377;&#35838;&#31243;&#30693;&#35782;&#28857;&#25551;&#36848;/S7-200&#20174;&#20837;&#38376;&#21040;&#31934;&#36890;&#30693;&#35782;&#28857;&#20998;&#24067;&#25551;&#36848;.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course.jcpeixun.com/3/" TargetMode="External"/><Relationship Id="rId10" Type="http://schemas.openxmlformats.org/officeDocument/2006/relationships/slide" Target="slide3.xml"/><Relationship Id="rId4" Type="http://schemas.openxmlformats.org/officeDocument/2006/relationships/hyperlink" Target="&#36164;&#26009;&#25991;&#20214;&#22841;/S7-200&#36164;&#26009;/s7200&#31034;&#20363;.pdf" TargetMode="External"/><Relationship Id="rId9"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hyperlink" Target="&#36164;&#26009;&#25991;&#20214;&#22841;/S7-200&#36164;&#26009;/S7-200%20&#21487;&#32534;&#31243;&#25511;&#21046;&#22120;&#31995;&#32479;&#25163;&#20876;.pdf" TargetMode="External"/><Relationship Id="rId7" Type="http://schemas.openxmlformats.org/officeDocument/2006/relationships/hyperlink" Target="&#25216;&#25104;&#29616;&#26377;&#35838;&#31243;&#30693;&#35782;&#28857;&#25551;&#36848;/S7-200&#20174;&#20837;&#38376;&#21040;&#31934;&#36890;&#30693;&#35782;&#28857;&#20998;&#24067;&#25551;&#36848;.pdf"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course.jcpeixun.com/3/" TargetMode="External"/><Relationship Id="rId10" Type="http://schemas.openxmlformats.org/officeDocument/2006/relationships/slide" Target="slide3.xml"/><Relationship Id="rId4" Type="http://schemas.openxmlformats.org/officeDocument/2006/relationships/hyperlink" Target="&#36164;&#26009;&#25991;&#20214;&#22841;/S7-200&#36164;&#26009;/s7200&#31034;&#20363;.pdf" TargetMode="External"/><Relationship Id="rId9" Type="http://schemas.openxmlformats.org/officeDocument/2006/relationships/slide" Target="slide24.xml"/></Relationships>
</file>

<file path=ppt/slides/_rels/slide2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hyperlink" Target="&#36164;&#26009;&#25991;&#20214;&#22841;/S7-200&#36164;&#26009;/S7-200%20&#21487;&#32534;&#31243;&#25511;&#21046;&#22120;&#31995;&#32479;&#25163;&#20876;.pdf" TargetMode="External"/><Relationship Id="rId7" Type="http://schemas.openxmlformats.org/officeDocument/2006/relationships/slide" Target="slide10.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25216;&#25104;&#29616;&#26377;&#35838;&#31243;&#30693;&#35782;&#28857;&#25551;&#36848;/S7-200&#20174;&#20837;&#38376;&#21040;&#31934;&#36890;&#30693;&#35782;&#28857;&#20998;&#24067;&#25551;&#36848;.pdf" TargetMode="External"/><Relationship Id="rId5" Type="http://schemas.openxmlformats.org/officeDocument/2006/relationships/image" Target="../media/image5.png"/><Relationship Id="rId4" Type="http://schemas.openxmlformats.org/officeDocument/2006/relationships/hyperlink" Target="http://course.jcpeixun.com/3/" TargetMode="External"/><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0.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3.xml"/><Relationship Id="rId4" Type="http://schemas.openxmlformats.org/officeDocument/2006/relationships/slide" Target="slide69.xml"/><Relationship Id="rId9" Type="http://schemas.openxmlformats.org/officeDocument/2006/relationships/slide" Target="slide11.xml"/></Relationships>
</file>

<file path=ppt/slides/_rels/slide3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hyperlink" Target="&#36164;&#26009;&#25991;&#20214;&#22841;/S7-200&#36164;&#26009;/S7-200%20&#21487;&#32534;&#31243;&#25511;&#21046;&#22120;&#31995;&#32479;&#25163;&#20876;.pdf" TargetMode="External"/><Relationship Id="rId7" Type="http://schemas.openxmlformats.org/officeDocument/2006/relationships/slide" Target="slide10.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25216;&#25104;&#29616;&#26377;&#35838;&#31243;&#30693;&#35782;&#28857;&#25551;&#36848;/S7-200&#20174;&#20837;&#38376;&#21040;&#31934;&#36890;&#30693;&#35782;&#28857;&#20998;&#24067;&#25551;&#36848;.pdf" TargetMode="External"/><Relationship Id="rId5" Type="http://schemas.openxmlformats.org/officeDocument/2006/relationships/image" Target="../media/image5.png"/><Relationship Id="rId4" Type="http://schemas.openxmlformats.org/officeDocument/2006/relationships/hyperlink" Target="http://course.jcpeixun.com/3/" TargetMode="External"/><Relationship Id="rId9" Type="http://schemas.openxmlformats.org/officeDocument/2006/relationships/slide" Target="slide3.xml"/></Relationships>
</file>

<file path=ppt/slides/_rels/slide3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hyperlink" Target="&#36164;&#26009;&#25991;&#20214;&#22841;/S7-200&#36164;&#26009;/S7-200%20&#21487;&#32534;&#31243;&#25511;&#21046;&#22120;&#31995;&#32479;&#25163;&#20876;.pdf" TargetMode="External"/><Relationship Id="rId7" Type="http://schemas.openxmlformats.org/officeDocument/2006/relationships/slide" Target="slide10.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25216;&#25104;&#29616;&#26377;&#35838;&#31243;&#30693;&#35782;&#28857;&#25551;&#36848;/S7-200&#20174;&#20837;&#38376;&#21040;&#31934;&#36890;&#30693;&#35782;&#28857;&#20998;&#24067;&#25551;&#36848;.pdf" TargetMode="External"/><Relationship Id="rId5" Type="http://schemas.openxmlformats.org/officeDocument/2006/relationships/image" Target="../media/image5.png"/><Relationship Id="rId4" Type="http://schemas.openxmlformats.org/officeDocument/2006/relationships/hyperlink" Target="http://course.jcpeixun.com/3/" TargetMode="External"/><Relationship Id="rId9" Type="http://schemas.openxmlformats.org/officeDocument/2006/relationships/slide" Target="slide3.xml"/></Relationships>
</file>

<file path=ppt/slides/_rels/slide3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35.xml"/><Relationship Id="rId12" Type="http://schemas.openxmlformats.org/officeDocument/2006/relationships/slide" Target="slide1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4.xml"/><Relationship Id="rId11" Type="http://schemas.openxmlformats.org/officeDocument/2006/relationships/hyperlink" Target="https://www.daodaotv.com/course/229" TargetMode="External"/><Relationship Id="rId5" Type="http://schemas.openxmlformats.org/officeDocument/2006/relationships/slide" Target="slide33.xml"/><Relationship Id="rId10" Type="http://schemas.openxmlformats.org/officeDocument/2006/relationships/slide" Target="slide38.xml"/><Relationship Id="rId4" Type="http://schemas.openxmlformats.org/officeDocument/2006/relationships/slide" Target="slide13.xml"/><Relationship Id="rId9" Type="http://schemas.openxmlformats.org/officeDocument/2006/relationships/slide" Target="slide37.xml"/><Relationship Id="rId14" Type="http://schemas.openxmlformats.org/officeDocument/2006/relationships/slide" Target="slide3.xml"/></Relationships>
</file>

<file path=ppt/slides/_rels/slide33.xml.rels><?xml version="1.0" encoding="UTF-8" standalone="yes"?>
<Relationships xmlns="http://schemas.openxmlformats.org/package/2006/relationships"><Relationship Id="rId8" Type="http://schemas.openxmlformats.org/officeDocument/2006/relationships/hyperlink" Target="&#25216;&#25104;&#29616;&#26377;&#35838;&#31243;&#30693;&#35782;&#28857;&#25551;&#36848;/S7-200&#20174;&#20837;&#38376;&#21040;&#31934;&#36890;&#30693;&#35782;&#28857;&#20998;&#24067;&#25551;&#36848;.pdf" TargetMode="External"/><Relationship Id="rId3" Type="http://schemas.openxmlformats.org/officeDocument/2006/relationships/hyperlink" Target="&#36164;&#26009;&#25991;&#20214;&#22841;/S7-200SMART&#36164;&#26009;/S7-200%20SMART%20&#26679;&#26412;&#25163;&#20876;.pdf" TargetMode="External"/><Relationship Id="rId7" Type="http://schemas.openxmlformats.org/officeDocument/2006/relationships/hyperlink" Target="&#25216;&#25104;&#29616;&#26377;&#35838;&#31243;&#30693;&#35782;&#28857;&#25551;&#36848;/S7-200SMART%20&#32534;&#31243;&#20837;&#38376;&#30693;&#35782;&#28857;.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slide" Target="slide3.xml"/><Relationship Id="rId5" Type="http://schemas.openxmlformats.org/officeDocument/2006/relationships/hyperlink" Target="http://course.jcpeixun.com/2147/" TargetMode="External"/><Relationship Id="rId10" Type="http://schemas.openxmlformats.org/officeDocument/2006/relationships/slide" Target="slide32.xml"/><Relationship Id="rId4" Type="http://schemas.openxmlformats.org/officeDocument/2006/relationships/hyperlink" Target="&#36164;&#26009;&#25991;&#20214;&#22841;/S7-200SMART&#36164;&#26009;/S7-200%20SMART%20PLUS%202.2.chm" TargetMode="External"/><Relationship Id="rId9" Type="http://schemas.openxmlformats.org/officeDocument/2006/relationships/slide" Target="slide10.xml"/></Relationships>
</file>

<file path=ppt/slides/_rels/slide34.xml.rels><?xml version="1.0" encoding="UTF-8" standalone="yes"?>
<Relationships xmlns="http://schemas.openxmlformats.org/package/2006/relationships"><Relationship Id="rId8" Type="http://schemas.openxmlformats.org/officeDocument/2006/relationships/hyperlink" Target="http://course.jcpeixun.com/2147/" TargetMode="External"/><Relationship Id="rId13" Type="http://schemas.openxmlformats.org/officeDocument/2006/relationships/slide" Target="slide32.xml"/><Relationship Id="rId3" Type="http://schemas.openxmlformats.org/officeDocument/2006/relationships/hyperlink" Target="&#36719;&#20214;&#23433;&#35013;&#35828;&#26126;/S7-200SMART&#36719;&#20214;&#23433;&#35013;&#35828;&#26126;.pdf" TargetMode="External"/><Relationship Id="rId7" Type="http://schemas.openxmlformats.org/officeDocument/2006/relationships/hyperlink" Target="&#36164;&#26009;&#25991;&#20214;&#22841;/S7-200SMART&#36164;&#26009;/S7-200%20SMART%20PLUS%202.2.chm" TargetMode="External"/><Relationship Id="rId12" Type="http://schemas.openxmlformats.org/officeDocument/2006/relationships/slide" Target="slide1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PLC&#19982;&#32534;&#31243;&#36719;&#20214;&#36830;&#25509;&#35828;&#26126;/S7-200SMART&#24211;&#25991;&#20214;&#28155;&#21152;&#35828;&#26126;.pdf" TargetMode="External"/><Relationship Id="rId11" Type="http://schemas.openxmlformats.org/officeDocument/2006/relationships/hyperlink" Target="&#25216;&#25104;&#29616;&#26377;&#35838;&#31243;&#30693;&#35782;&#28857;&#25551;&#36848;/S7-200&#20174;&#20837;&#38376;&#21040;&#31934;&#36890;&#30693;&#35782;&#28857;&#20998;&#24067;&#25551;&#36848;.pdf" TargetMode="External"/><Relationship Id="rId5" Type="http://schemas.openxmlformats.org/officeDocument/2006/relationships/hyperlink" Target="PLC&#19982;&#32534;&#31243;&#36719;&#20214;&#36830;&#25509;&#35828;&#26126;/S7-200SMART&#19982;&#36719;&#20214;&#30340;&#36890;&#20449;&#36830;&#25509;&#25551;&#36848;.pdf" TargetMode="External"/><Relationship Id="rId10" Type="http://schemas.openxmlformats.org/officeDocument/2006/relationships/hyperlink" Target="&#25216;&#25104;&#29616;&#26377;&#35838;&#31243;&#30693;&#35782;&#28857;&#25551;&#36848;/S7-200SMART%20&#32534;&#31243;&#20837;&#38376;&#30693;&#35782;&#28857;.pdf" TargetMode="External"/><Relationship Id="rId4" Type="http://schemas.openxmlformats.org/officeDocument/2006/relationships/hyperlink" Target="&#36719;&#20214;&#24120;&#35265;&#25925;&#38556;&#35828;&#26126;/S7-200SMART&#36719;&#20214;&#23433;&#35013;&#24120;&#35265;&#25925;&#38556;.pdf" TargetMode="External"/><Relationship Id="rId9" Type="http://schemas.openxmlformats.org/officeDocument/2006/relationships/image" Target="../media/image7.png"/><Relationship Id="rId14"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hyperlink" Target="&#25216;&#25104;&#29616;&#26377;&#35838;&#31243;&#30693;&#35782;&#28857;&#25551;&#36848;/S7-200&#20174;&#20837;&#38376;&#21040;&#31934;&#36890;&#30693;&#35782;&#28857;&#20998;&#24067;&#25551;&#36848;.pdf" TargetMode="External"/><Relationship Id="rId3" Type="http://schemas.openxmlformats.org/officeDocument/2006/relationships/hyperlink" Target="&#36164;&#26009;&#25991;&#20214;&#22841;/S7-200SMART&#36164;&#26009;/s7-200_SMART&#31995;&#32479;&#25163;&#20876;.pdf" TargetMode="External"/><Relationship Id="rId7" Type="http://schemas.openxmlformats.org/officeDocument/2006/relationships/hyperlink" Target="&#25216;&#25104;&#29616;&#26377;&#35838;&#31243;&#30693;&#35782;&#28857;&#25551;&#36848;/S7-200SMART%20&#32534;&#31243;&#20837;&#38376;&#30693;&#35782;&#28857;.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course.jcpeixun.com/2147/" TargetMode="External"/><Relationship Id="rId10" Type="http://schemas.openxmlformats.org/officeDocument/2006/relationships/slide" Target="slide3.xml"/><Relationship Id="rId4" Type="http://schemas.openxmlformats.org/officeDocument/2006/relationships/hyperlink" Target="&#36164;&#26009;&#25991;&#20214;&#22841;/S7-200SMART&#36164;&#26009;/S7-200%20SMART%20PLUS%202.2.chm" TargetMode="External"/><Relationship Id="rId9" Type="http://schemas.openxmlformats.org/officeDocument/2006/relationships/slide" Target="slide32.xml"/></Relationships>
</file>

<file path=ppt/slides/_rels/slide36.xml.rels><?xml version="1.0" encoding="UTF-8" standalone="yes"?>
<Relationships xmlns="http://schemas.openxmlformats.org/package/2006/relationships"><Relationship Id="rId8" Type="http://schemas.openxmlformats.org/officeDocument/2006/relationships/hyperlink" Target="&#25216;&#25104;&#29616;&#26377;&#35838;&#31243;&#30693;&#35782;&#28857;&#25551;&#36848;/S7-200SMART%20&#32534;&#31243;&#20837;&#38376;&#30693;&#35782;&#28857;.pdf" TargetMode="External"/><Relationship Id="rId3" Type="http://schemas.openxmlformats.org/officeDocument/2006/relationships/hyperlink" Target="&#36164;&#26009;&#25991;&#20214;&#22841;/S7-200SMART&#36164;&#26009;/s7-200_SMART&#31995;&#32479;&#25163;&#20876;.pdf" TargetMode="External"/><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course.jcpeixun.com/2147/" TargetMode="External"/><Relationship Id="rId11" Type="http://schemas.openxmlformats.org/officeDocument/2006/relationships/slide" Target="slide3.xml"/><Relationship Id="rId5" Type="http://schemas.openxmlformats.org/officeDocument/2006/relationships/hyperlink" Target="&#36164;&#26009;&#25991;&#20214;&#22841;/PLC&#32534;&#31243;&#32451;&#20064;&#39064;.pdf" TargetMode="External"/><Relationship Id="rId10" Type="http://schemas.openxmlformats.org/officeDocument/2006/relationships/slide" Target="slide32.xml"/><Relationship Id="rId4" Type="http://schemas.openxmlformats.org/officeDocument/2006/relationships/hyperlink" Target="&#36164;&#26009;&#25991;&#20214;&#22841;/S7-200SMART&#36164;&#26009;/S7-200%20SMART%20PLUS%202.2.chm" TargetMode="External"/><Relationship Id="rId9" Type="http://schemas.openxmlformats.org/officeDocument/2006/relationships/hyperlink" Target="&#25216;&#25104;&#29616;&#26377;&#35838;&#31243;&#30693;&#35782;&#28857;&#25551;&#36848;/S7-200&#20174;&#20837;&#38376;&#21040;&#31934;&#36890;&#30693;&#35782;&#28857;&#20998;&#24067;&#25551;&#36848;.pdf" TargetMode="External"/></Relationships>
</file>

<file path=ppt/slides/_rels/slide3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hyperlink" Target="&#36164;&#26009;&#25991;&#20214;&#22841;/S7-200SMART&#36164;&#26009;/S7-200%20SMART%20PLUS%202.2.chm" TargetMode="External"/><Relationship Id="rId7" Type="http://schemas.openxmlformats.org/officeDocument/2006/relationships/hyperlink" Target="&#25216;&#25104;&#29616;&#26377;&#35838;&#31243;&#30693;&#35782;&#28857;&#25551;&#36848;/S7-200SMART&#39640;&#36895;&#33033;&#20914;.pdf"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course.jcpeixun.com/5929/" TargetMode="External"/><Relationship Id="rId4" Type="http://schemas.openxmlformats.org/officeDocument/2006/relationships/hyperlink" Target="&#36164;&#26009;&#25991;&#20214;&#22841;/S7-200SMART&#36164;&#26009;/s7-200_SMART&#31995;&#32479;&#25163;&#20876;.pdf" TargetMode="External"/><Relationship Id="rId9" Type="http://schemas.openxmlformats.org/officeDocument/2006/relationships/slide" Target="slide3.xml"/></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36164;&#26009;&#25991;&#20214;&#22841;/S7-200SMART&#36164;&#26009;/S7-200%20SMART%20PLUS%202.2.chm" TargetMode="External"/><Relationship Id="rId7" Type="http://schemas.openxmlformats.org/officeDocument/2006/relationships/hyperlink" Target="http://course.jcpeixun.com/5928/"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2.xml"/><Relationship Id="rId4" Type="http://schemas.openxmlformats.org/officeDocument/2006/relationships/hyperlink" Target="&#36164;&#26009;&#25991;&#20214;&#22841;/S7-200SMART&#36164;&#26009;/s7-200_SMART&#31995;&#32479;&#25163;&#20876;.pdf" TargetMode="External"/><Relationship Id="rId9" Type="http://schemas.openxmlformats.org/officeDocument/2006/relationships/hyperlink" Target="&#25216;&#25104;&#29616;&#26377;&#35838;&#31243;&#30693;&#35782;&#28857;&#25551;&#36848;/S7-200SMART&#36890;&#20449;.pdf" TargetMode="External"/></Relationships>
</file>

<file path=ppt/slides/_rels/slide3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44.xml"/><Relationship Id="rId3" Type="http://schemas.openxmlformats.org/officeDocument/2006/relationships/slide" Target="slide5.xml"/><Relationship Id="rId7" Type="http://schemas.openxmlformats.org/officeDocument/2006/relationships/slide" Target="slide42.xml"/><Relationship Id="rId12" Type="http://schemas.openxmlformats.org/officeDocument/2006/relationships/hyperlink" Target="http://live.daodaotv.com/splash/134386" TargetMode="External"/><Relationship Id="rId2" Type="http://schemas.openxmlformats.org/officeDocument/2006/relationships/notesSlide" Target="../notesSlides/notesSlide38.xml"/><Relationship Id="rId16"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41.xml"/><Relationship Id="rId11" Type="http://schemas.openxmlformats.org/officeDocument/2006/relationships/slide" Target="slide47.xml"/><Relationship Id="rId5" Type="http://schemas.openxmlformats.org/officeDocument/2006/relationships/slide" Target="slide40.xml"/><Relationship Id="rId15" Type="http://schemas.openxmlformats.org/officeDocument/2006/relationships/slide" Target="slide4.xml"/><Relationship Id="rId10" Type="http://schemas.openxmlformats.org/officeDocument/2006/relationships/slide" Target="slide46.xml"/><Relationship Id="rId4" Type="http://schemas.openxmlformats.org/officeDocument/2006/relationships/slide" Target="slide15.xml"/><Relationship Id="rId9" Type="http://schemas.openxmlformats.org/officeDocument/2006/relationships/slide" Target="slide4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65.xml"/><Relationship Id="rId7"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24.xml"/><Relationship Id="rId11" Type="http://schemas.openxmlformats.org/officeDocument/2006/relationships/slide" Target="slide3.xml"/><Relationship Id="rId5" Type="http://schemas.openxmlformats.org/officeDocument/2006/relationships/slide" Target="slide17.xml"/><Relationship Id="rId10" Type="http://schemas.openxmlformats.org/officeDocument/2006/relationships/slide" Target="slide56.xml"/><Relationship Id="rId4" Type="http://schemas.openxmlformats.org/officeDocument/2006/relationships/slide" Target="slide64.xml"/><Relationship Id="rId9" Type="http://schemas.openxmlformats.org/officeDocument/2006/relationships/slide" Target="slide48.xml"/></Relationships>
</file>

<file path=ppt/slides/_rels/slide4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hyperlink" Target="&#36164;&#26009;&#25991;&#20214;&#22841;/S7-1200&#36164;&#26009;/S7-1200&#26679;&#26412;&#25163;&#20876;.pdf" TargetMode="External"/><Relationship Id="rId7" Type="http://schemas.openxmlformats.org/officeDocument/2006/relationships/hyperlink" Target="&#25216;&#25104;&#29616;&#26377;&#35838;&#31243;&#30693;&#35782;&#28857;&#25551;&#36848;/S7-1200&#32534;&#31243;&#20837;&#38376;&#30693;&#35782;&#28857;.pdf"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course.jcpeixun.com/5581/" TargetMode="External"/><Relationship Id="rId4" Type="http://schemas.openxmlformats.org/officeDocument/2006/relationships/hyperlink" Target="&#36164;&#26009;&#25991;&#20214;&#22841;/S7-1200&#36164;&#26009;/S7-1200%20Easy%20Plus.chm" TargetMode="External"/><Relationship Id="rId9" Type="http://schemas.openxmlformats.org/officeDocument/2006/relationships/slide" Target="slide3.xml"/></Relationships>
</file>

<file path=ppt/slides/_rels/slide41.xml.rels><?xml version="1.0" encoding="UTF-8" standalone="yes"?>
<Relationships xmlns="http://schemas.openxmlformats.org/package/2006/relationships"><Relationship Id="rId8" Type="http://schemas.openxmlformats.org/officeDocument/2006/relationships/hyperlink" Target="&#25216;&#25104;&#29616;&#26377;&#35838;&#31243;&#30693;&#35782;&#28857;&#25551;&#36848;/S7-1200&#32534;&#31243;&#20837;&#38376;&#30693;&#35782;&#28857;.pdf" TargetMode="External"/><Relationship Id="rId3" Type="http://schemas.openxmlformats.org/officeDocument/2006/relationships/hyperlink" Target="&#36164;&#26009;&#25991;&#20214;&#22841;/S7-1200&#36164;&#26009;/S7-1200&#20837;&#38376;&#25351;&#21335;.pdf" TargetMode="External"/><Relationship Id="rId7"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course.jcpeixun.com/5581/" TargetMode="External"/><Relationship Id="rId5" Type="http://schemas.openxmlformats.org/officeDocument/2006/relationships/hyperlink" Target="&#36719;&#20214;&#23433;&#35013;&#35828;&#26126;/&#21338;&#36884;&#36719;&#20214;&#23433;&#35013;&#35828;&#26126;.pdf" TargetMode="External"/><Relationship Id="rId10" Type="http://schemas.openxmlformats.org/officeDocument/2006/relationships/slide" Target="slide3.xml"/><Relationship Id="rId4" Type="http://schemas.openxmlformats.org/officeDocument/2006/relationships/hyperlink" Target="&#36164;&#26009;&#25991;&#20214;&#22841;/S7-1200&#36164;&#26009;/S7-1200%20Easy%20Plus.chm" TargetMode="External"/><Relationship Id="rId9" Type="http://schemas.openxmlformats.org/officeDocument/2006/relationships/slide" Target="slide32.xml"/></Relationships>
</file>

<file path=ppt/slides/_rels/slide4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hyperlink" Target="&#36164;&#26009;&#25991;&#20214;&#22841;/S7-1200&#36164;&#26009;/S7-1200&#20837;&#38376;&#25351;&#21335;.pdf" TargetMode="External"/><Relationship Id="rId7" Type="http://schemas.openxmlformats.org/officeDocument/2006/relationships/hyperlink" Target="&#25216;&#25104;&#29616;&#26377;&#35838;&#31243;&#30693;&#35782;&#28857;&#25551;&#36848;/S7-1200&#32534;&#31243;&#20837;&#38376;&#30693;&#35782;&#28857;.pdf"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course.jcpeixun.com/5581/" TargetMode="External"/><Relationship Id="rId4" Type="http://schemas.openxmlformats.org/officeDocument/2006/relationships/hyperlink" Target="&#36164;&#26009;&#25991;&#20214;&#22841;/S7-1200&#36164;&#26009;/S7-1200%20Easy%20Plus.chm" TargetMode="External"/><Relationship Id="rId9" Type="http://schemas.openxmlformats.org/officeDocument/2006/relationships/slide" Target="slide3.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36164;&#26009;&#25991;&#20214;&#22841;/S7-1200&#36164;&#26009;/S7-1200&#31995;&#32479;&#25163;&#20876;.pdf" TargetMode="External"/><Relationship Id="rId7" Type="http://schemas.openxmlformats.org/officeDocument/2006/relationships/hyperlink" Target="&#25216;&#25104;&#29616;&#26377;&#35838;&#31243;&#30693;&#35782;&#28857;&#25551;&#36848;/S7-1200&#32534;&#31243;&#20837;&#38376;&#30693;&#35782;&#28857;.pdf"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3.xml"/><Relationship Id="rId5" Type="http://schemas.openxmlformats.org/officeDocument/2006/relationships/hyperlink" Target="http://course.jcpeixun.com/5581/" TargetMode="External"/><Relationship Id="rId10" Type="http://schemas.openxmlformats.org/officeDocument/2006/relationships/slide" Target="slide32.xml"/><Relationship Id="rId4" Type="http://schemas.openxmlformats.org/officeDocument/2006/relationships/hyperlink" Target="&#36164;&#26009;&#25991;&#20214;&#22841;/S7-1200&#36164;&#26009;/S7-1200%20Easy%20Plus.chm" TargetMode="External"/><Relationship Id="rId9"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hyperlink" Target="&#36164;&#26009;&#25991;&#20214;&#22841;/S7-1200&#36164;&#26009;/S7-1200&#20837;&#38376;&#25163;&#20876;.pdf" TargetMode="External"/><Relationship Id="rId7"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image" Target="../media/image11.png"/><Relationship Id="rId4" Type="http://schemas.openxmlformats.org/officeDocument/2006/relationships/hyperlink" Target="http://course.jcpeixun.com/6978/"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3.xml"/><Relationship Id="rId3" Type="http://schemas.openxmlformats.org/officeDocument/2006/relationships/hyperlink" Target="&#36164;&#26009;&#25991;&#20214;&#22841;/S7-1200&#36164;&#26009;/S7-1200&#31995;&#32479;&#25163;&#20876;.pdf" TargetMode="External"/><Relationship Id="rId7" Type="http://schemas.openxmlformats.org/officeDocument/2006/relationships/hyperlink" Target="http://course.jcpeixun.com/6066/" TargetMode="External"/><Relationship Id="rId12" Type="http://schemas.openxmlformats.org/officeDocument/2006/relationships/slide" Target="slide32.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hyperlink" Target="&#36164;&#26009;&#25991;&#20214;&#22841;/S7-1200&#36164;&#26009;/S7-1200_Sample_V1.chm" TargetMode="External"/><Relationship Id="rId10" Type="http://schemas.openxmlformats.org/officeDocument/2006/relationships/image" Target="../media/image17.png"/><Relationship Id="rId4" Type="http://schemas.openxmlformats.org/officeDocument/2006/relationships/hyperlink" Target="&#36164;&#26009;&#25991;&#20214;&#22841;/S7-1200&#36164;&#26009;/S7-1200%20Easy%20Plus.chm" TargetMode="External"/><Relationship Id="rId9" Type="http://schemas.openxmlformats.org/officeDocument/2006/relationships/hyperlink" Target="&#25216;&#25104;&#29616;&#26377;&#35838;&#31243;&#30693;&#35782;&#28857;&#25551;&#36848;/S7-1200&#20018;&#21475;&#36890;&#20449;.pdf"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25216;&#25104;&#29616;&#26377;&#35838;&#31243;&#30693;&#35782;&#28857;&#25551;&#36848;/S7-1200&#20197;&#22826;&#32593;&#36890;&#20449;.pdf" TargetMode="External"/><Relationship Id="rId3" Type="http://schemas.openxmlformats.org/officeDocument/2006/relationships/hyperlink" Target="&#36164;&#26009;&#25991;&#20214;&#22841;/S7-1200&#36164;&#26009;/S7-1200&#31995;&#32479;&#25163;&#20876;.pdf" TargetMode="External"/><Relationship Id="rId7"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http://course.jcpeixun.com/6708/" TargetMode="External"/><Relationship Id="rId11" Type="http://schemas.openxmlformats.org/officeDocument/2006/relationships/slide" Target="slide3.xml"/><Relationship Id="rId5" Type="http://schemas.openxmlformats.org/officeDocument/2006/relationships/hyperlink" Target="&#36164;&#26009;&#25991;&#20214;&#22841;/S7-1200&#36164;&#26009;/S7-1200_Sample_V1.chm" TargetMode="External"/><Relationship Id="rId10" Type="http://schemas.openxmlformats.org/officeDocument/2006/relationships/slide" Target="slide32.xml"/><Relationship Id="rId4" Type="http://schemas.openxmlformats.org/officeDocument/2006/relationships/hyperlink" Target="&#36164;&#26009;&#25991;&#20214;&#22841;/S7-1200&#36164;&#26009;/S7-1200%20Easy%20Plus.chm" TargetMode="External"/><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8" Type="http://schemas.openxmlformats.org/officeDocument/2006/relationships/hyperlink" Target="&#25216;&#25104;&#29616;&#26377;&#35838;&#31243;&#30693;&#35782;&#28857;&#25551;&#36848;/S7-1200&#23450;&#20301;&#21151;&#33021;&#24212;&#29992;&#30693;&#35782;&#28857;&#25551;&#36848;.pdf" TargetMode="External"/><Relationship Id="rId3" Type="http://schemas.openxmlformats.org/officeDocument/2006/relationships/hyperlink" Target="&#36164;&#26009;&#25991;&#20214;&#22841;/S7-1200&#36164;&#26009;/S7-1200&#31995;&#32479;&#25163;&#20876;.pdf" TargetMode="External"/><Relationship Id="rId7"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course.jcpeixun.com/6285/" TargetMode="External"/><Relationship Id="rId5" Type="http://schemas.openxmlformats.org/officeDocument/2006/relationships/hyperlink" Target="&#36164;&#26009;&#25991;&#20214;&#22841;/S7-1200&#36164;&#26009;/S7-1200_Sample_V1.chm" TargetMode="External"/><Relationship Id="rId10" Type="http://schemas.openxmlformats.org/officeDocument/2006/relationships/slide" Target="slide3.xml"/><Relationship Id="rId4" Type="http://schemas.openxmlformats.org/officeDocument/2006/relationships/hyperlink" Target="&#36164;&#26009;&#25991;&#20214;&#22841;/S7-1200&#36164;&#26009;/S7-1200%20Easy%20Plus.chm" TargetMode="External"/><Relationship Id="rId9" Type="http://schemas.openxmlformats.org/officeDocument/2006/relationships/slide" Target="slide32.xml"/></Relationships>
</file>

<file path=ppt/slides/_rels/slide4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53.xml"/><Relationship Id="rId12" Type="http://schemas.openxmlformats.org/officeDocument/2006/relationships/slide" Target="slide10.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slide" Target="slide52.xml"/><Relationship Id="rId5" Type="http://schemas.openxmlformats.org/officeDocument/2006/relationships/slide" Target="slide49.xml"/><Relationship Id="rId10" Type="http://schemas.openxmlformats.org/officeDocument/2006/relationships/slide" Target="slide54.xml"/><Relationship Id="rId4" Type="http://schemas.openxmlformats.org/officeDocument/2006/relationships/slide" Target="slide14.xml"/><Relationship Id="rId9" Type="http://schemas.openxmlformats.org/officeDocument/2006/relationships/slide" Target="slide50.xml"/><Relationship Id="rId14" Type="http://schemas.openxmlformats.org/officeDocument/2006/relationships/slide" Target="slide3.xml"/></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10.xml"/><Relationship Id="rId3" Type="http://schemas.openxmlformats.org/officeDocument/2006/relationships/hyperlink" Target="&#36719;&#20214;&#23433;&#35013;&#35828;&#26126;/S7-300&#36719;&#20214;&#23433;&#35013;&#35828;&#26126;.pdf" TargetMode="External"/><Relationship Id="rId7" Type="http://schemas.openxmlformats.org/officeDocument/2006/relationships/hyperlink" Target="http://course.jcpeixun.com/1510/" TargetMode="External"/><Relationship Id="rId12" Type="http://schemas.openxmlformats.org/officeDocument/2006/relationships/hyperlink" Target="&#25216;&#25104;&#29616;&#26377;&#35838;&#31243;&#30693;&#35782;&#28857;&#25551;&#36848;/S7-300&#20351;&#29992;&#25351;&#21335;&#35814;&#32454;&#20869;&#23481;.pdf"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hyperlink" Target="&#36164;&#26009;&#25991;&#20214;&#22841;/S7-300&#36164;&#26009;/S7-300&#36873;&#22411;&#25163;&#20876;.pdf" TargetMode="External"/><Relationship Id="rId11" Type="http://schemas.openxmlformats.org/officeDocument/2006/relationships/hyperlink" Target="&#25216;&#25104;&#29616;&#26377;&#35838;&#31243;&#30693;&#35782;&#28857;&#25551;&#36848;/S7-300&#35838;&#31243;&#35814;&#32454;&#20869;&#23481;&#25551;&#36848;.pdf" TargetMode="External"/><Relationship Id="rId5" Type="http://schemas.openxmlformats.org/officeDocument/2006/relationships/hyperlink" Target="&#36164;&#26009;&#25991;&#20214;&#22841;/S7-300&#36164;&#26009;/S7-300&#30828;&#20214;&#21644;&#23433;&#35013;&#25163;&#20876;.pdf" TargetMode="External"/><Relationship Id="rId10" Type="http://schemas.openxmlformats.org/officeDocument/2006/relationships/image" Target="../media/image22.png"/><Relationship Id="rId4" Type="http://schemas.openxmlformats.org/officeDocument/2006/relationships/hyperlink" Target="&#36719;&#20214;&#24120;&#35265;&#25925;&#38556;&#35828;&#26126;/S7-300&#36719;&#20214;&#25925;&#38556;.pdf" TargetMode="External"/><Relationship Id="rId9" Type="http://schemas.openxmlformats.org/officeDocument/2006/relationships/hyperlink" Target="http://course.jcpeixun.com/1976/" TargetMode="External"/><Relationship Id="rId1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hyperlink" Target="&#36164;&#26009;&#25991;&#20214;&#22841;/S7-200&#36164;&#26009;/s7-200&#26032;(&#36873;&#22411;).pdf" TargetMode="External"/><Relationship Id="rId13" Type="http://schemas.openxmlformats.org/officeDocument/2006/relationships/hyperlink" Target="&#36164;&#26009;&#25991;&#20214;&#22841;/S7-200SMART&#36164;&#26009;/S7-200%20SMART%20PLUS%202.2.chm" TargetMode="External"/><Relationship Id="rId18" Type="http://schemas.openxmlformats.org/officeDocument/2006/relationships/hyperlink" Target="&#36164;&#26009;&#25991;&#20214;&#22841;/S7-1200&#36164;&#26009;/S7-1200%20Easy%20Plus.chm" TargetMode="External"/><Relationship Id="rId26" Type="http://schemas.openxmlformats.org/officeDocument/2006/relationships/hyperlink" Target="&#36164;&#26009;&#25991;&#20214;&#22841;/S7-300&#36164;&#26009;/s7graph.pdf" TargetMode="External"/><Relationship Id="rId3" Type="http://schemas.openxmlformats.org/officeDocument/2006/relationships/slide" Target="slide10.xml"/><Relationship Id="rId21" Type="http://schemas.openxmlformats.org/officeDocument/2006/relationships/hyperlink" Target="&#36164;&#26009;&#25991;&#20214;&#22841;/S7-300&#36164;&#26009;/S7-300&#36873;&#22411;&#25163;&#20876;.pdf" TargetMode="External"/><Relationship Id="rId7" Type="http://schemas.openxmlformats.org/officeDocument/2006/relationships/hyperlink" Target="&#36164;&#26009;&#25991;&#20214;&#22841;/S7-200&#36164;&#26009;/S7-200%20&#21487;&#32534;&#31243;&#25511;&#21046;&#22120;&#31995;&#32479;&#25163;&#20876;.pdf" TargetMode="External"/><Relationship Id="rId12" Type="http://schemas.openxmlformats.org/officeDocument/2006/relationships/hyperlink" Target="&#36164;&#26009;&#25991;&#20214;&#22841;/S7-200SMART&#36164;&#26009;/S7-200&#31227;&#26893;&#21040;S7-200SMART.chm" TargetMode="External"/><Relationship Id="rId17" Type="http://schemas.openxmlformats.org/officeDocument/2006/relationships/hyperlink" Target="&#36164;&#26009;&#25991;&#20214;&#22841;/S7-1200&#36164;&#26009;/S7-1200&#31995;&#32479;&#25163;&#20876;.pdf" TargetMode="External"/><Relationship Id="rId25" Type="http://schemas.openxmlformats.org/officeDocument/2006/relationships/hyperlink" Target="&#36164;&#26009;&#25991;&#20214;&#22841;/S7-300&#36164;&#26009;/CPU%2031xC%20&#25216;&#26415;&#21151;&#33021;%20&#25805;&#20316;&#25351;&#23548;.pdf" TargetMode="External"/><Relationship Id="rId2" Type="http://schemas.openxmlformats.org/officeDocument/2006/relationships/notesSlide" Target="../notesSlides/notesSlide4.xml"/><Relationship Id="rId16" Type="http://schemas.openxmlformats.org/officeDocument/2006/relationships/hyperlink" Target="&#36164;&#26009;&#25991;&#20214;&#22841;/S7-1200&#36164;&#26009;/S7-1200&#26679;&#26412;&#25163;&#20876;.pdf" TargetMode="External"/><Relationship Id="rId20" Type="http://schemas.openxmlformats.org/officeDocument/2006/relationships/hyperlink" Target="&#36164;&#26009;&#25991;&#20214;&#22841;/S7-300&#36164;&#26009;/S7-300&#30828;&#20214;&#21644;&#23433;&#35013;&#25163;&#20876;.pdf" TargetMode="External"/><Relationship Id="rId1" Type="http://schemas.openxmlformats.org/officeDocument/2006/relationships/slideLayout" Target="../slideLayouts/slideLayout7.xml"/><Relationship Id="rId6" Type="http://schemas.openxmlformats.org/officeDocument/2006/relationships/hyperlink" Target="&#36164;&#26009;&#25991;&#20214;&#22841;/S7-200&#36164;&#26009;/S7-200%20CN%20&#21487;&#32534;&#31243;&#24207;&#25511;&#21046;&#22120;&#20135;&#21697;&#30446;&#24405;.pdf" TargetMode="External"/><Relationship Id="rId11" Type="http://schemas.openxmlformats.org/officeDocument/2006/relationships/hyperlink" Target="&#36164;&#26009;&#25991;&#20214;&#22841;/S7-200SMART&#36164;&#26009;/s7-200_SMART&#31995;&#32479;&#25163;&#20876;.pdf" TargetMode="External"/><Relationship Id="rId24" Type="http://schemas.openxmlformats.org/officeDocument/2006/relationships/hyperlink" Target="&#36164;&#26009;&#25991;&#20214;&#22841;/S7-300&#36164;&#26009;/S7-300&#26799;&#24418;&#22270;&#32534;&#31243;&#23454;&#20363;.pdf" TargetMode="External"/><Relationship Id="rId5" Type="http://schemas.openxmlformats.org/officeDocument/2006/relationships/hyperlink" Target="&#36164;&#26009;&#25991;&#20214;&#22841;/LOGO!&#36164;&#26009;/LOGO!8_CN&#31995;&#32479;&#25163;&#20876;.pdf" TargetMode="External"/><Relationship Id="rId15" Type="http://schemas.openxmlformats.org/officeDocument/2006/relationships/hyperlink" Target="&#36164;&#26009;&#25991;&#20214;&#22841;/S7-1200&#36164;&#26009;/S7-1200&#20837;&#38376;&#25163;&#20876;.pdf" TargetMode="External"/><Relationship Id="rId23" Type="http://schemas.openxmlformats.org/officeDocument/2006/relationships/hyperlink" Target="&#36164;&#26009;&#25991;&#20214;&#22841;/S7-300&#36164;&#26009;/&#35199;&#38376;&#23376;300&#27169;&#22359;&#25509;&#32447;&#22270;.pdf" TargetMode="External"/><Relationship Id="rId28" Type="http://schemas.openxmlformats.org/officeDocument/2006/relationships/slide" Target="slide3.xml"/><Relationship Id="rId10" Type="http://schemas.openxmlformats.org/officeDocument/2006/relationships/hyperlink" Target="&#36164;&#26009;&#25991;&#20214;&#22841;/S7-200SMART&#36164;&#26009;/S7-200%20SMART%20&#26679;&#26412;&#25163;&#20876;.pdf" TargetMode="External"/><Relationship Id="rId19" Type="http://schemas.openxmlformats.org/officeDocument/2006/relationships/hyperlink" Target="&#36164;&#26009;&#25991;&#20214;&#22841;/S7-1200&#36164;&#26009;/S7-1200_Sample_V1.chm" TargetMode="External"/><Relationship Id="rId4" Type="http://schemas.openxmlformats.org/officeDocument/2006/relationships/hyperlink" Target="&#36164;&#26009;&#25991;&#20214;&#22841;/LOGO!&#36164;&#26009;/LOGO&#65281;&#20135;&#21697;&#26679;&#26412;.pdf" TargetMode="External"/><Relationship Id="rId9" Type="http://schemas.openxmlformats.org/officeDocument/2006/relationships/hyperlink" Target="&#36164;&#26009;&#25991;&#20214;&#22841;/S7-200&#36164;&#26009;/s7200&#31034;&#20363;.pdf" TargetMode="External"/><Relationship Id="rId14" Type="http://schemas.openxmlformats.org/officeDocument/2006/relationships/hyperlink" Target="&#36164;&#26009;&#25991;&#20214;&#22841;/S7-1200&#36164;&#26009;/S7-1200&#20837;&#38376;&#25351;&#21335;.pdf" TargetMode="External"/><Relationship Id="rId22" Type="http://schemas.openxmlformats.org/officeDocument/2006/relationships/hyperlink" Target="&#36164;&#26009;&#25991;&#20214;&#22841;/S7-300&#36164;&#26009;/S7-300&#27169;&#22359;&#25163;&#20876;.pdf" TargetMode="External"/><Relationship Id="rId27" Type="http://schemas.openxmlformats.org/officeDocument/2006/relationships/hyperlink" Target="&#36164;&#26009;&#25991;&#20214;&#22841;/S7-300&#36164;&#26009;/S7-300&#25351;&#38024;&#23547;&#22336;&#30340;&#35828;&#26126;&#19982;&#20363;&#31243;.pdf"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25216;&#25104;&#29616;&#26377;&#35838;&#31243;&#30693;&#35782;&#28857;&#25551;&#36848;/S7-300&#35838;&#31243;&#35814;&#32454;&#20869;&#23481;&#25551;&#36848;.pdf" TargetMode="External"/><Relationship Id="rId3" Type="http://schemas.openxmlformats.org/officeDocument/2006/relationships/hyperlink" Target="&#36164;&#26009;&#25991;&#20214;&#22841;/S7-300&#36164;&#26009;/S7-300&#26799;&#24418;&#22270;&#32534;&#31243;&#23454;&#20363;.pdf" TargetMode="External"/><Relationship Id="rId7"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course.jcpeixun.com/1976/" TargetMode="External"/><Relationship Id="rId11" Type="http://schemas.openxmlformats.org/officeDocument/2006/relationships/slide" Target="slide3.xml"/><Relationship Id="rId5" Type="http://schemas.openxmlformats.org/officeDocument/2006/relationships/image" Target="../media/image21.png"/><Relationship Id="rId10" Type="http://schemas.openxmlformats.org/officeDocument/2006/relationships/slide" Target="slide10.xml"/><Relationship Id="rId4" Type="http://schemas.openxmlformats.org/officeDocument/2006/relationships/hyperlink" Target="http://course.jcpeixun.com/1510/" TargetMode="External"/><Relationship Id="rId9" Type="http://schemas.openxmlformats.org/officeDocument/2006/relationships/hyperlink" Target="&#25216;&#25104;&#29616;&#26377;&#35838;&#31243;&#30693;&#35782;&#28857;&#25551;&#36848;/S7-300&#20351;&#29992;&#25351;&#21335;&#35814;&#32454;&#20869;&#23481;.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25216;&#25104;&#29616;&#26377;&#35838;&#31243;&#30693;&#35782;&#28857;&#25551;&#36848;/S7-300&#20351;&#29992;&#25351;&#21335;&#35814;&#32454;&#20869;&#23481;.pdf" TargetMode="External"/><Relationship Id="rId3" Type="http://schemas.openxmlformats.org/officeDocument/2006/relationships/hyperlink" Target="&#36164;&#26009;&#25991;&#20214;&#22841;/S7-300&#36164;&#26009;/S7-300&#25351;&#38024;&#23547;&#22336;&#30340;&#35828;&#26126;&#19982;&#20363;&#31243;.pdf" TargetMode="External"/><Relationship Id="rId7" Type="http://schemas.openxmlformats.org/officeDocument/2006/relationships/hyperlink" Target="&#25216;&#25104;&#29616;&#26377;&#35838;&#31243;&#30693;&#35782;&#28857;&#25551;&#36848;/S7-300&#20013;&#39640;&#32423;&#20869;&#23481;&#35814;&#32454;&#25551;&#36848;.pdf" TargetMode="External"/><Relationship Id="rId12"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slide" Target="slide10.xml"/><Relationship Id="rId5" Type="http://schemas.openxmlformats.org/officeDocument/2006/relationships/hyperlink" Target="http://course.jcpeixun.com/1976/" TargetMode="External"/><Relationship Id="rId10" Type="http://schemas.openxmlformats.org/officeDocument/2006/relationships/image" Target="../media/image23.png"/><Relationship Id="rId4" Type="http://schemas.openxmlformats.org/officeDocument/2006/relationships/hyperlink" Target="&#36164;&#26009;&#25991;&#20214;&#22841;/S7-300&#36164;&#26009;/&#35199;&#38376;&#23376;PLC&#23547;&#22336;&#26041;&#24335;.pdf" TargetMode="External"/><Relationship Id="rId9" Type="http://schemas.openxmlformats.org/officeDocument/2006/relationships/hyperlink" Target="http://course.jcpeixun.com/166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36164;&#26009;&#25991;&#20214;&#22841;/S7-300&#36164;&#26009;/s7graph.pdf" TargetMode="External"/><Relationship Id="rId7"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course.jcpeixun.com/1662/" TargetMode="External"/><Relationship Id="rId4" Type="http://schemas.openxmlformats.org/officeDocument/2006/relationships/hyperlink" Target="&#25216;&#25104;&#29616;&#26377;&#35838;&#31243;&#30693;&#35782;&#28857;&#25551;&#36848;/S7-300&#20013;&#39640;&#32423;&#20869;&#23481;&#35814;&#32454;&#25551;&#36848;.pdf"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course.jcpeixun.com/1976/" TargetMode="External"/><Relationship Id="rId7" Type="http://schemas.openxmlformats.org/officeDocument/2006/relationships/hyperlink" Target="http://course.jcpeixun.com/1662/"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25216;&#25104;&#29616;&#26377;&#35838;&#31243;&#30693;&#35782;&#28857;&#25551;&#36848;/S7-300&#20351;&#29992;&#25351;&#21335;&#35814;&#32454;&#20869;&#23481;.pdf" TargetMode="External"/><Relationship Id="rId5" Type="http://schemas.openxmlformats.org/officeDocument/2006/relationships/hyperlink" Target="&#25216;&#25104;&#29616;&#26377;&#35838;&#31243;&#30693;&#35782;&#28857;&#25551;&#36848;/S7-300&#20013;&#39640;&#32423;&#20869;&#23481;&#35814;&#32454;&#25551;&#36848;.pdf" TargetMode="External"/><Relationship Id="rId4" Type="http://schemas.openxmlformats.org/officeDocument/2006/relationships/image" Target="../media/image22.png"/><Relationship Id="rId9"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hyperlink" Target="&#25216;&#25104;&#29616;&#26377;&#35838;&#31243;&#30693;&#35782;&#28857;&#25551;&#36848;/S7-300&#20013;&#39640;&#32423;&#20869;&#23481;&#35814;&#32454;&#25551;&#36848;.pdf"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3.png"/><Relationship Id="rId4" Type="http://schemas.openxmlformats.org/officeDocument/2006/relationships/hyperlink" Target="http://course.jcpeixun.com/1662/"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25216;&#25104;&#29616;&#26377;&#35838;&#31243;&#30693;&#35782;&#28857;&#25551;&#36848;/S7-300&#20013;&#39640;&#32423;&#20869;&#23481;&#35814;&#32454;&#25551;&#36848;.pdf"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hyperlink" Target="http://course.jcpeixun.com/1823/" TargetMode="External"/></Relationships>
</file>

<file path=ppt/slides/_rels/slide56.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60.xml"/><Relationship Id="rId12" Type="http://schemas.openxmlformats.org/officeDocument/2006/relationships/slide" Target="slide10.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slide" Target="slide58.xml"/><Relationship Id="rId11" Type="http://schemas.openxmlformats.org/officeDocument/2006/relationships/slide" Target="slide63.xml"/><Relationship Id="rId5" Type="http://schemas.openxmlformats.org/officeDocument/2006/relationships/slide" Target="slide57.xml"/><Relationship Id="rId10" Type="http://schemas.openxmlformats.org/officeDocument/2006/relationships/slide" Target="slide62.xml"/><Relationship Id="rId4" Type="http://schemas.openxmlformats.org/officeDocument/2006/relationships/slide" Target="slide15.xml"/><Relationship Id="rId9" Type="http://schemas.openxmlformats.org/officeDocument/2006/relationships/slide" Target="slide61.xml"/><Relationship Id="rId14" Type="http://schemas.openxmlformats.org/officeDocument/2006/relationships/slide" Target="slide3.xml"/></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36164;&#26009;&#25991;&#20214;&#22841;/S7-1500&#36164;&#26009;/S7-1500&#26679;&#26412;&#25163;&#20876;.pdf" TargetMode="External"/><Relationship Id="rId7" Type="http://schemas.openxmlformats.org/officeDocument/2006/relationships/hyperlink" Target="http://course.jcpeixun.com/6414/"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25216;&#25104;&#29616;&#26377;&#35838;&#31243;&#30693;&#35782;&#28857;&#25551;&#36848;/S7-1500PLC&#19982;&#21338;&#36884;&#24212;&#29992;.pdf" TargetMode="External"/><Relationship Id="rId5" Type="http://schemas.openxmlformats.org/officeDocument/2006/relationships/hyperlink" Target="PLC&#19982;&#32534;&#31243;&#36719;&#20214;&#36830;&#25509;&#35828;&#26126;/&#21338;&#36884;&#36719;&#19982;PLC&#30340;&#36830;&#25509;.pdf" TargetMode="External"/><Relationship Id="rId10" Type="http://schemas.openxmlformats.org/officeDocument/2006/relationships/slide" Target="slide3.xml"/><Relationship Id="rId4" Type="http://schemas.openxmlformats.org/officeDocument/2006/relationships/hyperlink" Target="&#36719;&#20214;&#23433;&#35013;&#35828;&#26126;/&#21338;&#36884;&#36719;&#20214;&#23433;&#35013;&#35828;&#26126;.pdf" TargetMode="External"/><Relationship Id="rId9" Type="http://schemas.openxmlformats.org/officeDocument/2006/relationships/slide" Target="slide10.xml"/></Relationships>
</file>

<file path=ppt/slides/_rels/slide5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36164;&#26009;&#25991;&#20214;&#22841;/S7-1500&#36164;&#26009;/S7-1500&#26679;&#26412;&#25163;&#20876;.pdf" TargetMode="External"/><Relationship Id="rId7" Type="http://schemas.openxmlformats.org/officeDocument/2006/relationships/slide" Target="slide10.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course.jcpeixun.com/6414/" TargetMode="External"/><Relationship Id="rId4" Type="http://schemas.openxmlformats.org/officeDocument/2006/relationships/hyperlink" Target="&#25216;&#25104;&#29616;&#26377;&#35838;&#31243;&#30693;&#35782;&#28857;&#25551;&#36848;/S7-1500PLC&#19982;&#21338;&#36884;&#24212;&#29992;.pdf" TargetMode="External"/></Relationships>
</file>

<file path=ppt/slides/_rels/slide5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36164;&#26009;&#25991;&#20214;&#22841;/S7-1500&#36164;&#26009;/S7-1500&#26679;&#26412;&#25163;&#20876;.pdf" TargetMode="External"/><Relationship Id="rId7" Type="http://schemas.openxmlformats.org/officeDocument/2006/relationships/slide" Target="slide10.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course.jcpeixun.com/6414/" TargetMode="External"/><Relationship Id="rId4" Type="http://schemas.openxmlformats.org/officeDocument/2006/relationships/hyperlink" Target="&#25216;&#25104;&#29616;&#26377;&#35838;&#31243;&#30693;&#35782;&#28857;&#25551;&#36848;/S7-1500PLC&#19982;&#21338;&#36884;&#24212;&#29992;.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36164;&#26009;&#25991;&#20214;&#22841;/S7-1500&#36164;&#26009;/SIMATIC%20S7-1500,%20ET%20200MP%20&#33258;&#21160;&#21270;&#31995;&#32479;&#31995;&#32479;&#25163;&#20876;.pdf" TargetMode="External"/><Relationship Id="rId13" Type="http://schemas.openxmlformats.org/officeDocument/2006/relationships/hyperlink" Target="&#36164;&#26009;&#25991;&#20214;&#22841;/&#35199;&#38376;&#23376;&#39537;&#21160;&#22120;&#36164;&#26009;/SINAMICS%20V20&#25805;&#20316;&#25163;&#20876;.pdf" TargetMode="External"/><Relationship Id="rId18" Type="http://schemas.openxmlformats.org/officeDocument/2006/relationships/hyperlink" Target="&#36164;&#26009;&#25991;&#20214;&#22841;/&#35302;&#25720;&#23631;&#21450;&#32452;&#24577;/&#31934;&#26234;&#38754;&#26495;&#25805;&#20316;&#25163;&#20876;.pdf" TargetMode="External"/><Relationship Id="rId3" Type="http://schemas.openxmlformats.org/officeDocument/2006/relationships/slide" Target="slide10.xml"/><Relationship Id="rId21" Type="http://schemas.openxmlformats.org/officeDocument/2006/relationships/hyperlink" Target="&#36164;&#26009;&#25991;&#20214;&#22841;/&#35302;&#25720;&#23631;&#21450;&#32452;&#24577;/WINCC&#32452;&#24577;&#25163;&#20876;3.pdf" TargetMode="External"/><Relationship Id="rId7" Type="http://schemas.openxmlformats.org/officeDocument/2006/relationships/hyperlink" Target="&#36164;&#26009;&#25991;&#20214;&#22841;/S7-1500&#36164;&#26009;/STEP_7_Professional_V14_zhCN_zh-CHS.pdf" TargetMode="External"/><Relationship Id="rId12" Type="http://schemas.openxmlformats.org/officeDocument/2006/relationships/hyperlink" Target="&#36164;&#26009;&#25991;&#20214;&#22841;/&#35199;&#38376;&#23376;&#39537;&#21160;&#22120;&#36164;&#26009;/SINAMICS%20V-ASSISTANT%20&#22312;&#32447;&#24110;&#21161;.pdf" TargetMode="External"/><Relationship Id="rId17" Type="http://schemas.openxmlformats.org/officeDocument/2006/relationships/hyperlink" Target="&#36164;&#26009;&#25991;&#20214;&#22841;/&#35302;&#25720;&#23631;&#21450;&#32452;&#24577;/SMART%20line&#31995;&#21015;&#35302;&#25720;&#25805;&#20316;&#25163;&#20876;.pdf" TargetMode="External"/><Relationship Id="rId2" Type="http://schemas.openxmlformats.org/officeDocument/2006/relationships/notesSlide" Target="../notesSlides/notesSlide5.xml"/><Relationship Id="rId16" Type="http://schemas.openxmlformats.org/officeDocument/2006/relationships/hyperlink" Target="&#36164;&#26009;&#25991;&#20214;&#22841;/&#35302;&#25720;&#23631;&#21450;&#32452;&#24577;/SMART%20line&#35302;&#25720;&#23631;&#26679;&#26412;&#25163;&#20876;.pdf" TargetMode="External"/><Relationship Id="rId20" Type="http://schemas.openxmlformats.org/officeDocument/2006/relationships/hyperlink" Target="&#36164;&#26009;&#25991;&#20214;&#22841;/&#35302;&#25720;&#23631;&#21450;&#32452;&#24577;/WINCC&#32452;&#24577;&#25163;&#20876;2.pdf" TargetMode="External"/><Relationship Id="rId1" Type="http://schemas.openxmlformats.org/officeDocument/2006/relationships/slideLayout" Target="../slideLayouts/slideLayout7.xml"/><Relationship Id="rId6" Type="http://schemas.openxmlformats.org/officeDocument/2006/relationships/hyperlink" Target="&#36164;&#26009;&#25991;&#20214;&#22841;/S7-1500&#36164;&#26009;/s71500_cpu1511c_1_pn_manual_zh-CHS_zh-CHS.pdf" TargetMode="External"/><Relationship Id="rId11" Type="http://schemas.openxmlformats.org/officeDocument/2006/relationships/hyperlink" Target="&#36164;&#26009;&#25991;&#20214;&#22841;/&#35199;&#38376;&#23376;&#39537;&#21160;&#22120;&#36164;&#26009;/SINAMICS%20V90%20&#25805;&#20316;&#25163;&#20876;.pdf" TargetMode="External"/><Relationship Id="rId5" Type="http://schemas.openxmlformats.org/officeDocument/2006/relationships/hyperlink" Target="&#36164;&#26009;&#25991;&#20214;&#22841;/S7-1500&#36164;&#26009;/S7-1500&#26679;&#26412;&#25163;&#20876;.pdf" TargetMode="External"/><Relationship Id="rId15" Type="http://schemas.openxmlformats.org/officeDocument/2006/relationships/hyperlink" Target="&#36164;&#26009;&#25991;&#20214;&#22841;/&#35199;&#38376;&#23376;&#39537;&#21160;&#22120;&#36164;&#26009;/G120C&#31934;&#31616;&#29256;&#25805;&#20316;&#35828;&#26126;.pdf" TargetMode="External"/><Relationship Id="rId10" Type="http://schemas.openxmlformats.org/officeDocument/2006/relationships/hyperlink" Target="&#36164;&#26009;&#25991;&#20214;&#22841;/&#35199;&#38376;&#23376;&#39537;&#21160;&#22120;&#36164;&#26009;/V90pn&#25805;&#20316;&#25163;&#20876;.pdf" TargetMode="External"/><Relationship Id="rId19" Type="http://schemas.openxmlformats.org/officeDocument/2006/relationships/hyperlink" Target="&#36164;&#26009;&#25991;&#20214;&#22841;/&#35302;&#25720;&#23631;&#21450;&#32452;&#24577;/WINCC&#32452;&#24577;&#25163;&#20876;1.pdf" TargetMode="External"/><Relationship Id="rId4" Type="http://schemas.openxmlformats.org/officeDocument/2006/relationships/hyperlink" Target="&#36164;&#26009;&#25991;&#20214;&#22841;/S7-1500&#36164;&#26009;/S7-1500&#31995;&#32479;&#25163;&#20876;.pdf" TargetMode="External"/><Relationship Id="rId9" Type="http://schemas.openxmlformats.org/officeDocument/2006/relationships/hyperlink" Target="&#36164;&#26009;&#25991;&#20214;&#22841;/&#35199;&#38376;&#23376;&#39537;&#21160;&#22120;&#36164;&#26009;/V90&#31995;&#21015;&#20282;&#26381;&#26679;&#26412;&#25163;&#20876;.pdf" TargetMode="External"/><Relationship Id="rId14" Type="http://schemas.openxmlformats.org/officeDocument/2006/relationships/hyperlink" Target="&#36164;&#26009;&#25991;&#20214;&#22841;/&#35199;&#38376;&#23376;&#39537;&#21160;&#22120;&#36164;&#26009;/G120C&#20837;&#38376;&#25351;&#21335;.pdf" TargetMode="External"/><Relationship Id="rId22" Type="http://schemas.openxmlformats.org/officeDocument/2006/relationships/slide" Target="slide3.xml"/></Relationships>
</file>

<file path=ppt/slides/_rels/slide6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36164;&#26009;&#25991;&#20214;&#22841;/S7-1500&#36164;&#26009;/S7-1500&#26679;&#26412;&#25163;&#20876;.pdf" TargetMode="External"/><Relationship Id="rId7" Type="http://schemas.openxmlformats.org/officeDocument/2006/relationships/hyperlink" Target="http://course.jcpeixun.com/6804/"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hyperlink" Target="&#25216;&#25104;&#29616;&#26377;&#35838;&#31243;&#30693;&#35782;&#28857;&#25551;&#36848;/S7-1500PLC&#19982;&#21338;&#36884;&#39640;&#32423;&#24212;&#29992;.pdf"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36164;&#26009;&#25991;&#20214;&#22841;/S7-1500&#36164;&#26009;/S7-1500&#26679;&#26412;&#25163;&#20876;.pdf" TargetMode="External"/><Relationship Id="rId7" Type="http://schemas.openxmlformats.org/officeDocument/2006/relationships/hyperlink" Target="http://course.jcpeixun.com/6804/"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hyperlink" Target="&#25216;&#25104;&#29616;&#26377;&#35838;&#31243;&#30693;&#35782;&#28857;&#25551;&#36848;/S7-1500PLC&#19982;&#21338;&#36884;&#39640;&#32423;&#24212;&#29992;.pdf"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36164;&#26009;&#25991;&#20214;&#22841;/S7-1500&#36164;&#26009;/S7-1500&#26679;&#26412;&#25163;&#20876;.pdf" TargetMode="External"/><Relationship Id="rId7" Type="http://schemas.openxmlformats.org/officeDocument/2006/relationships/hyperlink" Target="http://course.jcpeixun.com/6804/"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hyperlink" Target="&#25216;&#25104;&#29616;&#26377;&#35838;&#31243;&#30693;&#35782;&#28857;&#25551;&#36848;/S7-1500PLC&#19982;&#21338;&#36884;&#39640;&#32423;&#24212;&#29992;.pdf"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36164;&#26009;&#25991;&#20214;&#22841;/S7-1500&#36164;&#26009;/S7-1500&#26679;&#26412;&#25163;&#20876;.pdf" TargetMode="External"/><Relationship Id="rId7" Type="http://schemas.openxmlformats.org/officeDocument/2006/relationships/hyperlink" Target="http://course.jcpeixun.com/6804/"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hyperlink" Target="&#25216;&#25104;&#29616;&#26377;&#35838;&#31243;&#30693;&#35782;&#28857;&#25551;&#36848;/S7-1500PLC&#19982;&#21338;&#36884;&#39640;&#32423;&#24212;&#29992;.pdf"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course.jcpeixun.com/1759/" TargetMode="External"/><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8.png"/><Relationship Id="rId5" Type="http://schemas.openxmlformats.org/officeDocument/2006/relationships/slide" Target="slide10.xml"/><Relationship Id="rId10" Type="http://schemas.openxmlformats.org/officeDocument/2006/relationships/hyperlink" Target="http://course.jcpeixun.com/2107/" TargetMode="External"/><Relationship Id="rId4" Type="http://schemas.openxmlformats.org/officeDocument/2006/relationships/slide" Target="slide16.xml"/><Relationship Id="rId9" Type="http://schemas.openxmlformats.org/officeDocument/2006/relationships/image" Target="../media/image27.png"/></Relationships>
</file>

<file path=ppt/slides/_rels/slide6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6.xml"/><Relationship Id="rId7" Type="http://schemas.openxmlformats.org/officeDocument/2006/relationships/hyperlink" Target="http://course.jcpeixun.com/1990/"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10.xml"/></Relationships>
</file>

<file path=ppt/slides/_rels/slide6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course.jcpeixun.com/4550/" TargetMode="External"/><Relationship Id="rId18" Type="http://schemas.openxmlformats.org/officeDocument/2006/relationships/image" Target="../media/image36.png"/><Relationship Id="rId3" Type="http://schemas.openxmlformats.org/officeDocument/2006/relationships/slide" Target="slide10.xml"/><Relationship Id="rId21" Type="http://schemas.openxmlformats.org/officeDocument/2006/relationships/hyperlink" Target="http://course.jcpeixun.com/6836/" TargetMode="External"/><Relationship Id="rId7" Type="http://schemas.openxmlformats.org/officeDocument/2006/relationships/hyperlink" Target="http://course.jcpeixun.com/2189/" TargetMode="External"/><Relationship Id="rId12" Type="http://schemas.openxmlformats.org/officeDocument/2006/relationships/image" Target="../media/image33.png"/><Relationship Id="rId17" Type="http://schemas.openxmlformats.org/officeDocument/2006/relationships/hyperlink" Target="http://course.jcpeixun.com/1759/" TargetMode="External"/><Relationship Id="rId2" Type="http://schemas.openxmlformats.org/officeDocument/2006/relationships/notesSlide" Target="../notesSlides/notesSlide65.xml"/><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hyperlink" Target="http://course.jcpeixun.com/2107/" TargetMode="External"/><Relationship Id="rId24" Type="http://schemas.openxmlformats.org/officeDocument/2006/relationships/image" Target="../media/image39.png"/><Relationship Id="rId5" Type="http://schemas.openxmlformats.org/officeDocument/2006/relationships/hyperlink" Target="http://course.jcpeixun.com/5615/" TargetMode="External"/><Relationship Id="rId15" Type="http://schemas.openxmlformats.org/officeDocument/2006/relationships/hyperlink" Target="http://course.jcpeixun.com/1513/" TargetMode="External"/><Relationship Id="rId23" Type="http://schemas.openxmlformats.org/officeDocument/2006/relationships/hyperlink" Target="http://course.jcpeixun.com/6984/" TargetMode="External"/><Relationship Id="rId10" Type="http://schemas.openxmlformats.org/officeDocument/2006/relationships/image" Target="../media/image32.png"/><Relationship Id="rId19" Type="http://schemas.openxmlformats.org/officeDocument/2006/relationships/hyperlink" Target="http://course.jcpeixun.com/5930/" TargetMode="External"/><Relationship Id="rId4" Type="http://schemas.openxmlformats.org/officeDocument/2006/relationships/slide" Target="slide3.xml"/><Relationship Id="rId9" Type="http://schemas.openxmlformats.org/officeDocument/2006/relationships/hyperlink" Target="http://course.jcpeixun.com/1506/" TargetMode="External"/><Relationship Id="rId14" Type="http://schemas.openxmlformats.org/officeDocument/2006/relationships/image" Target="../media/image34.png"/><Relationship Id="rId22" Type="http://schemas.openxmlformats.org/officeDocument/2006/relationships/image" Target="../media/image38.png"/></Relationships>
</file>

<file path=ppt/slides/_rels/slide6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course.jcpeixun.com/1990/" TargetMode="External"/><Relationship Id="rId3" Type="http://schemas.openxmlformats.org/officeDocument/2006/relationships/slide" Target="slide10.xml"/><Relationship Id="rId7" Type="http://schemas.openxmlformats.org/officeDocument/2006/relationships/hyperlink" Target="http://course.jcpeixun.com/1627/" TargetMode="External"/><Relationship Id="rId12" Type="http://schemas.openxmlformats.org/officeDocument/2006/relationships/image" Target="../media/image43.png"/><Relationship Id="rId2" Type="http://schemas.openxmlformats.org/officeDocument/2006/relationships/notesSlide" Target="../notesSlides/notesSlide66.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hyperlink" Target="http://course.jcpeixun.com/1771/" TargetMode="External"/><Relationship Id="rId5" Type="http://schemas.openxmlformats.org/officeDocument/2006/relationships/hyperlink" Target="http://course.jcpeixun.com/1512/" TargetMode="External"/><Relationship Id="rId15" Type="http://schemas.openxmlformats.org/officeDocument/2006/relationships/hyperlink" Target="http://course.jcpeixun.com/1852/" TargetMode="External"/><Relationship Id="rId10" Type="http://schemas.openxmlformats.org/officeDocument/2006/relationships/image" Target="../media/image42.png"/><Relationship Id="rId4" Type="http://schemas.openxmlformats.org/officeDocument/2006/relationships/slide" Target="slide3.xml"/><Relationship Id="rId9" Type="http://schemas.openxmlformats.org/officeDocument/2006/relationships/hyperlink" Target="http://course.jcpeixun.com/5/" TargetMode="External"/><Relationship Id="rId14" Type="http://schemas.openxmlformats.org/officeDocument/2006/relationships/image" Target="../media/image44.png"/></Relationships>
</file>

<file path=ppt/slides/_rels/slide6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course.jcpeixun.com/2149/" TargetMode="External"/><Relationship Id="rId3" Type="http://schemas.openxmlformats.org/officeDocument/2006/relationships/slide" Target="slide10.xml"/><Relationship Id="rId7" Type="http://schemas.openxmlformats.org/officeDocument/2006/relationships/hyperlink" Target="http://course.jcpeixun.com/6309/" TargetMode="External"/><Relationship Id="rId12"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hyperlink" Target="http://course.jcpeixun.com/2381/" TargetMode="External"/><Relationship Id="rId5" Type="http://schemas.openxmlformats.org/officeDocument/2006/relationships/hyperlink" Target="http://course.jcpeixun.com/6972/" TargetMode="External"/><Relationship Id="rId10" Type="http://schemas.openxmlformats.org/officeDocument/2006/relationships/image" Target="../media/image48.png"/><Relationship Id="rId4" Type="http://schemas.openxmlformats.org/officeDocument/2006/relationships/slide" Target="slide3.xml"/><Relationship Id="rId9" Type="http://schemas.openxmlformats.org/officeDocument/2006/relationships/hyperlink" Target="http://course.jcpeixun.com/4357/" TargetMode="External"/><Relationship Id="rId14" Type="http://schemas.openxmlformats.org/officeDocument/2006/relationships/image" Target="../media/image50.png"/></Relationships>
</file>

<file path=ppt/slides/_rels/slide6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hyperlink" Target="http://exam.jcpeixun.com/jcexam/ChooseRoom.aspx" TargetMode="External"/><Relationship Id="rId5" Type="http://schemas.openxmlformats.org/officeDocument/2006/relationships/hyperlink" Target="&#36164;&#26009;&#25991;&#20214;&#22841;/PLC&#32534;&#31243;&#32451;&#20064;&#39064;.pdf" TargetMode="Externa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slide" Target="slide3.xml"/><Relationship Id="rId4" Type="http://schemas.openxmlformats.org/officeDocument/2006/relationships/slide" Target="slide12.xml"/><Relationship Id="rId9" Type="http://schemas.openxmlformats.org/officeDocument/2006/relationships/slide" Target="slide10.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17.xml"/><Relationship Id="rId7" Type="http://schemas.openxmlformats.org/officeDocument/2006/relationships/slide" Target="slide4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39.xml"/><Relationship Id="rId11" Type="http://schemas.openxmlformats.org/officeDocument/2006/relationships/slide" Target="slide56.xml"/><Relationship Id="rId5" Type="http://schemas.openxmlformats.org/officeDocument/2006/relationships/slide" Target="slide32.xml"/><Relationship Id="rId10" Type="http://schemas.openxmlformats.org/officeDocument/2006/relationships/slide" Target="slide3.xml"/><Relationship Id="rId4" Type="http://schemas.openxmlformats.org/officeDocument/2006/relationships/slide" Target="slide24.xml"/><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67"/>
          <p:cNvSpPr txBox="1"/>
          <p:nvPr/>
        </p:nvSpPr>
        <p:spPr>
          <a:xfrm>
            <a:off x="2320717" y="2152859"/>
            <a:ext cx="6853158" cy="707886"/>
          </a:xfrm>
          <a:prstGeom prst="rect">
            <a:avLst/>
          </a:prstGeom>
          <a:noFill/>
        </p:spPr>
        <p:txBody>
          <a:bodyPr wrap="none" rtlCol="0">
            <a:spAutoFit/>
          </a:bodyPr>
          <a:lstStyle/>
          <a:p>
            <a:r>
              <a:rPr lang="zh-CN" altLang="en-US" sz="4000" b="1" dirty="0" smtClean="0">
                <a:latin typeface="华文楷体" panose="02010600040101010101" pitchFamily="2" charset="-122"/>
                <a:ea typeface="华文楷体" panose="02010600040101010101" pitchFamily="2" charset="-122"/>
              </a:rPr>
              <a:t>技成西门子系列课程学习规划</a:t>
            </a:r>
            <a:endParaRPr lang="zh-CN" altLang="en-US" sz="4000" b="1" dirty="0">
              <a:latin typeface="华文楷体" panose="02010600040101010101" pitchFamily="2" charset="-122"/>
              <a:ea typeface="华文楷体" panose="02010600040101010101" pitchFamily="2" charset="-122"/>
            </a:endParaRPr>
          </a:p>
        </p:txBody>
      </p:sp>
      <p:sp>
        <p:nvSpPr>
          <p:cNvPr id="2" name="文本框 1"/>
          <p:cNvSpPr txBox="1"/>
          <p:nvPr/>
        </p:nvSpPr>
        <p:spPr>
          <a:xfrm>
            <a:off x="7538720" y="3149600"/>
            <a:ext cx="1980029" cy="400110"/>
          </a:xfrm>
          <a:prstGeom prst="rect">
            <a:avLst/>
          </a:prstGeom>
          <a:noFill/>
        </p:spPr>
        <p:txBody>
          <a:bodyPr wrap="none" rtlCol="0">
            <a:spAutoFit/>
          </a:bodyPr>
          <a:lstStyle/>
          <a:p>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技成教学部</a:t>
            </a:r>
            <a:endParaRPr lang="zh-CN" altLang="en-US" sz="2000" b="1" dirty="0">
              <a:latin typeface="华文楷体" panose="02010600040101010101" pitchFamily="2" charset="-122"/>
              <a:ea typeface="华文楷体" panose="02010600040101010101" pitchFamily="2" charset="-122"/>
            </a:endParaRPr>
          </a:p>
        </p:txBody>
      </p:sp>
      <p:sp>
        <p:nvSpPr>
          <p:cNvPr id="3" name="矩形 2"/>
          <p:cNvSpPr/>
          <p:nvPr/>
        </p:nvSpPr>
        <p:spPr>
          <a:xfrm>
            <a:off x="9320979" y="5751541"/>
            <a:ext cx="2861187" cy="1096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3838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323037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a:latin typeface="华文楷体" panose="02010600040101010101" pitchFamily="2" charset="-122"/>
                <a:ea typeface="华文楷体" panose="02010600040101010101" pitchFamily="2" charset="-122"/>
              </a:rPr>
              <a:t>PLC</a:t>
            </a:r>
            <a:r>
              <a:rPr lang="zh-CN" altLang="en-US" b="1" dirty="0">
                <a:latin typeface="华文楷体" panose="02010600040101010101" pitchFamily="2" charset="-122"/>
                <a:ea typeface="华文楷体" panose="02010600040101010101" pitchFamily="2" charset="-122"/>
              </a:rPr>
              <a:t>相关扩展知识学习</a:t>
            </a: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Group 36"/>
          <p:cNvGrpSpPr/>
          <p:nvPr/>
        </p:nvGrpSpPr>
        <p:grpSpPr>
          <a:xfrm>
            <a:off x="5755202" y="2408629"/>
            <a:ext cx="2795567" cy="3242483"/>
            <a:chOff x="7346437" y="3001349"/>
            <a:chExt cx="3325083" cy="3856651"/>
          </a:xfrm>
        </p:grpSpPr>
        <p:sp>
          <p:nvSpPr>
            <p:cNvPr id="48"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7"/>
          <p:cNvGrpSpPr/>
          <p:nvPr/>
        </p:nvGrpSpPr>
        <p:grpSpPr>
          <a:xfrm>
            <a:off x="5784813" y="3360014"/>
            <a:ext cx="2071162" cy="2291098"/>
            <a:chOff x="7346434" y="3957897"/>
            <a:chExt cx="2621703" cy="2900101"/>
          </a:xfrm>
        </p:grpSpPr>
        <p:sp>
          <p:nvSpPr>
            <p:cNvPr id="46"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vert="horz" wrap="square" lIns="83743" tIns="41872" rIns="83743" bIns="41872"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5"/>
          <p:cNvGrpSpPr/>
          <p:nvPr/>
        </p:nvGrpSpPr>
        <p:grpSpPr>
          <a:xfrm>
            <a:off x="5853356" y="1536687"/>
            <a:ext cx="3446814" cy="4114426"/>
            <a:chOff x="7346438" y="2049265"/>
            <a:chExt cx="4028463" cy="4808735"/>
          </a:xfrm>
        </p:grpSpPr>
        <p:sp>
          <p:nvSpPr>
            <p:cNvPr id="44"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38"/>
          <p:cNvGrpSpPr/>
          <p:nvPr/>
        </p:nvGrpSpPr>
        <p:grpSpPr>
          <a:xfrm>
            <a:off x="5853351" y="4176383"/>
            <a:ext cx="1471679" cy="1494739"/>
            <a:chOff x="7346434" y="4909620"/>
            <a:chExt cx="1918320" cy="1948378"/>
          </a:xfrm>
        </p:grpSpPr>
        <p:sp>
          <p:nvSpPr>
            <p:cNvPr id="42"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9"/>
          <p:cNvGrpSpPr/>
          <p:nvPr/>
        </p:nvGrpSpPr>
        <p:grpSpPr>
          <a:xfrm>
            <a:off x="2032671" y="1707062"/>
            <a:ext cx="419805" cy="315056"/>
            <a:chOff x="789999" y="2242985"/>
            <a:chExt cx="504229" cy="378415"/>
          </a:xfrm>
        </p:grpSpPr>
        <p:sp>
          <p:nvSpPr>
            <p:cNvPr id="64"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Rectangle 22"/>
          <p:cNvSpPr/>
          <p:nvPr/>
        </p:nvSpPr>
        <p:spPr>
          <a:xfrm>
            <a:off x="2631541" y="1692804"/>
            <a:ext cx="3106351" cy="371064"/>
          </a:xfrm>
          <a:prstGeom prst="rect">
            <a:avLst/>
          </a:prstGeom>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r>
              <a:rPr lang="zh-CN" altLang="en-US" sz="1600" dirty="0" smtClean="0">
                <a:latin typeface="华文楷体" panose="02010600040101010101" pitchFamily="2" charset="-122"/>
                <a:ea typeface="华文楷体" panose="02010600040101010101" pitchFamily="2" charset="-122"/>
                <a:cs typeface="+mn-ea"/>
                <a:sym typeface="Arial" panose="020B0604020202020204" pitchFamily="34" charset="0"/>
                <a:hlinkClick r:id="rId3"/>
              </a:rPr>
              <a:t>电气绘图软件（</a:t>
            </a:r>
            <a:r>
              <a:rPr lang="en-US" altLang="zh-CN" sz="1600" dirty="0" smtClean="0">
                <a:latin typeface="华文楷体" panose="02010600040101010101" pitchFamily="2" charset="-122"/>
                <a:ea typeface="华文楷体" panose="02010600040101010101" pitchFamily="2" charset="-122"/>
                <a:cs typeface="+mn-ea"/>
                <a:sym typeface="Arial" panose="020B0604020202020204" pitchFamily="34" charset="0"/>
                <a:hlinkClick r:id="rId3"/>
              </a:rPr>
              <a:t>EPLAN)</a:t>
            </a:r>
            <a:r>
              <a:rPr lang="zh-CN" altLang="en-US" sz="1600" dirty="0" smtClean="0">
                <a:latin typeface="华文楷体" panose="02010600040101010101" pitchFamily="2" charset="-122"/>
                <a:ea typeface="华文楷体" panose="02010600040101010101" pitchFamily="2" charset="-122"/>
                <a:cs typeface="+mn-ea"/>
                <a:sym typeface="Arial" panose="020B0604020202020204" pitchFamily="34" charset="0"/>
                <a:hlinkClick r:id="rId3"/>
              </a:rPr>
              <a:t>的使用</a:t>
            </a:r>
            <a:endParaRPr lang="en-GB" altLang="zh-CN" sz="1600" dirty="0">
              <a:latin typeface="华文楷体" panose="02010600040101010101" pitchFamily="2" charset="-122"/>
              <a:ea typeface="华文楷体" panose="02010600040101010101" pitchFamily="2" charset="-122"/>
              <a:cs typeface="+mn-ea"/>
              <a:sym typeface="Arial" panose="020B0604020202020204" pitchFamily="34" charset="0"/>
            </a:endParaRPr>
          </a:p>
        </p:txBody>
      </p:sp>
      <p:grpSp>
        <p:nvGrpSpPr>
          <p:cNvPr id="52" name="Group 23"/>
          <p:cNvGrpSpPr/>
          <p:nvPr/>
        </p:nvGrpSpPr>
        <p:grpSpPr>
          <a:xfrm>
            <a:off x="2032671" y="2666199"/>
            <a:ext cx="419805" cy="315056"/>
            <a:chOff x="789999" y="2242985"/>
            <a:chExt cx="504229" cy="378415"/>
          </a:xfrm>
        </p:grpSpPr>
        <p:sp>
          <p:nvSpPr>
            <p:cNvPr id="62"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Rectangle 26"/>
          <p:cNvSpPr/>
          <p:nvPr/>
        </p:nvSpPr>
        <p:spPr>
          <a:xfrm>
            <a:off x="2550629" y="2631655"/>
            <a:ext cx="3026728" cy="371064"/>
          </a:xfrm>
          <a:prstGeom prst="rect">
            <a:avLst/>
          </a:prstGeom>
        </p:spPr>
        <p:txBody>
          <a:bodyPr wrap="square">
            <a:spAutoFit/>
          </a:bodyPr>
          <a:lstStyle/>
          <a:p>
            <a:pPr algn="just" fontAlgn="base">
              <a:lnSpc>
                <a:spcPct val="120000"/>
              </a:lnSpc>
              <a:spcBef>
                <a:spcPct val="0"/>
              </a:spcBef>
              <a:spcAft>
                <a:spcPct val="0"/>
              </a:spcAft>
            </a:pPr>
            <a:r>
              <a:rPr lang="zh-CN" altLang="en-US" sz="1600" dirty="0">
                <a:latin typeface="华文楷体" panose="02010600040101010101" pitchFamily="2" charset="-122"/>
                <a:ea typeface="华文楷体" panose="02010600040101010101" pitchFamily="2" charset="-122"/>
                <a:cs typeface="+mn-ea"/>
                <a:sym typeface="Arial" panose="020B0604020202020204" pitchFamily="34" charset="0"/>
                <a:hlinkClick r:id="rId4" action="ppaction://hlinksldjump"/>
              </a:rPr>
              <a:t>上位机软件及触摸屏的应用</a:t>
            </a:r>
            <a:endParaRPr lang="en-GB" altLang="zh-CN" sz="1600" dirty="0">
              <a:latin typeface="华文楷体" panose="02010600040101010101" pitchFamily="2" charset="-122"/>
              <a:ea typeface="华文楷体" panose="02010600040101010101" pitchFamily="2" charset="-122"/>
              <a:cs typeface="+mn-ea"/>
              <a:sym typeface="Arial" panose="020B0604020202020204" pitchFamily="34" charset="0"/>
            </a:endParaRPr>
          </a:p>
        </p:txBody>
      </p:sp>
      <p:grpSp>
        <p:nvGrpSpPr>
          <p:cNvPr id="54" name="Group 27"/>
          <p:cNvGrpSpPr/>
          <p:nvPr/>
        </p:nvGrpSpPr>
        <p:grpSpPr>
          <a:xfrm>
            <a:off x="2032671" y="3648691"/>
            <a:ext cx="419805" cy="315056"/>
            <a:chOff x="789999" y="2242985"/>
            <a:chExt cx="504229" cy="378415"/>
          </a:xfrm>
        </p:grpSpPr>
        <p:sp>
          <p:nvSpPr>
            <p:cNvPr id="60"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5" name="Rectangle 30"/>
          <p:cNvSpPr/>
          <p:nvPr/>
        </p:nvSpPr>
        <p:spPr>
          <a:xfrm>
            <a:off x="2550629" y="3591689"/>
            <a:ext cx="3026728" cy="371064"/>
          </a:xfrm>
          <a:prstGeom prst="rect">
            <a:avLst/>
          </a:prstGeom>
        </p:spPr>
        <p:txBody>
          <a:bodyPr wrap="square">
            <a:spAutoFit/>
          </a:bodyPr>
          <a:lstStyle/>
          <a:p>
            <a:pPr algn="just" fontAlgn="base">
              <a:lnSpc>
                <a:spcPct val="120000"/>
              </a:lnSpc>
              <a:spcBef>
                <a:spcPct val="0"/>
              </a:spcBef>
              <a:spcAft>
                <a:spcPct val="0"/>
              </a:spcAft>
            </a:pPr>
            <a:r>
              <a:rPr lang="zh-CN" altLang="en-US" sz="1600" dirty="0">
                <a:latin typeface="华文楷体" panose="02010600040101010101" pitchFamily="2" charset="-122"/>
                <a:ea typeface="华文楷体" panose="02010600040101010101" pitchFamily="2" charset="-122"/>
                <a:cs typeface="+mn-ea"/>
                <a:sym typeface="Arial" panose="020B0604020202020204" pitchFamily="34" charset="0"/>
                <a:hlinkClick r:id="rId5" action="ppaction://hlinksldjump"/>
              </a:rPr>
              <a:t>变频器的基本调试应用</a:t>
            </a:r>
            <a:endParaRPr lang="en-GB" altLang="zh-CN" sz="1600" dirty="0">
              <a:latin typeface="华文楷体" panose="02010600040101010101" pitchFamily="2" charset="-122"/>
              <a:ea typeface="华文楷体" panose="02010600040101010101" pitchFamily="2" charset="-122"/>
              <a:cs typeface="+mn-ea"/>
              <a:sym typeface="Arial" panose="020B0604020202020204" pitchFamily="34" charset="0"/>
            </a:endParaRPr>
          </a:p>
        </p:txBody>
      </p:sp>
      <p:grpSp>
        <p:nvGrpSpPr>
          <p:cNvPr id="56" name="Group 31"/>
          <p:cNvGrpSpPr/>
          <p:nvPr/>
        </p:nvGrpSpPr>
        <p:grpSpPr>
          <a:xfrm>
            <a:off x="2032671" y="4588606"/>
            <a:ext cx="419805" cy="315056"/>
            <a:chOff x="789999" y="2242985"/>
            <a:chExt cx="504229" cy="378415"/>
          </a:xfrm>
        </p:grpSpPr>
        <p:sp>
          <p:nvSpPr>
            <p:cNvPr id="58"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7" name="Rectangle 34"/>
          <p:cNvSpPr/>
          <p:nvPr/>
        </p:nvSpPr>
        <p:spPr>
          <a:xfrm>
            <a:off x="2509199" y="4511357"/>
            <a:ext cx="3026728" cy="387798"/>
          </a:xfrm>
          <a:prstGeom prst="rect">
            <a:avLst/>
          </a:prstGeom>
        </p:spPr>
        <p:txBody>
          <a:bodyPr wrap="square">
            <a:spAutoFit/>
          </a:bodyPr>
          <a:lstStyle/>
          <a:p>
            <a:pPr algn="just" fontAlgn="base">
              <a:lnSpc>
                <a:spcPct val="120000"/>
              </a:lnSpc>
              <a:spcBef>
                <a:spcPct val="0"/>
              </a:spcBef>
              <a:spcAft>
                <a:spcPct val="0"/>
              </a:spcAft>
            </a:pPr>
            <a:r>
              <a:rPr lang="zh-CN" altLang="en-US" sz="1600" dirty="0">
                <a:latin typeface="华文楷体" panose="02010600040101010101" pitchFamily="2" charset="-122"/>
                <a:ea typeface="华文楷体" panose="02010600040101010101" pitchFamily="2" charset="-122"/>
                <a:cs typeface="+mn-ea"/>
                <a:sym typeface="Arial" panose="020B0604020202020204" pitchFamily="34" charset="0"/>
                <a:hlinkClick r:id="rId6" action="ppaction://hlinksldjump"/>
              </a:rPr>
              <a:t>伺服</a:t>
            </a:r>
            <a:r>
              <a:rPr lang="en-US" altLang="zh-CN" sz="1600" dirty="0">
                <a:latin typeface="华文楷体" panose="02010600040101010101" pitchFamily="2" charset="-122"/>
                <a:ea typeface="华文楷体" panose="02010600040101010101" pitchFamily="2" charset="-122"/>
                <a:cs typeface="+mn-ea"/>
                <a:sym typeface="Arial" panose="020B0604020202020204" pitchFamily="34" charset="0"/>
                <a:hlinkClick r:id="rId6" action="ppaction://hlinksldjump"/>
              </a:rPr>
              <a:t>/</a:t>
            </a:r>
            <a:r>
              <a:rPr lang="zh-CN" altLang="en-US" sz="1600" dirty="0">
                <a:latin typeface="华文楷体" panose="02010600040101010101" pitchFamily="2" charset="-122"/>
                <a:ea typeface="华文楷体" panose="02010600040101010101" pitchFamily="2" charset="-122"/>
                <a:cs typeface="+mn-ea"/>
                <a:sym typeface="Arial" panose="020B0604020202020204" pitchFamily="34" charset="0"/>
                <a:hlinkClick r:id="rId6" action="ppaction://hlinksldjump"/>
              </a:rPr>
              <a:t>步进的调试及应用</a:t>
            </a:r>
            <a:r>
              <a:rPr lang="en-US" altLang="zh-CN" sz="1600" dirty="0">
                <a:latin typeface="华文楷体" panose="02010600040101010101" pitchFamily="2" charset="-122"/>
                <a:ea typeface="华文楷体" panose="02010600040101010101" pitchFamily="2" charset="-122"/>
                <a:cs typeface="+mn-ea"/>
                <a:sym typeface="Arial" panose="020B0604020202020204" pitchFamily="34" charset="0"/>
              </a:rPr>
              <a:t>.</a:t>
            </a:r>
            <a:endParaRPr lang="en-GB" altLang="zh-CN" sz="1600" dirty="0">
              <a:latin typeface="华文楷体" panose="02010600040101010101" pitchFamily="2" charset="-122"/>
              <a:ea typeface="华文楷体" panose="02010600040101010101" pitchFamily="2" charset="-122"/>
              <a:cs typeface="+mn-ea"/>
              <a:sym typeface="Arial" panose="020B0604020202020204" pitchFamily="34" charset="0"/>
            </a:endParaRPr>
          </a:p>
        </p:txBody>
      </p:sp>
      <p:sp>
        <p:nvSpPr>
          <p:cNvPr id="66" name="文本框 65"/>
          <p:cNvSpPr txBox="1"/>
          <p:nvPr/>
        </p:nvSpPr>
        <p:spPr>
          <a:xfrm>
            <a:off x="257907" y="725671"/>
            <a:ext cx="11449715" cy="732508"/>
          </a:xfrm>
          <a:prstGeom prst="rect">
            <a:avLst/>
          </a:prstGeom>
          <a:noFill/>
        </p:spPr>
        <p:txBody>
          <a:bodyPr wrap="square" rtlCol="0">
            <a:spAutoFit/>
          </a:bodyPr>
          <a:lstStyle/>
          <a:p>
            <a:pPr indent="269875">
              <a:lnSpc>
                <a:spcPct val="130000"/>
              </a:lnSpc>
            </a:pPr>
            <a:r>
              <a:rPr lang="zh-CN" altLang="en-US" sz="1600" dirty="0">
                <a:latin typeface="华文楷体" panose="02010600040101010101" pitchFamily="2" charset="-122"/>
                <a:ea typeface="华文楷体" panose="02010600040101010101" pitchFamily="2" charset="-122"/>
              </a:rPr>
              <a:t>作为</a:t>
            </a:r>
            <a:r>
              <a:rPr lang="zh-CN" altLang="en-US" sz="1600" dirty="0" smtClean="0">
                <a:latin typeface="华文楷体" panose="02010600040101010101" pitchFamily="2" charset="-122"/>
                <a:ea typeface="华文楷体" panose="02010600040101010101" pitchFamily="2" charset="-122"/>
              </a:rPr>
              <a:t>一个</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的应用工程师，</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是必须要能够熟练使用的，但除了</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外，也还需要学习相应的与</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应用相关的知识，下面为大家列出了一些技成与之配套的其他类课程。</a:t>
            </a:r>
            <a:endParaRPr lang="zh-CN" altLang="en-US" sz="1600" dirty="0">
              <a:latin typeface="华文楷体" panose="02010600040101010101" pitchFamily="2" charset="-122"/>
              <a:ea typeface="华文楷体" panose="02010600040101010101" pitchFamily="2" charset="-122"/>
            </a:endParaRPr>
          </a:p>
        </p:txBody>
      </p:sp>
      <p:sp>
        <p:nvSpPr>
          <p:cNvPr id="34" name="动作按钮: 自定义 3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5" name="动作按钮: 自定义 3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6" name="动作按钮: 自定义 35">
            <a:hlinkClick r:id="rId7"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7" name="动作按钮: 自定义 36">
            <a:hlinkClick r:id="rId7"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07792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2685351"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LOGO!</a:t>
            </a:r>
            <a:r>
              <a:rPr lang="zh-CN" altLang="en-US" b="1" dirty="0" smtClean="0">
                <a:latin typeface="华文楷体" panose="02010600040101010101" pitchFamily="2" charset="-122"/>
                <a:ea typeface="华文楷体" panose="02010600040101010101" pitchFamily="2" charset="-122"/>
              </a:rPr>
              <a:t>控制器软件</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2666711834"/>
              </p:ext>
            </p:extLst>
          </p:nvPr>
        </p:nvGraphicFramePr>
        <p:xfrm>
          <a:off x="643020" y="2900378"/>
          <a:ext cx="11133648" cy="2098342"/>
        </p:xfrm>
        <a:graphic>
          <a:graphicData uri="http://schemas.openxmlformats.org/drawingml/2006/table">
            <a:tbl>
              <a:tblPr firstRow="1" bandRow="1">
                <a:tableStyleId>{5940675A-B579-460E-94D1-54222C63F5DA}</a:tableStyleId>
              </a:tblPr>
              <a:tblGrid>
                <a:gridCol w="2277161"/>
                <a:gridCol w="1877961"/>
                <a:gridCol w="4001729"/>
                <a:gridCol w="2976797"/>
              </a:tblGrid>
              <a:tr h="411043">
                <a:tc>
                  <a:txBody>
                    <a:bodyPr/>
                    <a:lstStyle/>
                    <a:p>
                      <a:pPr algn="ctr"/>
                      <a:r>
                        <a:rPr lang="zh-CN" altLang="en-US" sz="1600" dirty="0" smtClean="0">
                          <a:latin typeface="华文楷体" panose="02010600040101010101" pitchFamily="2" charset="-122"/>
                          <a:ea typeface="华文楷体" panose="02010600040101010101" pitchFamily="2" charset="-122"/>
                        </a:rPr>
                        <a:t>软件名称</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软件说明</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下载连接</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软件安装、使用及常见问题</a:t>
                      </a:r>
                      <a:endParaRPr lang="zh-CN" altLang="en-US" sz="1600" dirty="0">
                        <a:latin typeface="华文楷体" panose="02010600040101010101" pitchFamily="2" charset="-122"/>
                        <a:ea typeface="华文楷体" panose="02010600040101010101" pitchFamily="2" charset="-122"/>
                      </a:endParaRPr>
                    </a:p>
                  </a:txBody>
                  <a:tcPr/>
                </a:tc>
              </a:tr>
              <a:tr h="488419">
                <a:tc>
                  <a:txBody>
                    <a:bodyPr/>
                    <a:lstStyle/>
                    <a:p>
                      <a:pPr algn="ctr"/>
                      <a:r>
                        <a:rPr lang="en-US" altLang="zh-CN" sz="1400" dirty="0" smtClean="0">
                          <a:latin typeface="华文楷体" panose="02010600040101010101" pitchFamily="2" charset="-122"/>
                          <a:ea typeface="华文楷体" panose="02010600040101010101" pitchFamily="2" charset="-122"/>
                        </a:rPr>
                        <a:t>LOGO! Soft Comfort V8.2</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Logo</a:t>
                      </a:r>
                      <a:r>
                        <a:rPr lang="zh-CN" altLang="en-US" sz="1400" dirty="0" smtClean="0">
                          <a:latin typeface="华文楷体" panose="02010600040101010101" pitchFamily="2" charset="-122"/>
                          <a:ea typeface="华文楷体" panose="02010600040101010101" pitchFamily="2" charset="-122"/>
                        </a:rPr>
                        <a:t>！控制编程软件</a:t>
                      </a:r>
                      <a:endParaRPr lang="zh-CN" altLang="en-US" sz="1400" dirty="0">
                        <a:latin typeface="华文楷体" panose="02010600040101010101" pitchFamily="2" charset="-122"/>
                        <a:ea typeface="华文楷体" panose="02010600040101010101" pitchFamily="2" charset="-122"/>
                      </a:endParaRPr>
                    </a:p>
                  </a:txBody>
                  <a:tcPr/>
                </a:tc>
                <a:tc>
                  <a:txBody>
                    <a:bodyPr/>
                    <a:lstStyle/>
                    <a:p>
                      <a:pPr algn="ctr"/>
                      <a:r>
                        <a:rPr lang="en-US" altLang="zh-CN" sz="1400" dirty="0" smtClean="0">
                          <a:latin typeface="华文楷体" panose="02010600040101010101" pitchFamily="2" charset="-122"/>
                          <a:ea typeface="华文楷体" panose="02010600040101010101" pitchFamily="2" charset="-122"/>
                          <a:hlinkClick r:id="rId3"/>
                        </a:rPr>
                        <a:t>https://bbs.jcpeixun.com/thread-164137-1-1.html</a:t>
                      </a:r>
                      <a:endParaRPr lang="zh-CN" altLang="en-US" sz="1400" dirty="0">
                        <a:latin typeface="华文楷体" panose="02010600040101010101" pitchFamily="2" charset="-122"/>
                        <a:ea typeface="华文楷体" panose="02010600040101010101" pitchFamily="2" charset="-122"/>
                      </a:endParaRPr>
                    </a:p>
                  </a:txBody>
                  <a:tcPr anchor="ctr"/>
                </a:tc>
                <a:tc rowSpan="3">
                  <a:txBody>
                    <a:bodyPr/>
                    <a:lstStyle/>
                    <a:p>
                      <a:pPr algn="l">
                        <a:lnSpc>
                          <a:spcPct val="150000"/>
                        </a:lnSpc>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4" action="ppaction://hlinkfile"/>
                        </a:rPr>
                        <a:t>《</a:t>
                      </a:r>
                      <a:r>
                        <a:rPr lang="zh-CN" altLang="en-US" sz="1400" dirty="0" smtClean="0">
                          <a:latin typeface="华文楷体" panose="02010600040101010101" pitchFamily="2" charset="-122"/>
                          <a:ea typeface="华文楷体" panose="02010600040101010101" pitchFamily="2" charset="-122"/>
                          <a:hlinkClick r:id="rId4" action="ppaction://hlinkfile"/>
                        </a:rPr>
                        <a:t>软件操作手册</a:t>
                      </a:r>
                      <a:r>
                        <a:rPr lang="en-US" altLang="zh-CN" sz="1400" dirty="0" smtClean="0">
                          <a:latin typeface="华文楷体" panose="02010600040101010101" pitchFamily="2" charset="-122"/>
                          <a:ea typeface="华文楷体" panose="02010600040101010101" pitchFamily="2" charset="-122"/>
                          <a:hlinkClick r:id="rId4" action="ppaction://hlinkfile"/>
                        </a:rPr>
                        <a:t>》</a:t>
                      </a:r>
                      <a:endParaRPr lang="en-US" altLang="zh-CN" sz="1400" dirty="0" smtClean="0">
                        <a:latin typeface="华文楷体" panose="02010600040101010101" pitchFamily="2" charset="-122"/>
                        <a:ea typeface="华文楷体" panose="02010600040101010101" pitchFamily="2" charset="-122"/>
                      </a:endParaRPr>
                    </a:p>
                    <a:p>
                      <a:pPr algn="l">
                        <a:lnSpc>
                          <a:spcPct val="150000"/>
                        </a:lnSpc>
                      </a:pPr>
                      <a:r>
                        <a:rPr lang="en-US" altLang="zh-CN" sz="1400" dirty="0" smtClean="0">
                          <a:latin typeface="华文楷体" panose="02010600040101010101" pitchFamily="2" charset="-122"/>
                          <a:ea typeface="华文楷体" panose="02010600040101010101" pitchFamily="2" charset="-122"/>
                        </a:rPr>
                        <a:t>②</a:t>
                      </a:r>
                      <a:r>
                        <a:rPr lang="zh-CN" altLang="en-US" sz="1400" dirty="0" smtClean="0">
                          <a:latin typeface="华文楷体" panose="02010600040101010101" pitchFamily="2" charset="-122"/>
                          <a:ea typeface="华文楷体" panose="02010600040101010101" pitchFamily="2" charset="-122"/>
                        </a:rPr>
                        <a:t>  </a:t>
                      </a:r>
                      <a:r>
                        <a:rPr lang="en-US" altLang="zh-CN" sz="1400" dirty="0" smtClean="0">
                          <a:latin typeface="华文楷体" panose="02010600040101010101" pitchFamily="2" charset="-122"/>
                          <a:ea typeface="华文楷体" panose="02010600040101010101" pitchFamily="2" charset="-122"/>
                          <a:hlinkClick r:id="rId5" action="ppaction://hlinkfile"/>
                        </a:rPr>
                        <a:t>《</a:t>
                      </a:r>
                      <a:r>
                        <a:rPr lang="zh-CN" altLang="en-US" sz="1400" dirty="0" smtClean="0">
                          <a:latin typeface="华文楷体" panose="02010600040101010101" pitchFamily="2" charset="-122"/>
                          <a:ea typeface="华文楷体" panose="02010600040101010101" pitchFamily="2" charset="-122"/>
                          <a:hlinkClick r:id="rId5" action="ppaction://hlinkfile"/>
                        </a:rPr>
                        <a:t>程序上载于下载</a:t>
                      </a:r>
                      <a:r>
                        <a:rPr lang="en-US" altLang="zh-CN" sz="1400" dirty="0" smtClean="0">
                          <a:latin typeface="华文楷体" panose="02010600040101010101" pitchFamily="2" charset="-122"/>
                          <a:ea typeface="华文楷体" panose="02010600040101010101" pitchFamily="2" charset="-122"/>
                          <a:hlinkClick r:id="rId5" action="ppaction://hlinkfile"/>
                        </a:rPr>
                        <a:t>》</a:t>
                      </a:r>
                      <a:endParaRPr lang="en-US" altLang="zh-CN" sz="1400" dirty="0" smtClean="0">
                        <a:latin typeface="华文楷体" panose="02010600040101010101" pitchFamily="2" charset="-122"/>
                        <a:ea typeface="华文楷体" panose="02010600040101010101" pitchFamily="2" charset="-122"/>
                      </a:endParaRPr>
                    </a:p>
                    <a:p>
                      <a:pPr algn="l">
                        <a:lnSpc>
                          <a:spcPct val="150000"/>
                        </a:lnSpc>
                      </a:pPr>
                      <a:r>
                        <a:rPr lang="en-US" altLang="zh-CN" sz="1400" dirty="0" smtClean="0">
                          <a:latin typeface="华文楷体" panose="02010600040101010101" pitchFamily="2" charset="-122"/>
                          <a:ea typeface="华文楷体" panose="02010600040101010101" pitchFamily="2" charset="-122"/>
                        </a:rPr>
                        <a:t>③</a:t>
                      </a:r>
                      <a:r>
                        <a:rPr lang="zh-CN" altLang="en-US" sz="1400" dirty="0" smtClean="0">
                          <a:latin typeface="华文楷体" panose="02010600040101010101" pitchFamily="2" charset="-122"/>
                          <a:ea typeface="华文楷体" panose="02010600040101010101" pitchFamily="2" charset="-122"/>
                        </a:rPr>
                        <a:t>  </a:t>
                      </a:r>
                      <a:r>
                        <a:rPr lang="en-US" altLang="zh-CN" sz="1400" dirty="0" smtClean="0">
                          <a:latin typeface="华文楷体" panose="02010600040101010101" pitchFamily="2" charset="-122"/>
                          <a:ea typeface="华文楷体" panose="02010600040101010101" pitchFamily="2" charset="-122"/>
                          <a:hlinkClick r:id="rId6" action="ppaction://hlinkfile"/>
                        </a:rPr>
                        <a:t>《</a:t>
                      </a:r>
                      <a:r>
                        <a:rPr lang="zh-CN" altLang="en-US" sz="1400" dirty="0" smtClean="0">
                          <a:latin typeface="华文楷体" panose="02010600040101010101" pitchFamily="2" charset="-122"/>
                          <a:ea typeface="华文楷体" panose="02010600040101010101" pitchFamily="2" charset="-122"/>
                          <a:hlinkClick r:id="rId6" action="ppaction://hlinkfile"/>
                        </a:rPr>
                        <a:t>程序上载下载常见问题</a:t>
                      </a:r>
                      <a:r>
                        <a:rPr lang="en-US" altLang="zh-CN" sz="1400" dirty="0" smtClean="0">
                          <a:latin typeface="华文楷体" panose="02010600040101010101" pitchFamily="2" charset="-122"/>
                          <a:ea typeface="华文楷体" panose="02010600040101010101" pitchFamily="2" charset="-122"/>
                          <a:hlinkClick r:id="rId6" action="ppaction://hlinkfile"/>
                        </a:rPr>
                        <a:t>》</a:t>
                      </a:r>
                      <a:endParaRPr lang="zh-CN" altLang="en-US" sz="1400" dirty="0">
                        <a:latin typeface="华文楷体" panose="02010600040101010101" pitchFamily="2" charset="-122"/>
                        <a:ea typeface="华文楷体" panose="02010600040101010101" pitchFamily="2" charset="-122"/>
                      </a:endParaRPr>
                    </a:p>
                  </a:txBody>
                  <a:tcPr anchor="ctr"/>
                </a:tc>
              </a:tr>
              <a:tr h="589280">
                <a:tc>
                  <a:txBody>
                    <a:bodyPr/>
                    <a:lstStyle/>
                    <a:p>
                      <a:pPr algn="ctr"/>
                      <a:r>
                        <a:rPr lang="en-US" altLang="zh-CN" sz="1400" dirty="0" smtClean="0">
                          <a:latin typeface="华文楷体" panose="02010600040101010101" pitchFamily="2" charset="-122"/>
                          <a:ea typeface="华文楷体" panose="02010600040101010101" pitchFamily="2" charset="-122"/>
                        </a:rPr>
                        <a:t>LOGO! Access Tool</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Excel</a:t>
                      </a:r>
                      <a:r>
                        <a:rPr lang="zh-CN" altLang="en-US" sz="1400" dirty="0" smtClean="0">
                          <a:latin typeface="华文楷体" panose="02010600040101010101" pitchFamily="2" charset="-122"/>
                          <a:ea typeface="华文楷体" panose="02010600040101010101" pitchFamily="2" charset="-122"/>
                        </a:rPr>
                        <a:t>采集数据时的工具插件</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400" dirty="0" smtClean="0">
                          <a:latin typeface="华文楷体" panose="02010600040101010101" pitchFamily="2" charset="-122"/>
                          <a:ea typeface="华文楷体" panose="02010600040101010101" pitchFamily="2" charset="-122"/>
                          <a:hlinkClick r:id="rId7"/>
                        </a:rPr>
                        <a:t>https://bbs.jcpeixun.com/thread-164134-1-1.html </a:t>
                      </a:r>
                      <a:r>
                        <a:rPr lang="en-US" altLang="zh-CN" sz="1600" dirty="0" smtClean="0"/>
                        <a:t> </a:t>
                      </a:r>
                      <a:endParaRPr lang="zh-CN" altLang="en-US" sz="16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r h="609600">
                <a:tc>
                  <a:txBody>
                    <a:bodyPr/>
                    <a:lstStyle/>
                    <a:p>
                      <a:pPr algn="ctr"/>
                      <a:r>
                        <a:rPr lang="en-US" altLang="zh-CN" sz="1400" dirty="0" smtClean="0">
                          <a:latin typeface="华文楷体" panose="02010600040101010101" pitchFamily="2" charset="-122"/>
                          <a:ea typeface="华文楷体" panose="02010600040101010101" pitchFamily="2" charset="-122"/>
                        </a:rPr>
                        <a:t>LOGO! Web Editor</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zh-CN" altLang="en-US" sz="1400" dirty="0" smtClean="0">
                          <a:latin typeface="华文楷体" panose="02010600040101010101" pitchFamily="2" charset="-122"/>
                          <a:ea typeface="华文楷体" panose="02010600040101010101" pitchFamily="2" charset="-122"/>
                        </a:rPr>
                        <a:t>网页组态编辑软件</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ctr"/>
                      <a:r>
                        <a:rPr lang="en-US" altLang="zh-CN" sz="1400" dirty="0" smtClean="0">
                          <a:latin typeface="华文楷体" panose="02010600040101010101" pitchFamily="2" charset="-122"/>
                          <a:ea typeface="华文楷体" panose="02010600040101010101" pitchFamily="2" charset="-122"/>
                          <a:hlinkClick r:id="rId8"/>
                        </a:rPr>
                        <a:t>https://bbs.jcpeixun.com/thread-164136-1-1.html </a:t>
                      </a:r>
                      <a:endParaRPr lang="zh-CN" altLang="en-US" sz="14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bl>
          </a:graphicData>
        </a:graphic>
      </p:graphicFrame>
      <p:sp>
        <p:nvSpPr>
          <p:cNvPr id="21" name="文本框 20"/>
          <p:cNvSpPr txBox="1"/>
          <p:nvPr/>
        </p:nvSpPr>
        <p:spPr>
          <a:xfrm>
            <a:off x="375140" y="796409"/>
            <a:ext cx="11562302" cy="1938992"/>
          </a:xfrm>
          <a:prstGeom prst="rect">
            <a:avLst/>
          </a:prstGeom>
          <a:noFill/>
        </p:spPr>
        <p:txBody>
          <a:bodyPr wrap="square" rtlCol="0">
            <a:spAutoFit/>
          </a:bodyPr>
          <a:lstStyle/>
          <a:p>
            <a:pPr indent="180975">
              <a:lnSpc>
                <a:spcPct val="150000"/>
              </a:lnSpc>
            </a:pP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控制器最新编程软件为</a:t>
            </a:r>
            <a:r>
              <a:rPr lang="en-US" altLang="zh-CN" sz="1600" dirty="0">
                <a:latin typeface="华文楷体" panose="02010600040101010101" pitchFamily="2" charset="-122"/>
                <a:ea typeface="华文楷体" panose="02010600040101010101" pitchFamily="2" charset="-122"/>
              </a:rPr>
              <a:t>LOGO! Soft Comfort </a:t>
            </a:r>
            <a:r>
              <a:rPr lang="en-US" altLang="zh-CN" sz="1600" dirty="0" smtClean="0">
                <a:latin typeface="华文楷体" panose="02010600040101010101" pitchFamily="2" charset="-122"/>
                <a:ea typeface="华文楷体" panose="02010600040101010101" pitchFamily="2" charset="-122"/>
              </a:rPr>
              <a:t>V8.2</a:t>
            </a:r>
            <a:r>
              <a:rPr lang="zh-CN" altLang="en-US" sz="1600" dirty="0" smtClean="0">
                <a:latin typeface="华文楷体" panose="02010600040101010101" pitchFamily="2" charset="-122"/>
                <a:ea typeface="华文楷体" panose="02010600040101010101" pitchFamily="2" charset="-122"/>
              </a:rPr>
              <a:t>，该软件为免安装版，使用时直接打开即可使用，但需要根据电脑操作系统是</a:t>
            </a:r>
            <a:r>
              <a:rPr lang="en-US" altLang="zh-CN" sz="1600" dirty="0" smtClean="0">
                <a:latin typeface="华文楷体" panose="02010600040101010101" pitchFamily="2" charset="-122"/>
                <a:ea typeface="华文楷体" panose="02010600040101010101" pitchFamily="2" charset="-122"/>
              </a:rPr>
              <a:t>32</a:t>
            </a:r>
            <a:r>
              <a:rPr lang="zh-CN" altLang="en-US" sz="1600" dirty="0" smtClean="0">
                <a:latin typeface="华文楷体" panose="02010600040101010101" pitchFamily="2" charset="-122"/>
                <a:ea typeface="华文楷体" panose="02010600040101010101" pitchFamily="2" charset="-122"/>
              </a:rPr>
              <a:t>位还是</a:t>
            </a:r>
            <a:r>
              <a:rPr lang="en-US" altLang="zh-CN" sz="1600" dirty="0" smtClean="0">
                <a:latin typeface="华文楷体" panose="02010600040101010101" pitchFamily="2" charset="-122"/>
                <a:ea typeface="华文楷体" panose="02010600040101010101" pitchFamily="2" charset="-122"/>
              </a:rPr>
              <a:t>64</a:t>
            </a:r>
            <a:r>
              <a:rPr lang="zh-CN" altLang="en-US" sz="1600" dirty="0" smtClean="0">
                <a:latin typeface="华文楷体" panose="02010600040101010101" pitchFamily="2" charset="-122"/>
                <a:ea typeface="华文楷体" panose="02010600040101010101" pitchFamily="2" charset="-122"/>
              </a:rPr>
              <a:t>位进行选择对应的运行文件。</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控制器除了编程软件外，还提供了网页画面组态软件</a:t>
            </a:r>
            <a:r>
              <a:rPr lang="en-US" altLang="zh-CN" sz="1600" dirty="0">
                <a:latin typeface="华文楷体" panose="02010600040101010101" pitchFamily="2" charset="-122"/>
                <a:ea typeface="华文楷体" panose="02010600040101010101" pitchFamily="2" charset="-122"/>
              </a:rPr>
              <a:t>LOGO! Web </a:t>
            </a:r>
            <a:r>
              <a:rPr lang="en-US" altLang="zh-CN" sz="1600" dirty="0" smtClean="0">
                <a:latin typeface="华文楷体" panose="02010600040101010101" pitchFamily="2" charset="-122"/>
                <a:ea typeface="华文楷体" panose="02010600040101010101" pitchFamily="2" charset="-122"/>
              </a:rPr>
              <a:t>Editor</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rPr>
              <a:t>LOGO! Access </a:t>
            </a:r>
            <a:r>
              <a:rPr lang="en-US" altLang="zh-CN" sz="1600" dirty="0" smtClean="0">
                <a:latin typeface="华文楷体" panose="02010600040101010101" pitchFamily="2" charset="-122"/>
                <a:ea typeface="华文楷体" panose="02010600040101010101" pitchFamily="2" charset="-122"/>
              </a:rPr>
              <a:t>Tool</a:t>
            </a:r>
            <a:r>
              <a:rPr lang="zh-CN" altLang="en-US" sz="1600" dirty="0" smtClean="0">
                <a:latin typeface="华文楷体" panose="02010600040101010101" pitchFamily="2" charset="-122"/>
                <a:ea typeface="华文楷体" panose="02010600040101010101" pitchFamily="2" charset="-122"/>
              </a:rPr>
              <a:t>工具插件。</a:t>
            </a:r>
            <a:endParaRPr lang="en-US" altLang="zh-CN" sz="1600" dirty="0" smtClean="0">
              <a:latin typeface="华文楷体" panose="02010600040101010101" pitchFamily="2" charset="-122"/>
              <a:ea typeface="华文楷体" panose="02010600040101010101" pitchFamily="2" charset="-122"/>
            </a:endParaRPr>
          </a:p>
          <a:p>
            <a:pPr indent="180975">
              <a:lnSpc>
                <a:spcPct val="150000"/>
              </a:lnSpc>
            </a:pPr>
            <a:r>
              <a:rPr lang="en-US" altLang="zh-CN" sz="1600" dirty="0" smtClean="0">
                <a:latin typeface="华文楷体" panose="02010600040101010101" pitchFamily="2" charset="-122"/>
                <a:ea typeface="华文楷体" panose="02010600040101010101" pitchFamily="2" charset="-122"/>
              </a:rPr>
              <a:t>LOGO</a:t>
            </a:r>
            <a:r>
              <a:rPr lang="en-US" altLang="zh-CN" sz="1600" dirty="0">
                <a:latin typeface="华文楷体" panose="02010600040101010101" pitchFamily="2" charset="-122"/>
                <a:ea typeface="华文楷体" panose="02010600040101010101" pitchFamily="2" charset="-122"/>
              </a:rPr>
              <a:t>! Access </a:t>
            </a:r>
            <a:r>
              <a:rPr lang="en-US" altLang="zh-CN" sz="1600" dirty="0" smtClean="0">
                <a:latin typeface="华文楷体" panose="02010600040101010101" pitchFamily="2" charset="-122"/>
                <a:ea typeface="华文楷体" panose="02010600040101010101" pitchFamily="2" charset="-122"/>
              </a:rPr>
              <a:t>Tool</a:t>
            </a:r>
            <a:r>
              <a:rPr lang="zh-CN" altLang="en-US" sz="1600" dirty="0" smtClean="0">
                <a:latin typeface="华文楷体" panose="02010600040101010101" pitchFamily="2" charset="-122"/>
                <a:ea typeface="华文楷体" panose="02010600040101010101" pitchFamily="2" charset="-122"/>
              </a:rPr>
              <a:t>工具如何加载到</a:t>
            </a:r>
            <a:r>
              <a:rPr lang="en-US" altLang="zh-CN" sz="1600" dirty="0" smtClean="0">
                <a:latin typeface="华文楷体" panose="02010600040101010101" pitchFamily="2" charset="-122"/>
                <a:ea typeface="华文楷体" panose="02010600040101010101" pitchFamily="2" charset="-122"/>
              </a:rPr>
              <a:t>excel</a:t>
            </a:r>
            <a:r>
              <a:rPr lang="zh-CN" altLang="en-US" sz="1600" dirty="0" smtClean="0">
                <a:latin typeface="华文楷体" panose="02010600040101010101" pitchFamily="2" charset="-122"/>
                <a:ea typeface="华文楷体" panose="02010600040101010101" pitchFamily="2" charset="-122"/>
              </a:rPr>
              <a:t>和使用方法见视频：</a:t>
            </a:r>
            <a:r>
              <a:rPr lang="en-US" altLang="zh-CN" sz="1600" dirty="0" smtClean="0">
                <a:latin typeface="华文楷体" panose="02010600040101010101" pitchFamily="2" charset="-122"/>
                <a:ea typeface="华文楷体" panose="02010600040101010101" pitchFamily="2" charset="-122"/>
              </a:rPr>
              <a:t> </a:t>
            </a:r>
            <a:r>
              <a:rPr lang="en-US" altLang="zh-CN" sz="1600" dirty="0">
                <a:latin typeface="华文楷体" panose="02010600040101010101" pitchFamily="2" charset="-122"/>
                <a:ea typeface="华文楷体" panose="02010600040101010101" pitchFamily="2" charset="-122"/>
                <a:hlinkClick r:id="rId9"/>
              </a:rPr>
              <a:t>http://</a:t>
            </a:r>
            <a:r>
              <a:rPr lang="en-US" altLang="zh-CN" sz="1600" dirty="0" smtClean="0">
                <a:latin typeface="华文楷体" panose="02010600040101010101" pitchFamily="2" charset="-122"/>
                <a:ea typeface="华文楷体" panose="02010600040101010101" pitchFamily="2" charset="-122"/>
                <a:hlinkClick r:id="rId9"/>
              </a:rPr>
              <a:t>course.jcpeixun.com/6177/459061.html</a:t>
            </a:r>
            <a:endParaRPr lang="en-US" altLang="zh-CN" sz="1600" dirty="0" smtClean="0">
              <a:latin typeface="华文楷体" panose="02010600040101010101" pitchFamily="2" charset="-122"/>
              <a:ea typeface="华文楷体" panose="02010600040101010101" pitchFamily="2" charset="-122"/>
            </a:endParaRPr>
          </a:p>
          <a:p>
            <a:pPr indent="180975">
              <a:lnSpc>
                <a:spcPct val="150000"/>
              </a:lnSpc>
            </a:pPr>
            <a:r>
              <a:rPr lang="en-US" altLang="zh-CN" sz="1600" dirty="0">
                <a:latin typeface="华文楷体" panose="02010600040101010101" pitchFamily="2" charset="-122"/>
                <a:ea typeface="华文楷体" panose="02010600040101010101" pitchFamily="2" charset="-122"/>
              </a:rPr>
              <a:t>LOGO! Web </a:t>
            </a:r>
            <a:r>
              <a:rPr lang="en-US" altLang="zh-CN" sz="1600" dirty="0" smtClean="0">
                <a:latin typeface="华文楷体" panose="02010600040101010101" pitchFamily="2" charset="-122"/>
                <a:ea typeface="华文楷体" panose="02010600040101010101" pitchFamily="2" charset="-122"/>
              </a:rPr>
              <a:t>Editor</a:t>
            </a:r>
            <a:r>
              <a:rPr lang="zh-CN" altLang="en-US" sz="1600" dirty="0" smtClean="0">
                <a:latin typeface="华文楷体" panose="02010600040101010101" pitchFamily="2" charset="-122"/>
                <a:ea typeface="华文楷体" panose="02010600040101010101" pitchFamily="2" charset="-122"/>
              </a:rPr>
              <a:t>软件的安装及使用方法见视频：</a:t>
            </a:r>
            <a:r>
              <a:rPr lang="en-US" altLang="zh-CN" sz="1600" dirty="0">
                <a:latin typeface="华文楷体" panose="02010600040101010101" pitchFamily="2" charset="-122"/>
                <a:ea typeface="华文楷体" panose="02010600040101010101" pitchFamily="2" charset="-122"/>
              </a:rPr>
              <a:t> </a:t>
            </a:r>
            <a:r>
              <a:rPr lang="en-US" altLang="zh-CN" sz="1600" dirty="0">
                <a:latin typeface="华文楷体" panose="02010600040101010101" pitchFamily="2" charset="-122"/>
                <a:ea typeface="华文楷体" panose="02010600040101010101" pitchFamily="2" charset="-122"/>
                <a:hlinkClick r:id="rId10"/>
              </a:rPr>
              <a:t>http://course.jcpeixun.com/6177/459062.html</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11"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6" name="动作按钮: 自定义 25">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7" name="动作按钮: 自定义 26">
            <a:hlinkClick r:id="rId12"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57153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221086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S7-200PLC</a:t>
            </a:r>
            <a:r>
              <a:rPr lang="zh-CN" altLang="en-US" b="1" dirty="0">
                <a:latin typeface="华文楷体" panose="02010600040101010101" pitchFamily="2" charset="-122"/>
                <a:ea typeface="华文楷体" panose="02010600040101010101" pitchFamily="2" charset="-122"/>
              </a:rPr>
              <a:t>软件</a:t>
            </a: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2399" y="807952"/>
            <a:ext cx="11652550" cy="1372683"/>
          </a:xfrm>
          <a:prstGeom prst="rect">
            <a:avLst/>
          </a:prstGeom>
          <a:noFill/>
        </p:spPr>
        <p:txBody>
          <a:bodyPr wrap="square" rtlCol="0">
            <a:spAutoFit/>
          </a:bodyPr>
          <a:lstStyle/>
          <a:p>
            <a:pPr indent="265113">
              <a:lnSpc>
                <a:spcPct val="130000"/>
              </a:lnSpc>
            </a:pP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编程软件为</a:t>
            </a:r>
            <a:r>
              <a:rPr lang="en-US" altLang="zh-CN" sz="1600" dirty="0" smtClean="0">
                <a:latin typeface="华文楷体" panose="02010600040101010101" pitchFamily="2" charset="-122"/>
                <a:ea typeface="华文楷体" panose="02010600040101010101" pitchFamily="2" charset="-122"/>
              </a:rPr>
              <a:t>Step7 Micro/win V4.0</a:t>
            </a:r>
            <a:r>
              <a:rPr lang="zh-CN" altLang="en-US" sz="1600" dirty="0" smtClean="0">
                <a:latin typeface="华文楷体" panose="02010600040101010101" pitchFamily="2" charset="-122"/>
                <a:ea typeface="华文楷体" panose="02010600040101010101" pitchFamily="2" charset="-122"/>
              </a:rPr>
              <a:t>，该软件官方提供的说明可支持</a:t>
            </a:r>
            <a:r>
              <a:rPr lang="en-US" altLang="zh-CN" sz="1600" dirty="0" smtClean="0">
                <a:latin typeface="华文楷体" panose="02010600040101010101" pitchFamily="2" charset="-122"/>
                <a:ea typeface="华文楷体" panose="02010600040101010101" pitchFamily="2" charset="-122"/>
              </a:rPr>
              <a:t>win7</a:t>
            </a:r>
            <a:r>
              <a:rPr lang="zh-CN" altLang="en-US" sz="1600" dirty="0" smtClean="0">
                <a:latin typeface="华文楷体" panose="02010600040101010101" pitchFamily="2" charset="-122"/>
                <a:ea typeface="华文楷体" panose="02010600040101010101" pitchFamily="2" charset="-122"/>
              </a:rPr>
              <a:t>以下的操作系统安装，安装时不建议使用家庭版操作系统。下面为大家提供</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编程软件、常用的库指令以、</a:t>
            </a:r>
            <a:r>
              <a:rPr lang="en-US" altLang="zh-CN" sz="1600" dirty="0" smtClean="0">
                <a:latin typeface="华文楷体" panose="02010600040101010101" pitchFamily="2" charset="-122"/>
                <a:ea typeface="华文楷体" panose="02010600040101010101" pitchFamily="2" charset="-122"/>
              </a:rPr>
              <a:t>OPC</a:t>
            </a:r>
            <a:r>
              <a:rPr lang="zh-CN" altLang="en-US" sz="1600" dirty="0" smtClean="0">
                <a:latin typeface="华文楷体" panose="02010600040101010101" pitchFamily="2" charset="-122"/>
                <a:ea typeface="华文楷体" panose="02010600040101010101" pitchFamily="2" charset="-122"/>
              </a:rPr>
              <a:t>软件</a:t>
            </a:r>
            <a:r>
              <a:rPr lang="en-US" altLang="zh-CN" sz="1600" dirty="0" smtClean="0">
                <a:latin typeface="华文楷体" panose="02010600040101010101" pitchFamily="2" charset="-122"/>
                <a:ea typeface="华文楷体" panose="02010600040101010101" pitchFamily="2" charset="-122"/>
              </a:rPr>
              <a:t>PC access</a:t>
            </a:r>
            <a:r>
              <a:rPr lang="zh-CN" altLang="en-US" sz="1600" dirty="0" smtClean="0">
                <a:latin typeface="华文楷体" panose="02010600040101010101" pitchFamily="2" charset="-122"/>
                <a:ea typeface="华文楷体" panose="02010600040101010101" pitchFamily="2" charset="-122"/>
              </a:rPr>
              <a:t>以及帮助补丁。</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）软件安装视频连接：</a:t>
            </a:r>
            <a:r>
              <a:rPr lang="en-US" altLang="zh-CN" sz="1600" dirty="0">
                <a:latin typeface="华文楷体" panose="02010600040101010101" pitchFamily="2" charset="-122"/>
                <a:ea typeface="华文楷体" panose="02010600040101010101" pitchFamily="2" charset="-122"/>
                <a:hlinkClick r:id="rId3"/>
              </a:rPr>
              <a:t>http://</a:t>
            </a:r>
            <a:r>
              <a:rPr lang="en-US" altLang="zh-CN" sz="1600" dirty="0" smtClean="0">
                <a:latin typeface="华文楷体" panose="02010600040101010101" pitchFamily="2" charset="-122"/>
                <a:ea typeface="华文楷体" panose="02010600040101010101" pitchFamily="2" charset="-122"/>
                <a:hlinkClick r:id="rId3"/>
              </a:rPr>
              <a:t>course.jcpeixun.com/4447/311523.html</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）软件安装出错常见处理视频：</a:t>
            </a:r>
            <a:r>
              <a:rPr lang="en-US" altLang="zh-CN" sz="1600" dirty="0">
                <a:latin typeface="华文楷体" panose="02010600040101010101" pitchFamily="2" charset="-122"/>
                <a:ea typeface="华文楷体" panose="02010600040101010101" pitchFamily="2" charset="-122"/>
                <a:hlinkClick r:id="rId4"/>
              </a:rPr>
              <a:t>http://course.jcpeixun.com/4447/311525.html</a:t>
            </a:r>
            <a:endParaRPr lang="zh-CN" altLang="en-US" sz="1600" dirty="0">
              <a:latin typeface="华文楷体" panose="02010600040101010101" pitchFamily="2" charset="-122"/>
              <a:ea typeface="华文楷体" panose="02010600040101010101" pitchFamily="2" charset="-122"/>
            </a:endParaRPr>
          </a:p>
        </p:txBody>
      </p:sp>
      <p:graphicFrame>
        <p:nvGraphicFramePr>
          <p:cNvPr id="20" name="表格 19"/>
          <p:cNvGraphicFramePr>
            <a:graphicFrameLocks noGrp="1"/>
          </p:cNvGraphicFramePr>
          <p:nvPr>
            <p:extLst>
              <p:ext uri="{D42A27DB-BD31-4B8C-83A1-F6EECF244321}">
                <p14:modId xmlns:p14="http://schemas.microsoft.com/office/powerpoint/2010/main" val="3471319359"/>
              </p:ext>
            </p:extLst>
          </p:nvPr>
        </p:nvGraphicFramePr>
        <p:xfrm>
          <a:off x="411849" y="2403250"/>
          <a:ext cx="11537695" cy="3014060"/>
        </p:xfrm>
        <a:graphic>
          <a:graphicData uri="http://schemas.openxmlformats.org/drawingml/2006/table">
            <a:tbl>
              <a:tblPr firstRow="1" bandRow="1">
                <a:tableStyleId>{5940675A-B579-460E-94D1-54222C63F5DA}</a:tableStyleId>
              </a:tblPr>
              <a:tblGrid>
                <a:gridCol w="2135493"/>
                <a:gridCol w="2170421"/>
                <a:gridCol w="3885910"/>
                <a:gridCol w="3345871"/>
              </a:tblGrid>
              <a:tr h="411043">
                <a:tc>
                  <a:txBody>
                    <a:bodyPr/>
                    <a:lstStyle/>
                    <a:p>
                      <a:pPr algn="ctr"/>
                      <a:r>
                        <a:rPr lang="zh-CN" altLang="en-US" sz="1600" dirty="0" smtClean="0">
                          <a:latin typeface="华文楷体" panose="02010600040101010101" pitchFamily="2" charset="-122"/>
                          <a:ea typeface="华文楷体" panose="02010600040101010101" pitchFamily="2" charset="-122"/>
                        </a:rPr>
                        <a:t>软件名称</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软件说明</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下载连接</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软件安装、使用及常见问题</a:t>
                      </a:r>
                      <a:endParaRPr lang="zh-CN" altLang="en-US" sz="1600" dirty="0">
                        <a:latin typeface="华文楷体" panose="02010600040101010101" pitchFamily="2" charset="-122"/>
                        <a:ea typeface="华文楷体" panose="02010600040101010101" pitchFamily="2" charset="-122"/>
                      </a:endParaRPr>
                    </a:p>
                  </a:txBody>
                  <a:tcPr/>
                </a:tc>
              </a:tr>
              <a:tr h="527384">
                <a:tc>
                  <a:txBody>
                    <a:bodyPr/>
                    <a:lstStyle/>
                    <a:p>
                      <a:pPr algn="ctr"/>
                      <a:r>
                        <a:rPr lang="en-US" altLang="zh-CN" sz="1400" dirty="0" smtClean="0">
                          <a:latin typeface="华文楷体" panose="02010600040101010101" pitchFamily="2" charset="-122"/>
                          <a:ea typeface="华文楷体" panose="02010600040101010101" pitchFamily="2" charset="-122"/>
                        </a:rPr>
                        <a:t>Step7 Micro/win V4.0</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PLC</a:t>
                      </a:r>
                      <a:r>
                        <a:rPr lang="zh-CN" altLang="en-US" sz="1400" dirty="0" smtClean="0">
                          <a:latin typeface="华文楷体" panose="02010600040101010101" pitchFamily="2" charset="-122"/>
                          <a:ea typeface="华文楷体" panose="02010600040101010101" pitchFamily="2" charset="-122"/>
                        </a:rPr>
                        <a:t>编程软件</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hlinkClick r:id="rId5"/>
                        </a:rPr>
                        <a:t>https://pan.baidu.com/s/1K8dYyAfOvdxSb-oIWz_8mQ </a:t>
                      </a:r>
                      <a:r>
                        <a:rPr lang="zh-CN" altLang="en-US" sz="1400" dirty="0" smtClean="0">
                          <a:latin typeface="华文楷体" panose="02010600040101010101" pitchFamily="2" charset="-122"/>
                          <a:ea typeface="华文楷体" panose="02010600040101010101" pitchFamily="2" charset="-122"/>
                        </a:rPr>
                        <a:t>提取码：</a:t>
                      </a:r>
                      <a:r>
                        <a:rPr lang="en-US" altLang="zh-CN" sz="1400" dirty="0" smtClean="0">
                          <a:latin typeface="华文楷体" panose="02010600040101010101" pitchFamily="2" charset="-122"/>
                          <a:ea typeface="华文楷体" panose="02010600040101010101" pitchFamily="2" charset="-122"/>
                        </a:rPr>
                        <a:t>ly2a</a:t>
                      </a:r>
                      <a:endParaRPr lang="zh-CN" altLang="en-US" sz="1400" dirty="0">
                        <a:latin typeface="华文楷体" panose="02010600040101010101" pitchFamily="2" charset="-122"/>
                        <a:ea typeface="华文楷体" panose="02010600040101010101" pitchFamily="2" charset="-122"/>
                      </a:endParaRPr>
                    </a:p>
                  </a:txBody>
                  <a:tcPr anchor="ctr"/>
                </a:tc>
                <a:tc rowSpan="4">
                  <a:txBody>
                    <a:bodyPr/>
                    <a:lstStyle/>
                    <a:p>
                      <a:pPr algn="ctr"/>
                      <a:endParaRPr lang="zh-CN" altLang="en-US" sz="1600" dirty="0">
                        <a:latin typeface="华文楷体" panose="02010600040101010101" pitchFamily="2" charset="-122"/>
                        <a:ea typeface="华文楷体" panose="02010600040101010101" pitchFamily="2" charset="-122"/>
                      </a:endParaRPr>
                    </a:p>
                  </a:txBody>
                  <a:tcPr/>
                </a:tc>
              </a:tr>
              <a:tr h="706129">
                <a:tc>
                  <a:txBody>
                    <a:bodyPr/>
                    <a:lstStyle/>
                    <a:p>
                      <a:pPr algn="ctr"/>
                      <a:r>
                        <a:rPr lang="zh-CN" altLang="en-US" sz="1400" dirty="0" smtClean="0">
                          <a:latin typeface="华文楷体" panose="02010600040101010101" pitchFamily="2" charset="-122"/>
                          <a:ea typeface="华文楷体" panose="02010600040101010101" pitchFamily="2" charset="-122"/>
                        </a:rPr>
                        <a:t>常用库指令</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zh-CN" altLang="en-US" sz="1400" dirty="0" smtClean="0">
                          <a:latin typeface="华文楷体" panose="02010600040101010101" pitchFamily="2" charset="-122"/>
                          <a:ea typeface="华文楷体" panose="02010600040101010101" pitchFamily="2" charset="-122"/>
                        </a:rPr>
                        <a:t>库指令，如通信库指令，模拟量换算等</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600" dirty="0" smtClean="0">
                          <a:latin typeface="华文楷体" panose="02010600040101010101" pitchFamily="2" charset="-122"/>
                          <a:ea typeface="华文楷体" panose="02010600040101010101" pitchFamily="2" charset="-122"/>
                          <a:hlinkClick r:id="rId6"/>
                        </a:rPr>
                        <a:t>https://bbs.jcpeixun.com/forum.php?mod=viewthread&amp;tid=1391</a:t>
                      </a:r>
                      <a:endParaRPr lang="zh-CN" altLang="en-US" sz="16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r h="637984">
                <a:tc>
                  <a:txBody>
                    <a:bodyPr/>
                    <a:lstStyle/>
                    <a:p>
                      <a:pPr algn="ctr"/>
                      <a:r>
                        <a:rPr lang="en-US" altLang="zh-CN" sz="1400" dirty="0" smtClean="0">
                          <a:latin typeface="华文楷体" panose="02010600040101010101" pitchFamily="2" charset="-122"/>
                          <a:ea typeface="华文楷体" panose="02010600040101010101" pitchFamily="2" charset="-122"/>
                        </a:rPr>
                        <a:t>PC access</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S7-200</a:t>
                      </a:r>
                      <a:r>
                        <a:rPr lang="zh-CN" altLang="en-US" sz="1400" dirty="0" smtClean="0">
                          <a:latin typeface="华文楷体" panose="02010600040101010101" pitchFamily="2" charset="-122"/>
                          <a:ea typeface="华文楷体" panose="02010600040101010101" pitchFamily="2" charset="-122"/>
                        </a:rPr>
                        <a:t>专用</a:t>
                      </a:r>
                      <a:r>
                        <a:rPr lang="en-US" altLang="zh-CN" sz="1400" dirty="0" smtClean="0">
                          <a:latin typeface="华文楷体" panose="02010600040101010101" pitchFamily="2" charset="-122"/>
                          <a:ea typeface="华文楷体" panose="02010600040101010101" pitchFamily="2" charset="-122"/>
                        </a:rPr>
                        <a:t>OPC</a:t>
                      </a:r>
                      <a:r>
                        <a:rPr lang="zh-CN" altLang="en-US" sz="1400" dirty="0" smtClean="0">
                          <a:latin typeface="华文楷体" panose="02010600040101010101" pitchFamily="2" charset="-122"/>
                          <a:ea typeface="华文楷体" panose="02010600040101010101" pitchFamily="2" charset="-122"/>
                        </a:rPr>
                        <a:t>软件</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hlinkClick r:id="rId7"/>
                        </a:rPr>
                        <a:t>https://bbs.jcpeixun.com/forum.php?mod=viewthread&amp;tid=59971&amp;extra=page=1&amp;page=1</a:t>
                      </a:r>
                      <a:endParaRPr lang="zh-CN" altLang="en-US" sz="14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r h="648929">
                <a:tc>
                  <a:txBody>
                    <a:bodyPr/>
                    <a:lstStyle/>
                    <a:p>
                      <a:pPr algn="ctr"/>
                      <a:r>
                        <a:rPr lang="zh-CN" altLang="en-US" sz="1400" dirty="0" smtClean="0">
                          <a:latin typeface="华文楷体" panose="02010600040101010101" pitchFamily="2" charset="-122"/>
                          <a:ea typeface="华文楷体" panose="02010600040101010101" pitchFamily="2" charset="-122"/>
                        </a:rPr>
                        <a:t>帮助补丁</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Win7</a:t>
                      </a:r>
                      <a:r>
                        <a:rPr lang="zh-CN" altLang="en-US" sz="1400" dirty="0" smtClean="0">
                          <a:latin typeface="华文楷体" panose="02010600040101010101" pitchFamily="2" charset="-122"/>
                          <a:ea typeface="华文楷体" panose="02010600040101010101" pitchFamily="2" charset="-122"/>
                        </a:rPr>
                        <a:t>系统安装软件后无法打开帮助功能时需要另外安装帮助补丁</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hlinkClick r:id="rId8"/>
                        </a:rPr>
                        <a:t>https://bbs.jcpeixun.com/thread-160756-1-1.html</a:t>
                      </a:r>
                      <a:endParaRPr lang="zh-CN" altLang="en-US" sz="1400" dirty="0">
                        <a:latin typeface="华文楷体" panose="02010600040101010101" pitchFamily="2" charset="-122"/>
                        <a:ea typeface="华文楷体" panose="02010600040101010101" pitchFamily="2" charset="-122"/>
                      </a:endParaRPr>
                    </a:p>
                  </a:txBody>
                  <a:tcPr anchor="ctr"/>
                </a:tc>
                <a:tc vMerge="1">
                  <a:txBody>
                    <a:bodyPr/>
                    <a:lstStyle/>
                    <a:p>
                      <a:endParaRPr lang="zh-CN" altLang="en-US"/>
                    </a:p>
                  </a:txBody>
                  <a:tcPr/>
                </a:tc>
              </a:tr>
            </a:tbl>
          </a:graphicData>
        </a:graphic>
      </p:graphicFrame>
      <p:sp>
        <p:nvSpPr>
          <p:cNvPr id="8" name="文本框 7"/>
          <p:cNvSpPr txBox="1"/>
          <p:nvPr/>
        </p:nvSpPr>
        <p:spPr>
          <a:xfrm>
            <a:off x="8654743" y="2975510"/>
            <a:ext cx="2686954" cy="307777"/>
          </a:xfrm>
          <a:prstGeom prst="rect">
            <a:avLst/>
          </a:prstGeom>
          <a:noFill/>
        </p:spPr>
        <p:txBody>
          <a:bodyPr wrap="none" rtlCol="0">
            <a:spAutoFit/>
          </a:bodyPr>
          <a:lstStyle/>
          <a:p>
            <a:r>
              <a:rPr lang="en-US" altLang="zh-CN" sz="1400" dirty="0" smtClean="0">
                <a:latin typeface="华文楷体" panose="02010600040101010101" pitchFamily="2" charset="-122"/>
                <a:ea typeface="华文楷体" panose="02010600040101010101" pitchFamily="2" charset="-122"/>
              </a:rPr>
              <a:t>①</a:t>
            </a:r>
            <a:r>
              <a:rPr lang="zh-CN" altLang="en-US" sz="1400" dirty="0">
                <a:latin typeface="华文楷体" panose="02010600040101010101" pitchFamily="2" charset="-122"/>
                <a:ea typeface="华文楷体" panose="02010600040101010101" pitchFamily="2" charset="-122"/>
              </a:rPr>
              <a:t> </a:t>
            </a:r>
            <a:r>
              <a:rPr lang="en-US" altLang="zh-CN" sz="1400" dirty="0" smtClean="0">
                <a:latin typeface="华文楷体" panose="02010600040101010101" pitchFamily="2" charset="-122"/>
                <a:ea typeface="华文楷体" panose="02010600040101010101" pitchFamily="2" charset="-122"/>
                <a:hlinkClick r:id="rId9" action="ppaction://hlinkfile"/>
              </a:rPr>
              <a:t>《S7-200</a:t>
            </a:r>
            <a:r>
              <a:rPr lang="zh-CN" altLang="en-US" sz="1400" dirty="0" smtClean="0">
                <a:latin typeface="华文楷体" panose="02010600040101010101" pitchFamily="2" charset="-122"/>
                <a:ea typeface="华文楷体" panose="02010600040101010101" pitchFamily="2" charset="-122"/>
                <a:hlinkClick r:id="rId9" action="ppaction://hlinkfile"/>
              </a:rPr>
              <a:t>编程软件安装说明</a:t>
            </a:r>
            <a:r>
              <a:rPr lang="en-US" altLang="zh-CN" sz="1400" dirty="0" smtClean="0">
                <a:latin typeface="华文楷体" panose="02010600040101010101" pitchFamily="2" charset="-122"/>
                <a:ea typeface="华文楷体" panose="02010600040101010101" pitchFamily="2" charset="-122"/>
                <a:hlinkClick r:id="rId9" action="ppaction://hlinkfile"/>
              </a:rPr>
              <a:t>》</a:t>
            </a:r>
            <a:endParaRPr lang="zh-CN" altLang="en-US" sz="14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8654743" y="3338744"/>
            <a:ext cx="2249334"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zh-CN" altLang="en-US" dirty="0" smtClean="0"/>
              <a:t>② </a:t>
            </a:r>
            <a:r>
              <a:rPr lang="en-US" altLang="zh-CN" dirty="0" smtClean="0">
                <a:hlinkClick r:id="rId10" action="ppaction://hlinkfile"/>
              </a:rPr>
              <a:t>《</a:t>
            </a:r>
            <a:r>
              <a:rPr lang="zh-CN" altLang="en-US" dirty="0" smtClean="0">
                <a:hlinkClick r:id="rId10" action="ppaction://hlinkfile"/>
              </a:rPr>
              <a:t>软件</a:t>
            </a:r>
            <a:r>
              <a:rPr lang="zh-CN" altLang="en-US" dirty="0">
                <a:hlinkClick r:id="rId10" action="ppaction://hlinkfile"/>
              </a:rPr>
              <a:t>安装常见</a:t>
            </a:r>
            <a:r>
              <a:rPr lang="zh-CN" altLang="en-US" dirty="0" smtClean="0">
                <a:hlinkClick r:id="rId10" action="ppaction://hlinkfile"/>
              </a:rPr>
              <a:t>故障</a:t>
            </a:r>
            <a:r>
              <a:rPr lang="en-US" altLang="zh-CN" dirty="0" smtClean="0">
                <a:hlinkClick r:id="rId10" action="ppaction://hlinkfile"/>
              </a:rPr>
              <a:t>》</a:t>
            </a:r>
            <a:endParaRPr lang="zh-CN" altLang="en-US" dirty="0"/>
          </a:p>
        </p:txBody>
      </p:sp>
      <p:sp>
        <p:nvSpPr>
          <p:cNvPr id="19" name="文本框 18"/>
          <p:cNvSpPr txBox="1"/>
          <p:nvPr/>
        </p:nvSpPr>
        <p:spPr>
          <a:xfrm>
            <a:off x="8654743" y="3701978"/>
            <a:ext cx="3180679"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en-US" altLang="zh-CN" dirty="0" smtClean="0"/>
              <a:t>③</a:t>
            </a:r>
            <a:r>
              <a:rPr lang="en-US" altLang="zh-CN" dirty="0" smtClean="0">
                <a:hlinkClick r:id="rId11" action="ppaction://hlinkfile"/>
              </a:rPr>
              <a:t>《S7-200</a:t>
            </a:r>
            <a:r>
              <a:rPr lang="zh-CN" altLang="en-US" dirty="0" smtClean="0">
                <a:hlinkClick r:id="rId11" action="ppaction://hlinkfile"/>
              </a:rPr>
              <a:t>与编程软件连接设置说明</a:t>
            </a:r>
            <a:r>
              <a:rPr lang="en-US" altLang="zh-CN" dirty="0" smtClean="0">
                <a:hlinkClick r:id="rId11" action="ppaction://hlinkfile"/>
              </a:rPr>
              <a:t>》</a:t>
            </a:r>
            <a:endParaRPr lang="zh-CN" altLang="en-US" dirty="0"/>
          </a:p>
        </p:txBody>
      </p:sp>
      <p:sp>
        <p:nvSpPr>
          <p:cNvPr id="22" name="文本框 21"/>
          <p:cNvSpPr txBox="1"/>
          <p:nvPr/>
        </p:nvSpPr>
        <p:spPr>
          <a:xfrm>
            <a:off x="8654743" y="4065212"/>
            <a:ext cx="2462534"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en-US" altLang="zh-CN" dirty="0" smtClean="0"/>
              <a:t>④</a:t>
            </a:r>
            <a:r>
              <a:rPr lang="en-US" altLang="zh-CN" dirty="0" smtClean="0">
                <a:hlinkClick r:id="rId12" action="ppaction://hlinkfile"/>
              </a:rPr>
              <a:t>《S7-200</a:t>
            </a:r>
            <a:r>
              <a:rPr lang="zh-CN" altLang="en-US" dirty="0">
                <a:hlinkClick r:id="rId12" action="ppaction://hlinkfile"/>
              </a:rPr>
              <a:t>库指令添加</a:t>
            </a:r>
            <a:r>
              <a:rPr lang="zh-CN" altLang="en-US" dirty="0" smtClean="0">
                <a:hlinkClick r:id="rId12" action="ppaction://hlinkfile"/>
              </a:rPr>
              <a:t>方法</a:t>
            </a:r>
            <a:r>
              <a:rPr lang="en-US" altLang="zh-CN" dirty="0">
                <a:hlinkClick r:id="rId12" action="ppaction://hlinkfile"/>
              </a:rPr>
              <a:t>》</a:t>
            </a:r>
            <a:endParaRPr lang="zh-CN" altLang="en-US" dirty="0"/>
          </a:p>
        </p:txBody>
      </p:sp>
      <p:sp>
        <p:nvSpPr>
          <p:cNvPr id="26" name="文本框 25"/>
          <p:cNvSpPr txBox="1"/>
          <p:nvPr/>
        </p:nvSpPr>
        <p:spPr>
          <a:xfrm>
            <a:off x="8654743" y="4428446"/>
            <a:ext cx="2563522" cy="307777"/>
          </a:xfrm>
          <a:prstGeom prst="rect">
            <a:avLst/>
          </a:prstGeom>
          <a:noFill/>
        </p:spPr>
        <p:txBody>
          <a:bodyPr wrap="none" rtlCol="0">
            <a:spAutoFit/>
          </a:bodyPr>
          <a:lstStyle/>
          <a:p>
            <a:r>
              <a:rPr lang="zh-CN" altLang="en-US" sz="1400" dirty="0" smtClean="0">
                <a:latin typeface="华文楷体" panose="02010600040101010101" pitchFamily="2" charset="-122"/>
                <a:ea typeface="华文楷体" panose="02010600040101010101" pitchFamily="2" charset="-122"/>
              </a:rPr>
              <a:t>⑤ </a:t>
            </a:r>
            <a:r>
              <a:rPr lang="en-US" altLang="zh-CN" sz="1400" dirty="0" smtClean="0">
                <a:latin typeface="华文楷体" panose="02010600040101010101" pitchFamily="2" charset="-122"/>
                <a:ea typeface="华文楷体" panose="02010600040101010101" pitchFamily="2" charset="-122"/>
                <a:hlinkClick r:id="rId13" action="ppaction://hlinkfile"/>
              </a:rPr>
              <a:t>《</a:t>
            </a:r>
            <a:r>
              <a:rPr lang="zh-CN" altLang="en-US" sz="1400" dirty="0" smtClean="0">
                <a:latin typeface="华文楷体" panose="02010600040101010101" pitchFamily="2" charset="-122"/>
                <a:ea typeface="华文楷体" panose="02010600040101010101" pitchFamily="2" charset="-122"/>
                <a:hlinkClick r:id="rId13" action="ppaction://hlinkfile"/>
              </a:rPr>
              <a:t>帮助补丁安装方法说明</a:t>
            </a:r>
            <a:r>
              <a:rPr lang="en-US" altLang="zh-CN" sz="1400" dirty="0" smtClean="0">
                <a:latin typeface="华文楷体" panose="02010600040101010101" pitchFamily="2" charset="-122"/>
                <a:ea typeface="华文楷体" panose="02010600040101010101" pitchFamily="2" charset="-122"/>
                <a:hlinkClick r:id="rId13" action="ppaction://hlinkfile"/>
              </a:rPr>
              <a:t>》</a:t>
            </a:r>
            <a:endParaRPr lang="zh-CN" altLang="en-US" sz="14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8654743" y="4791680"/>
            <a:ext cx="2400016"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en-US" altLang="zh-CN" dirty="0" smtClean="0"/>
              <a:t>⑥ </a:t>
            </a:r>
            <a:r>
              <a:rPr lang="en-US" altLang="zh-CN" dirty="0" smtClean="0">
                <a:hlinkClick r:id="rId14" action="ppaction://hlinkfile"/>
              </a:rPr>
              <a:t>《PC access</a:t>
            </a:r>
            <a:r>
              <a:rPr lang="zh-CN" altLang="en-US" dirty="0" smtClean="0">
                <a:hlinkClick r:id="rId14" action="ppaction://hlinkfile"/>
              </a:rPr>
              <a:t>概述及使用</a:t>
            </a:r>
            <a:r>
              <a:rPr lang="en-US" altLang="zh-CN" dirty="0" smtClean="0">
                <a:hlinkClick r:id="rId14" action="ppaction://hlinkfile"/>
              </a:rPr>
              <a:t>》</a:t>
            </a:r>
            <a:endParaRPr lang="zh-CN" altLang="en-US" dirty="0"/>
          </a:p>
        </p:txBody>
      </p:sp>
      <p:sp>
        <p:nvSpPr>
          <p:cNvPr id="30" name="文本框 29">
            <a:hlinkClick r:id="rId15"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35" name="动作按钮: 自定义 34">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6" name="动作按钮: 自定义 35">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7" name="动作按钮: 自定义 36">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8" name="动作按钮: 自定义 37">
            <a:hlinkClick r:id="rId1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530472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2614818"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S7-200SMART</a:t>
            </a:r>
            <a:r>
              <a:rPr lang="zh-CN" altLang="en-US" b="1" dirty="0" smtClean="0">
                <a:latin typeface="华文楷体" panose="02010600040101010101" pitchFamily="2" charset="-122"/>
                <a:ea typeface="华文楷体" panose="02010600040101010101" pitchFamily="2" charset="-122"/>
              </a:rPr>
              <a:t>软件</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75140" y="976762"/>
            <a:ext cx="11269092" cy="1052596"/>
          </a:xfrm>
          <a:prstGeom prst="rect">
            <a:avLst/>
          </a:prstGeom>
          <a:noFill/>
        </p:spPr>
        <p:txBody>
          <a:bodyPr wrap="square" rtlCol="0">
            <a:spAutoFit/>
          </a:bodyPr>
          <a:lstStyle/>
          <a:p>
            <a:pPr indent="265113">
              <a:lnSpc>
                <a:spcPct val="130000"/>
              </a:lnSpc>
            </a:pP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编程软件为</a:t>
            </a:r>
            <a:r>
              <a:rPr lang="en-US" altLang="zh-CN" sz="1600" dirty="0" smtClean="0">
                <a:latin typeface="华文楷体" panose="02010600040101010101" pitchFamily="2" charset="-122"/>
                <a:ea typeface="华文楷体" panose="02010600040101010101" pitchFamily="2" charset="-122"/>
              </a:rPr>
              <a:t>Step7 Micro/win   SMART</a:t>
            </a:r>
            <a:r>
              <a:rPr lang="zh-CN" altLang="en-US" sz="1600" dirty="0" smtClean="0">
                <a:latin typeface="华文楷体" panose="02010600040101010101" pitchFamily="2" charset="-122"/>
                <a:ea typeface="华文楷体" panose="02010600040101010101" pitchFamily="2" charset="-122"/>
              </a:rPr>
              <a:t>，该软件与</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编程软件相似，但在使用时，</a:t>
            </a:r>
            <a:r>
              <a:rPr lang="en-US" altLang="zh-CN" sz="1600" dirty="0" smtClean="0">
                <a:latin typeface="华文楷体" panose="02010600040101010101" pitchFamily="2" charset="-122"/>
                <a:ea typeface="华文楷体" panose="02010600040101010101" pitchFamily="2" charset="-122"/>
              </a:rPr>
              <a:t>S7-200SMARTPLC</a:t>
            </a:r>
            <a:r>
              <a:rPr lang="zh-CN" altLang="en-US" sz="1600" dirty="0" smtClean="0">
                <a:latin typeface="华文楷体" panose="02010600040101010101" pitchFamily="2" charset="-122"/>
                <a:ea typeface="华文楷体" panose="02010600040101010101" pitchFamily="2" charset="-122"/>
              </a:rPr>
              <a:t>的编程软件可打开原来</a:t>
            </a:r>
            <a:r>
              <a:rPr lang="en-US" altLang="zh-CN" sz="1600" dirty="0" smtClean="0">
                <a:latin typeface="华文楷体" panose="02010600040101010101" pitchFamily="2" charset="-122"/>
                <a:ea typeface="华文楷体" panose="02010600040101010101" pitchFamily="2" charset="-122"/>
              </a:rPr>
              <a:t>S7-200PLC</a:t>
            </a:r>
            <a:r>
              <a:rPr lang="zh-CN" altLang="en-US" sz="1600" dirty="0" smtClean="0">
                <a:latin typeface="华文楷体" panose="02010600040101010101" pitchFamily="2" charset="-122"/>
                <a:ea typeface="华文楷体" panose="02010600040101010101" pitchFamily="2" charset="-122"/>
              </a:rPr>
              <a:t>的软件所编写的程序，而</a:t>
            </a:r>
            <a:r>
              <a:rPr lang="en-US" altLang="zh-CN" sz="1600" dirty="0" smtClean="0">
                <a:latin typeface="华文楷体" panose="02010600040101010101" pitchFamily="2" charset="-122"/>
                <a:ea typeface="华文楷体" panose="02010600040101010101" pitchFamily="2" charset="-122"/>
              </a:rPr>
              <a:t>S7-200PLC </a:t>
            </a:r>
            <a:r>
              <a:rPr lang="zh-CN" altLang="en-US" sz="1600" dirty="0" smtClean="0">
                <a:latin typeface="华文楷体" panose="02010600040101010101" pitchFamily="2" charset="-122"/>
                <a:ea typeface="华文楷体" panose="02010600040101010101" pitchFamily="2" charset="-122"/>
              </a:rPr>
              <a:t>的编程软件无法打开</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编程软件所编写的程序。</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的编程软件软件最新版本为</a:t>
            </a:r>
            <a:r>
              <a:rPr lang="en-US" altLang="zh-CN" sz="1600" dirty="0" smtClean="0">
                <a:latin typeface="华文楷体" panose="02010600040101010101" pitchFamily="2" charset="-122"/>
                <a:ea typeface="华文楷体" panose="02010600040101010101" pitchFamily="2" charset="-122"/>
              </a:rPr>
              <a:t>V2.4</a:t>
            </a:r>
            <a:r>
              <a:rPr lang="zh-CN" altLang="en-US" sz="1600" dirty="0" smtClean="0">
                <a:latin typeface="华文楷体" panose="02010600040101010101" pitchFamily="2" charset="-122"/>
                <a:ea typeface="华文楷体" panose="02010600040101010101" pitchFamily="2" charset="-122"/>
              </a:rPr>
              <a:t>版本，基本使用操作见视频链接：</a:t>
            </a:r>
            <a:r>
              <a:rPr lang="en-US" altLang="zh-CN" sz="1600" dirty="0">
                <a:latin typeface="华文楷体" panose="02010600040101010101" pitchFamily="2" charset="-122"/>
                <a:ea typeface="华文楷体" panose="02010600040101010101" pitchFamily="2" charset="-122"/>
                <a:hlinkClick r:id="rId3"/>
              </a:rPr>
              <a:t>http://</a:t>
            </a:r>
            <a:r>
              <a:rPr lang="en-US" altLang="zh-CN" sz="1600" dirty="0" smtClean="0">
                <a:latin typeface="华文楷体" panose="02010600040101010101" pitchFamily="2" charset="-122"/>
                <a:ea typeface="华文楷体" panose="02010600040101010101" pitchFamily="2" charset="-122"/>
                <a:hlinkClick r:id="rId3"/>
              </a:rPr>
              <a:t>course.jcpeixun.com/2147/</a:t>
            </a:r>
            <a:r>
              <a:rPr lang="zh-CN" altLang="en-US" sz="1600" dirty="0" smtClean="0">
                <a:latin typeface="华文楷体" panose="02010600040101010101" pitchFamily="2" charset="-122"/>
                <a:ea typeface="华文楷体" panose="02010600040101010101" pitchFamily="2" charset="-122"/>
              </a:rPr>
              <a:t>的第</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graphicFrame>
        <p:nvGraphicFramePr>
          <p:cNvPr id="30" name="表格 29"/>
          <p:cNvGraphicFramePr>
            <a:graphicFrameLocks noGrp="1"/>
          </p:cNvGraphicFramePr>
          <p:nvPr>
            <p:extLst>
              <p:ext uri="{D42A27DB-BD31-4B8C-83A1-F6EECF244321}">
                <p14:modId xmlns:p14="http://schemas.microsoft.com/office/powerpoint/2010/main" val="1264960912"/>
              </p:ext>
            </p:extLst>
          </p:nvPr>
        </p:nvGraphicFramePr>
        <p:xfrm>
          <a:off x="512173" y="2553620"/>
          <a:ext cx="11537695" cy="2280623"/>
        </p:xfrm>
        <a:graphic>
          <a:graphicData uri="http://schemas.openxmlformats.org/drawingml/2006/table">
            <a:tbl>
              <a:tblPr firstRow="1" bandRow="1">
                <a:tableStyleId>{5940675A-B579-460E-94D1-54222C63F5DA}</a:tableStyleId>
              </a:tblPr>
              <a:tblGrid>
                <a:gridCol w="2135493"/>
                <a:gridCol w="2170421"/>
                <a:gridCol w="3539332"/>
                <a:gridCol w="3692449"/>
              </a:tblGrid>
              <a:tr h="411043">
                <a:tc>
                  <a:txBody>
                    <a:bodyPr/>
                    <a:lstStyle/>
                    <a:p>
                      <a:pPr algn="ctr"/>
                      <a:r>
                        <a:rPr lang="zh-CN" altLang="en-US" sz="1600" dirty="0" smtClean="0">
                          <a:latin typeface="华文楷体" panose="02010600040101010101" pitchFamily="2" charset="-122"/>
                          <a:ea typeface="华文楷体" panose="02010600040101010101" pitchFamily="2" charset="-122"/>
                        </a:rPr>
                        <a:t>软件名称</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软件说明</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下载连接</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软件安装、使用及常见问题</a:t>
                      </a:r>
                      <a:endParaRPr lang="zh-CN" altLang="en-US" sz="1600" dirty="0">
                        <a:latin typeface="华文楷体" panose="02010600040101010101" pitchFamily="2" charset="-122"/>
                        <a:ea typeface="华文楷体" panose="02010600040101010101" pitchFamily="2" charset="-122"/>
                      </a:endParaRPr>
                    </a:p>
                  </a:txBody>
                  <a:tcPr/>
                </a:tc>
              </a:tr>
              <a:tr h="527384">
                <a:tc>
                  <a:txBody>
                    <a:bodyPr/>
                    <a:lstStyle/>
                    <a:p>
                      <a:pPr algn="ctr"/>
                      <a:r>
                        <a:rPr lang="en-US" altLang="zh-CN" sz="1400" dirty="0" smtClean="0">
                          <a:latin typeface="华文楷体" panose="02010600040101010101" pitchFamily="2" charset="-122"/>
                          <a:ea typeface="华文楷体" panose="02010600040101010101" pitchFamily="2" charset="-122"/>
                        </a:rPr>
                        <a:t>Step7 Micro/win</a:t>
                      </a:r>
                      <a:r>
                        <a:rPr lang="en-US" altLang="zh-CN" sz="1400" baseline="0" dirty="0" smtClean="0">
                          <a:latin typeface="华文楷体" panose="02010600040101010101" pitchFamily="2" charset="-122"/>
                          <a:ea typeface="华文楷体" panose="02010600040101010101" pitchFamily="2" charset="-122"/>
                        </a:rPr>
                        <a:t> SMART</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PLC</a:t>
                      </a:r>
                      <a:r>
                        <a:rPr lang="zh-CN" altLang="en-US" sz="1400" dirty="0" smtClean="0">
                          <a:latin typeface="华文楷体" panose="02010600040101010101" pitchFamily="2" charset="-122"/>
                          <a:ea typeface="华文楷体" panose="02010600040101010101" pitchFamily="2" charset="-122"/>
                        </a:rPr>
                        <a:t>编程软件</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hlinkClick r:id="rId4"/>
                        </a:rPr>
                        <a:t>https://bbs.jcpeixun.com/thread-161911-1-1.html</a:t>
                      </a:r>
                      <a:endParaRPr lang="zh-CN" altLang="en-US" sz="1400" dirty="0">
                        <a:latin typeface="华文楷体" panose="02010600040101010101" pitchFamily="2" charset="-122"/>
                        <a:ea typeface="华文楷体" panose="02010600040101010101" pitchFamily="2" charset="-122"/>
                      </a:endParaRPr>
                    </a:p>
                  </a:txBody>
                  <a:tcPr anchor="ctr"/>
                </a:tc>
                <a:tc rowSpan="3">
                  <a:txBody>
                    <a:bodyPr/>
                    <a:lstStyle/>
                    <a:p>
                      <a:pPr algn="ctr"/>
                      <a:endParaRPr lang="zh-CN" altLang="en-US" sz="1600" dirty="0">
                        <a:latin typeface="华文楷体" panose="02010600040101010101" pitchFamily="2" charset="-122"/>
                        <a:ea typeface="华文楷体" panose="02010600040101010101" pitchFamily="2" charset="-122"/>
                      </a:endParaRPr>
                    </a:p>
                  </a:txBody>
                  <a:tcPr/>
                </a:tc>
              </a:tr>
              <a:tr h="620462">
                <a:tc>
                  <a:txBody>
                    <a:bodyPr/>
                    <a:lstStyle/>
                    <a:p>
                      <a:pPr marL="0" algn="ctr" defTabSz="914400" rtl="0" eaLnBrk="1" latinLnBrk="0" hangingPunct="1"/>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PC  Access SMART </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a:txBody>
                    <a:bodyPr/>
                    <a:lstStyle/>
                    <a:p>
                      <a:pPr marL="0" algn="ctr" defTabSz="914400" rtl="0" eaLnBrk="1" latinLnBrk="0" hangingPunct="1"/>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200SMART</a:t>
                      </a:r>
                      <a:r>
                        <a:rPr lang="zh-CN" altLang="en-US" sz="1400" kern="1200" dirty="0" smtClean="0">
                          <a:solidFill>
                            <a:schemeClr val="tx1"/>
                          </a:solidFill>
                          <a:latin typeface="华文楷体" panose="02010600040101010101" pitchFamily="2" charset="-122"/>
                          <a:ea typeface="华文楷体" panose="02010600040101010101" pitchFamily="2" charset="-122"/>
                          <a:cs typeface="+mn-cs"/>
                        </a:rPr>
                        <a:t>专用</a:t>
                      </a:r>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OPC</a:t>
                      </a:r>
                      <a:r>
                        <a:rPr lang="zh-CN" altLang="en-US" sz="1400" kern="1200" dirty="0" smtClean="0">
                          <a:solidFill>
                            <a:schemeClr val="tx1"/>
                          </a:solidFill>
                          <a:latin typeface="华文楷体" panose="02010600040101010101" pitchFamily="2" charset="-122"/>
                          <a:ea typeface="华文楷体" panose="02010600040101010101" pitchFamily="2" charset="-122"/>
                          <a:cs typeface="+mn-cs"/>
                        </a:rPr>
                        <a:t>软件</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a:txBody>
                    <a:bodyPr/>
                    <a:lstStyle/>
                    <a:p>
                      <a:pPr algn="l"/>
                      <a:r>
                        <a:rPr lang="en-US" altLang="zh-CN" sz="1600" dirty="0" smtClean="0">
                          <a:latin typeface="华文楷体" panose="02010600040101010101" pitchFamily="2" charset="-122"/>
                          <a:ea typeface="华文楷体" panose="02010600040101010101" pitchFamily="2" charset="-122"/>
                          <a:hlinkClick r:id="rId5"/>
                        </a:rPr>
                        <a:t>https://bbs.jcpeixun.com/thread-160106-1-1.html</a:t>
                      </a:r>
                      <a:endParaRPr lang="zh-CN" altLang="en-US" sz="16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r h="721734">
                <a:tc>
                  <a:txBody>
                    <a:bodyPr/>
                    <a:lstStyle/>
                    <a:p>
                      <a:pPr algn="ctr"/>
                      <a:r>
                        <a:rPr lang="zh-CN" altLang="en-US" sz="1400" dirty="0" smtClean="0">
                          <a:latin typeface="华文楷体" panose="02010600040101010101" pitchFamily="2" charset="-122"/>
                          <a:ea typeface="华文楷体" panose="02010600040101010101" pitchFamily="2" charset="-122"/>
                        </a:rPr>
                        <a:t>常用库指令</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zh-CN" altLang="en-US" sz="1400" dirty="0" smtClean="0">
                          <a:latin typeface="华文楷体" panose="02010600040101010101" pitchFamily="2" charset="-122"/>
                          <a:ea typeface="华文楷体" panose="02010600040101010101" pitchFamily="2" charset="-122"/>
                        </a:rPr>
                        <a:t>库指令，如通信库指令，模拟量换算等</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600" dirty="0" smtClean="0">
                          <a:latin typeface="华文楷体" panose="02010600040101010101" pitchFamily="2" charset="-122"/>
                          <a:ea typeface="华文楷体" panose="02010600040101010101" pitchFamily="2" charset="-122"/>
                          <a:hlinkClick r:id="rId6"/>
                        </a:rPr>
                        <a:t>https://bbs.jcpeixun.com/thread-65275-1-1.html</a:t>
                      </a:r>
                      <a:endParaRPr lang="zh-CN" altLang="en-US" sz="1600" dirty="0">
                        <a:latin typeface="华文楷体" panose="02010600040101010101" pitchFamily="2" charset="-122"/>
                        <a:ea typeface="华文楷体" panose="02010600040101010101" pitchFamily="2" charset="-122"/>
                      </a:endParaRPr>
                    </a:p>
                  </a:txBody>
                  <a:tcPr anchor="ctr"/>
                </a:tc>
                <a:tc vMerge="1">
                  <a:txBody>
                    <a:bodyPr/>
                    <a:lstStyle/>
                    <a:p>
                      <a:endParaRPr lang="zh-CN" altLang="en-US"/>
                    </a:p>
                  </a:txBody>
                  <a:tcPr/>
                </a:tc>
              </a:tr>
            </a:tbl>
          </a:graphicData>
        </a:graphic>
      </p:graphicFrame>
      <p:sp>
        <p:nvSpPr>
          <p:cNvPr id="11" name="文本框 10"/>
          <p:cNvSpPr txBox="1"/>
          <p:nvPr/>
        </p:nvSpPr>
        <p:spPr>
          <a:xfrm>
            <a:off x="8548513" y="3074129"/>
            <a:ext cx="3095719" cy="307777"/>
          </a:xfrm>
          <a:prstGeom prst="rect">
            <a:avLst/>
          </a:prstGeom>
          <a:noFill/>
        </p:spPr>
        <p:txBody>
          <a:bodyPr wrap="none" rtlCol="0">
            <a:spAutoFit/>
          </a:bodyPr>
          <a:lstStyle/>
          <a:p>
            <a:r>
              <a:rPr lang="en-US" altLang="zh-CN"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7" action="ppaction://hlinkfile"/>
              </a:rPr>
              <a:t>《S7-200Smart</a:t>
            </a:r>
            <a:r>
              <a:rPr lang="zh-CN" altLang="en-US" sz="1400" dirty="0" smtClean="0">
                <a:latin typeface="华文楷体" panose="02010600040101010101" pitchFamily="2" charset="-122"/>
                <a:ea typeface="华文楷体" panose="02010600040101010101" pitchFamily="2" charset="-122"/>
                <a:hlinkClick r:id="rId7" action="ppaction://hlinkfile"/>
              </a:rPr>
              <a:t>编程软件安装说明</a:t>
            </a:r>
            <a:r>
              <a:rPr lang="en-US" altLang="zh-CN" sz="1400" dirty="0" smtClean="0">
                <a:latin typeface="华文楷体" panose="02010600040101010101" pitchFamily="2" charset="-122"/>
                <a:ea typeface="华文楷体" panose="02010600040101010101" pitchFamily="2" charset="-122"/>
                <a:hlinkClick r:id="rId7" action="ppaction://hlinkfile"/>
              </a:rPr>
              <a:t>》</a:t>
            </a:r>
            <a:endParaRPr lang="zh-CN" altLang="en-US" sz="1400" dirty="0">
              <a:latin typeface="华文楷体" panose="02010600040101010101" pitchFamily="2" charset="-122"/>
              <a:ea typeface="华文楷体" panose="02010600040101010101" pitchFamily="2" charset="-122"/>
            </a:endParaRPr>
          </a:p>
        </p:txBody>
      </p:sp>
      <p:sp>
        <p:nvSpPr>
          <p:cNvPr id="14" name="文本框 13"/>
          <p:cNvSpPr txBox="1"/>
          <p:nvPr/>
        </p:nvSpPr>
        <p:spPr>
          <a:xfrm>
            <a:off x="8548513" y="3455649"/>
            <a:ext cx="2736647"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en-US" altLang="zh-CN" dirty="0" smtClean="0"/>
              <a:t>② </a:t>
            </a:r>
            <a:r>
              <a:rPr lang="en-US" altLang="zh-CN" dirty="0" smtClean="0">
                <a:hlinkClick r:id="rId8" action="ppaction://hlinkfile"/>
              </a:rPr>
              <a:t>《S7-200Smart</a:t>
            </a:r>
            <a:r>
              <a:rPr lang="zh-CN" altLang="en-US" dirty="0" smtClean="0">
                <a:hlinkClick r:id="rId8" action="ppaction://hlinkfile"/>
              </a:rPr>
              <a:t>软件常见故障</a:t>
            </a:r>
            <a:r>
              <a:rPr lang="en-US" altLang="zh-CN" dirty="0">
                <a:hlinkClick r:id="rId8" action="ppaction://hlinkfile"/>
              </a:rPr>
              <a:t>》</a:t>
            </a:r>
            <a:endParaRPr lang="zh-CN" altLang="en-US" dirty="0"/>
          </a:p>
        </p:txBody>
      </p:sp>
      <p:sp>
        <p:nvSpPr>
          <p:cNvPr id="17" name="文本框 16"/>
          <p:cNvSpPr txBox="1"/>
          <p:nvPr/>
        </p:nvSpPr>
        <p:spPr>
          <a:xfrm>
            <a:off x="8548513" y="3837169"/>
            <a:ext cx="2916183"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en-US" altLang="zh-CN" dirty="0"/>
              <a:t>③ </a:t>
            </a:r>
            <a:r>
              <a:rPr lang="en-US" altLang="zh-CN" dirty="0">
                <a:hlinkClick r:id="rId9" action="ppaction://hlinkfile"/>
              </a:rPr>
              <a:t>《S7-200Smart</a:t>
            </a:r>
            <a:r>
              <a:rPr lang="zh-CN" altLang="en-US" dirty="0">
                <a:hlinkClick r:id="rId9" action="ppaction://hlinkfile"/>
              </a:rPr>
              <a:t>与软件连接描述</a:t>
            </a:r>
            <a:r>
              <a:rPr lang="en-US" altLang="zh-CN" dirty="0">
                <a:hlinkClick r:id="rId9" action="ppaction://hlinkfile"/>
              </a:rPr>
              <a:t>》</a:t>
            </a:r>
            <a:endParaRPr lang="zh-CN" altLang="en-US" dirty="0"/>
          </a:p>
        </p:txBody>
      </p:sp>
      <p:sp>
        <p:nvSpPr>
          <p:cNvPr id="20" name="文本框 19"/>
          <p:cNvSpPr txBox="1"/>
          <p:nvPr/>
        </p:nvSpPr>
        <p:spPr>
          <a:xfrm>
            <a:off x="8548513" y="4218689"/>
            <a:ext cx="2916183"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en-US" altLang="zh-CN" dirty="0"/>
              <a:t>④ </a:t>
            </a:r>
            <a:r>
              <a:rPr lang="en-US" altLang="zh-CN" dirty="0">
                <a:hlinkClick r:id="rId10" action="ppaction://hlinkfile"/>
              </a:rPr>
              <a:t>《S7-200Smart</a:t>
            </a:r>
            <a:r>
              <a:rPr lang="zh-CN" altLang="en-US" dirty="0">
                <a:hlinkClick r:id="rId10" action="ppaction://hlinkfile"/>
              </a:rPr>
              <a:t>指令库添加说明</a:t>
            </a:r>
            <a:r>
              <a:rPr lang="en-US" altLang="zh-CN" dirty="0">
                <a:hlinkClick r:id="rId10" action="ppaction://hlinkfile"/>
              </a:rPr>
              <a:t>》</a:t>
            </a:r>
            <a:endParaRPr lang="zh-CN" altLang="en-US" dirty="0"/>
          </a:p>
        </p:txBody>
      </p:sp>
      <p:sp>
        <p:nvSpPr>
          <p:cNvPr id="23" name="文本框 22">
            <a:hlinkClick r:id="rId11"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6" name="动作按钮: 自定义 25">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7" name="动作按钮: 自定义 26">
            <a:hlinkClick r:id="rId12"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3296382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2313454"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S7-300</a:t>
            </a:r>
            <a:r>
              <a:rPr lang="zh-CN" altLang="en-US" b="1" dirty="0" smtClean="0">
                <a:latin typeface="华文楷体" panose="02010600040101010101" pitchFamily="2" charset="-122"/>
                <a:ea typeface="华文楷体" panose="02010600040101010101" pitchFamily="2" charset="-122"/>
              </a:rPr>
              <a:t>编程软件</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75140" y="976762"/>
            <a:ext cx="11269092" cy="1692771"/>
          </a:xfrm>
          <a:prstGeom prst="rect">
            <a:avLst/>
          </a:prstGeom>
          <a:noFill/>
        </p:spPr>
        <p:txBody>
          <a:bodyPr wrap="square" rtlCol="0">
            <a:spAutoFit/>
          </a:bodyPr>
          <a:lstStyle/>
          <a:p>
            <a:pPr indent="265113">
              <a:lnSpc>
                <a:spcPct val="130000"/>
              </a:lnSpc>
            </a:pPr>
            <a:r>
              <a:rPr lang="en-US" altLang="zh-CN" sz="1600" dirty="0" smtClean="0">
                <a:latin typeface="华文楷体" panose="02010600040101010101" pitchFamily="2" charset="-122"/>
                <a:ea typeface="华文楷体" panose="02010600040101010101" pitchFamily="2" charset="-122"/>
              </a:rPr>
              <a:t>Step7 </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rPr>
              <a:t>TIA </a:t>
            </a:r>
            <a:r>
              <a:rPr lang="zh-CN" altLang="en-US" sz="1600" dirty="0" smtClean="0">
                <a:latin typeface="华文楷体" panose="02010600040101010101" pitchFamily="2" charset="-122"/>
                <a:ea typeface="华文楷体" panose="02010600040101010101" pitchFamily="2" charset="-122"/>
              </a:rPr>
              <a:t>博途软件都可用于对</a:t>
            </a:r>
            <a:r>
              <a:rPr lang="en-US" altLang="zh-CN" sz="1600" dirty="0" smtClean="0">
                <a:latin typeface="华文楷体" panose="02010600040101010101" pitchFamily="2" charset="-122"/>
                <a:ea typeface="华文楷体" panose="02010600040101010101" pitchFamily="2" charset="-122"/>
              </a:rPr>
              <a:t>S7-300CPU</a:t>
            </a:r>
            <a:r>
              <a:rPr lang="zh-CN" altLang="en-US" sz="1600" dirty="0" smtClean="0">
                <a:latin typeface="华文楷体" panose="02010600040101010101" pitchFamily="2" charset="-122"/>
                <a:ea typeface="华文楷体" panose="02010600040101010101" pitchFamily="2" charset="-122"/>
              </a:rPr>
              <a:t>进行程序的编写，但对于老版本的</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只能使用</a:t>
            </a:r>
            <a:r>
              <a:rPr lang="en-US" altLang="zh-CN" sz="1600" dirty="0" smtClean="0">
                <a:latin typeface="华文楷体" panose="02010600040101010101" pitchFamily="2" charset="-122"/>
                <a:ea typeface="华文楷体" panose="02010600040101010101" pitchFamily="2" charset="-122"/>
              </a:rPr>
              <a:t>STep7</a:t>
            </a:r>
            <a:r>
              <a:rPr lang="zh-CN" altLang="en-US" sz="1600" dirty="0" smtClean="0">
                <a:latin typeface="华文楷体" panose="02010600040101010101" pitchFamily="2" charset="-122"/>
                <a:ea typeface="华文楷体" panose="02010600040101010101" pitchFamily="2" charset="-122"/>
              </a:rPr>
              <a:t>软件进行程序的编写，在这主要介绍下</a:t>
            </a:r>
            <a:r>
              <a:rPr lang="en-US" altLang="zh-CN" sz="1600" dirty="0" smtClean="0">
                <a:latin typeface="华文楷体" panose="02010600040101010101" pitchFamily="2" charset="-122"/>
                <a:ea typeface="华文楷体" panose="02010600040101010101" pitchFamily="2" charset="-122"/>
              </a:rPr>
              <a:t>STEP7</a:t>
            </a:r>
            <a:r>
              <a:rPr lang="zh-CN" altLang="en-US" sz="1600" dirty="0" smtClean="0">
                <a:latin typeface="华文楷体" panose="02010600040101010101" pitchFamily="2" charset="-122"/>
                <a:ea typeface="华文楷体" panose="02010600040101010101" pitchFamily="2" charset="-122"/>
              </a:rPr>
              <a:t>软件以及仿真软件的安装说明。</a:t>
            </a:r>
            <a:r>
              <a:rPr lang="en-US" altLang="zh-CN" sz="1600" dirty="0" smtClean="0">
                <a:latin typeface="华文楷体" panose="02010600040101010101" pitchFamily="2" charset="-122"/>
                <a:ea typeface="华文楷体" panose="02010600040101010101" pitchFamily="2" charset="-122"/>
              </a:rPr>
              <a:t>Step7</a:t>
            </a:r>
            <a:r>
              <a:rPr lang="zh-CN" altLang="en-US" sz="1600" dirty="0" smtClean="0">
                <a:latin typeface="华文楷体" panose="02010600040101010101" pitchFamily="2" charset="-122"/>
                <a:ea typeface="华文楷体" panose="02010600040101010101" pitchFamily="2" charset="-122"/>
              </a:rPr>
              <a:t>软件现在使用的版本有</a:t>
            </a:r>
            <a:r>
              <a:rPr lang="en-US" altLang="zh-CN" sz="1600" dirty="0" smtClean="0">
                <a:latin typeface="华文楷体" panose="02010600040101010101" pitchFamily="2" charset="-122"/>
                <a:ea typeface="华文楷体" panose="02010600040101010101" pitchFamily="2" charset="-122"/>
              </a:rPr>
              <a:t>Step7 V5.5 SP4</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rPr>
              <a:t>Step7 V5.6</a:t>
            </a:r>
            <a:r>
              <a:rPr lang="zh-CN" altLang="en-US" sz="1600" dirty="0" smtClean="0">
                <a:latin typeface="华文楷体" panose="02010600040101010101" pitchFamily="2" charset="-122"/>
                <a:ea typeface="华文楷体" panose="02010600040101010101" pitchFamily="2" charset="-122"/>
              </a:rPr>
              <a:t>版本，</a:t>
            </a:r>
            <a:r>
              <a:rPr lang="en-US" altLang="zh-CN" sz="1600" dirty="0" smtClean="0">
                <a:latin typeface="华文楷体" panose="02010600040101010101" pitchFamily="2" charset="-122"/>
                <a:ea typeface="华文楷体" panose="02010600040101010101" pitchFamily="2" charset="-122"/>
              </a:rPr>
              <a:t>V5.6</a:t>
            </a:r>
            <a:r>
              <a:rPr lang="zh-CN" altLang="en-US" sz="1600" dirty="0" smtClean="0">
                <a:latin typeface="华文楷体" panose="02010600040101010101" pitchFamily="2" charset="-122"/>
                <a:ea typeface="华文楷体" panose="02010600040101010101" pitchFamily="2" charset="-122"/>
              </a:rPr>
              <a:t>版本为最新的</a:t>
            </a:r>
            <a:r>
              <a:rPr lang="en-US" altLang="zh-CN" sz="1600" dirty="0" smtClean="0">
                <a:latin typeface="华文楷体" panose="02010600040101010101" pitchFamily="2" charset="-122"/>
                <a:ea typeface="华文楷体" panose="02010600040101010101" pitchFamily="2" charset="-122"/>
              </a:rPr>
              <a:t>Step7</a:t>
            </a:r>
            <a:r>
              <a:rPr lang="zh-CN" altLang="en-US" sz="1600" dirty="0" smtClean="0">
                <a:latin typeface="华文楷体" panose="02010600040101010101" pitchFamily="2" charset="-122"/>
                <a:ea typeface="华文楷体" panose="02010600040101010101" pitchFamily="2" charset="-122"/>
              </a:rPr>
              <a:t>软件。下面</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软件安装说明中包含了编程软件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仿真软件及授权文件授权的步骤</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en-US" altLang="zh-CN" sz="1600" dirty="0" smtClean="0">
                <a:latin typeface="华文楷体" panose="02010600040101010101" pitchFamily="2" charset="-122"/>
                <a:ea typeface="华文楷体" panose="02010600040101010101" pitchFamily="2" charset="-122"/>
              </a:rPr>
              <a:t>Step7</a:t>
            </a:r>
            <a:r>
              <a:rPr lang="zh-CN" altLang="en-US" sz="1600" dirty="0" smtClean="0">
                <a:latin typeface="华文楷体" panose="02010600040101010101" pitchFamily="2" charset="-122"/>
                <a:ea typeface="华文楷体" panose="02010600040101010101" pitchFamily="2" charset="-122"/>
              </a:rPr>
              <a:t>软件使用学习视频：</a:t>
            </a:r>
            <a:r>
              <a:rPr lang="en-US" altLang="zh-CN" sz="1600" dirty="0">
                <a:latin typeface="华文楷体" panose="02010600040101010101" pitchFamily="2" charset="-122"/>
                <a:ea typeface="华文楷体" panose="02010600040101010101" pitchFamily="2" charset="-122"/>
                <a:hlinkClick r:id="rId3"/>
              </a:rPr>
              <a:t>http://</a:t>
            </a:r>
            <a:r>
              <a:rPr lang="en-US" altLang="zh-CN" sz="1600" dirty="0" smtClean="0">
                <a:latin typeface="华文楷体" panose="02010600040101010101" pitchFamily="2" charset="-122"/>
                <a:ea typeface="华文楷体" panose="02010600040101010101" pitchFamily="2" charset="-122"/>
                <a:hlinkClick r:id="rId3"/>
              </a:rPr>
              <a:t>course.jcpeixun.com/1510/3046.html</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en-US" sz="1600" dirty="0" smtClean="0">
                <a:latin typeface="华文楷体" panose="02010600040101010101" pitchFamily="2" charset="-122"/>
                <a:ea typeface="华文楷体" panose="02010600040101010101" pitchFamily="2" charset="-122"/>
              </a:rPr>
              <a:t>仿真软件</a:t>
            </a:r>
            <a:r>
              <a:rPr lang="en-US" altLang="zh-CN" sz="1600" dirty="0" smtClean="0">
                <a:latin typeface="华文楷体" panose="02010600040101010101" pitchFamily="2" charset="-122"/>
                <a:ea typeface="华文楷体" panose="02010600040101010101" pitchFamily="2" charset="-122"/>
              </a:rPr>
              <a:t>PLCSIM</a:t>
            </a:r>
            <a:r>
              <a:rPr lang="zh-CN" altLang="en-US" sz="1600" dirty="0" smtClean="0">
                <a:latin typeface="华文楷体" panose="02010600040101010101" pitchFamily="2" charset="-122"/>
                <a:ea typeface="华文楷体" panose="02010600040101010101" pitchFamily="2" charset="-122"/>
              </a:rPr>
              <a:t>使用学习视频：</a:t>
            </a:r>
            <a:r>
              <a:rPr lang="en-US" altLang="zh-CN" sz="1600" dirty="0">
                <a:latin typeface="华文楷体" panose="02010600040101010101" pitchFamily="2" charset="-122"/>
                <a:ea typeface="华文楷体" panose="02010600040101010101" pitchFamily="2" charset="-122"/>
                <a:hlinkClick r:id="rId4"/>
              </a:rPr>
              <a:t>http://</a:t>
            </a:r>
            <a:r>
              <a:rPr lang="en-US" altLang="zh-CN" sz="1600" dirty="0" smtClean="0">
                <a:latin typeface="华文楷体" panose="02010600040101010101" pitchFamily="2" charset="-122"/>
                <a:ea typeface="华文楷体" panose="02010600040101010101" pitchFamily="2" charset="-122"/>
                <a:hlinkClick r:id="rId4"/>
              </a:rPr>
              <a:t>course.jcpeixun.com/1510/3048.html</a:t>
            </a:r>
            <a:endParaRPr lang="en-US" altLang="zh-CN" sz="1600" dirty="0" smtClean="0">
              <a:latin typeface="华文楷体" panose="02010600040101010101" pitchFamily="2" charset="-122"/>
              <a:ea typeface="华文楷体" panose="02010600040101010101" pitchFamily="2" charset="-122"/>
            </a:endParaRPr>
          </a:p>
        </p:txBody>
      </p:sp>
      <p:graphicFrame>
        <p:nvGraphicFramePr>
          <p:cNvPr id="22" name="表格 21"/>
          <p:cNvGraphicFramePr>
            <a:graphicFrameLocks noGrp="1"/>
          </p:cNvGraphicFramePr>
          <p:nvPr>
            <p:extLst>
              <p:ext uri="{D42A27DB-BD31-4B8C-83A1-F6EECF244321}">
                <p14:modId xmlns:p14="http://schemas.microsoft.com/office/powerpoint/2010/main" val="3926098738"/>
              </p:ext>
            </p:extLst>
          </p:nvPr>
        </p:nvGraphicFramePr>
        <p:xfrm>
          <a:off x="512173" y="2807464"/>
          <a:ext cx="11537695" cy="2177491"/>
        </p:xfrm>
        <a:graphic>
          <a:graphicData uri="http://schemas.openxmlformats.org/drawingml/2006/table">
            <a:tbl>
              <a:tblPr firstRow="1" bandRow="1">
                <a:tableStyleId>{5940675A-B579-460E-94D1-54222C63F5DA}</a:tableStyleId>
              </a:tblPr>
              <a:tblGrid>
                <a:gridCol w="2135493"/>
                <a:gridCol w="1589054"/>
                <a:gridCol w="4866640"/>
                <a:gridCol w="2946508"/>
              </a:tblGrid>
              <a:tr h="411043">
                <a:tc>
                  <a:txBody>
                    <a:bodyPr/>
                    <a:lstStyle/>
                    <a:p>
                      <a:pPr algn="ctr"/>
                      <a:r>
                        <a:rPr lang="zh-CN" altLang="en-US" sz="1600" dirty="0" smtClean="0">
                          <a:latin typeface="华文楷体" panose="02010600040101010101" pitchFamily="2" charset="-122"/>
                          <a:ea typeface="华文楷体" panose="02010600040101010101" pitchFamily="2" charset="-122"/>
                        </a:rPr>
                        <a:t>软件名称</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软件说明</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下载连接</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软件安装、使用及常见问题</a:t>
                      </a:r>
                      <a:endParaRPr lang="zh-CN" altLang="en-US" sz="1600" dirty="0">
                        <a:latin typeface="华文楷体" panose="02010600040101010101" pitchFamily="2" charset="-122"/>
                        <a:ea typeface="华文楷体" panose="02010600040101010101" pitchFamily="2" charset="-122"/>
                      </a:endParaRPr>
                    </a:p>
                  </a:txBody>
                  <a:tcPr/>
                </a:tc>
              </a:tr>
              <a:tr h="891377">
                <a:tc>
                  <a:txBody>
                    <a:bodyPr/>
                    <a:lstStyle/>
                    <a:p>
                      <a:pPr algn="ctr"/>
                      <a:r>
                        <a:rPr lang="en-US" altLang="zh-CN" sz="1400" dirty="0" smtClean="0">
                          <a:latin typeface="华文楷体" panose="02010600040101010101" pitchFamily="2" charset="-122"/>
                          <a:ea typeface="华文楷体" panose="02010600040101010101" pitchFamily="2" charset="-122"/>
                        </a:rPr>
                        <a:t>Step7  V5.5</a:t>
                      </a:r>
                      <a:r>
                        <a:rPr lang="zh-CN" altLang="en-US" sz="1400" dirty="0" smtClean="0">
                          <a:latin typeface="华文楷体" panose="02010600040101010101" pitchFamily="2" charset="-122"/>
                          <a:ea typeface="华文楷体" panose="02010600040101010101" pitchFamily="2" charset="-122"/>
                        </a:rPr>
                        <a:t>或</a:t>
                      </a:r>
                      <a:r>
                        <a:rPr lang="en-US" altLang="zh-CN" sz="1400" dirty="0" smtClean="0">
                          <a:latin typeface="华文楷体" panose="02010600040101010101" pitchFamily="2" charset="-122"/>
                          <a:ea typeface="华文楷体" panose="02010600040101010101" pitchFamily="2" charset="-122"/>
                        </a:rPr>
                        <a:t>Step7 V5.6</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S7-300/400</a:t>
                      </a:r>
                      <a:r>
                        <a:rPr lang="zh-CN" altLang="en-US" sz="1400" dirty="0" smtClean="0">
                          <a:latin typeface="华文楷体" panose="02010600040101010101" pitchFamily="2" charset="-122"/>
                          <a:ea typeface="华文楷体" panose="02010600040101010101" pitchFamily="2" charset="-122"/>
                        </a:rPr>
                        <a:t>编程</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V5.5</a:t>
                      </a:r>
                      <a:r>
                        <a:rPr lang="zh-CN" altLang="en-US" sz="1400" dirty="0" smtClean="0">
                          <a:latin typeface="华文楷体" panose="02010600040101010101" pitchFamily="2" charset="-122"/>
                          <a:ea typeface="华文楷体" panose="02010600040101010101" pitchFamily="2" charset="-122"/>
                        </a:rPr>
                        <a:t>版本：</a:t>
                      </a:r>
                      <a:r>
                        <a:rPr lang="en-US" altLang="zh-CN" sz="1400" dirty="0" smtClean="0">
                          <a:latin typeface="华文楷体" panose="02010600040101010101" pitchFamily="2" charset="-122"/>
                          <a:ea typeface="华文楷体" panose="02010600040101010101" pitchFamily="2" charset="-122"/>
                          <a:hlinkClick r:id="rId5"/>
                        </a:rPr>
                        <a:t>https://bbs.jcpeixun.com/thread-1566-1-1.html</a:t>
                      </a:r>
                      <a:endParaRPr lang="en-US" altLang="zh-CN" sz="1400" dirty="0" smtClean="0">
                        <a:latin typeface="华文楷体" panose="02010600040101010101" pitchFamily="2" charset="-122"/>
                        <a:ea typeface="华文楷体" panose="02010600040101010101" pitchFamily="2" charset="-122"/>
                      </a:endParaRPr>
                    </a:p>
                    <a:p>
                      <a:pPr algn="l"/>
                      <a:r>
                        <a:rPr lang="en-US" altLang="zh-CN" sz="1400" dirty="0" smtClean="0">
                          <a:latin typeface="华文楷体" panose="02010600040101010101" pitchFamily="2" charset="-122"/>
                          <a:ea typeface="华文楷体" panose="02010600040101010101" pitchFamily="2" charset="-122"/>
                        </a:rPr>
                        <a:t>V5.6</a:t>
                      </a:r>
                      <a:r>
                        <a:rPr lang="zh-CN" altLang="en-US" sz="1400" dirty="0" smtClean="0">
                          <a:latin typeface="华文楷体" panose="02010600040101010101" pitchFamily="2" charset="-122"/>
                          <a:ea typeface="华文楷体" panose="02010600040101010101" pitchFamily="2" charset="-122"/>
                        </a:rPr>
                        <a:t>版本：</a:t>
                      </a:r>
                      <a:r>
                        <a:rPr lang="en-US" altLang="zh-CN" sz="1400" dirty="0" smtClean="0">
                          <a:latin typeface="华文楷体" panose="02010600040101010101" pitchFamily="2" charset="-122"/>
                          <a:ea typeface="华文楷体" panose="02010600040101010101" pitchFamily="2" charset="-122"/>
                          <a:hlinkClick r:id="rId6"/>
                        </a:rPr>
                        <a:t>https://bbs.jcpeixun.com/thread-162680-1-1.html</a:t>
                      </a:r>
                      <a:endParaRPr lang="zh-CN" altLang="en-US" sz="1400" dirty="0">
                        <a:latin typeface="华文楷体" panose="02010600040101010101" pitchFamily="2" charset="-122"/>
                        <a:ea typeface="华文楷体" panose="02010600040101010101" pitchFamily="2" charset="-122"/>
                      </a:endParaRPr>
                    </a:p>
                  </a:txBody>
                  <a:tcPr anchor="ctr"/>
                </a:tc>
                <a:tc rowSpan="2">
                  <a:txBody>
                    <a:bodyPr/>
                    <a:lstStyle/>
                    <a:p>
                      <a:pPr algn="ctr"/>
                      <a:endParaRPr lang="zh-CN" altLang="en-US" sz="1600" dirty="0">
                        <a:latin typeface="华文楷体" panose="02010600040101010101" pitchFamily="2" charset="-122"/>
                        <a:ea typeface="华文楷体" panose="02010600040101010101" pitchFamily="2" charset="-122"/>
                      </a:endParaRPr>
                    </a:p>
                  </a:txBody>
                  <a:tcPr/>
                </a:tc>
              </a:tr>
              <a:tr h="875071">
                <a:tc>
                  <a:txBody>
                    <a:bodyPr/>
                    <a:lstStyle/>
                    <a:p>
                      <a:pPr marL="0" algn="ctr" defTabSz="914400" rtl="0" eaLnBrk="1" latinLnBrk="0" hangingPunct="1"/>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PLC  SIM</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a:txBody>
                    <a:bodyPr/>
                    <a:lstStyle/>
                    <a:p>
                      <a:pPr marL="0" algn="ctr" defTabSz="914400" rtl="0" eaLnBrk="1" latinLnBrk="0" hangingPunct="1"/>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PLC</a:t>
                      </a:r>
                      <a:r>
                        <a:rPr lang="zh-CN" altLang="en-US" sz="1400" kern="1200" dirty="0" smtClean="0">
                          <a:solidFill>
                            <a:schemeClr val="tx1"/>
                          </a:solidFill>
                          <a:latin typeface="华文楷体" panose="02010600040101010101" pitchFamily="2" charset="-122"/>
                          <a:ea typeface="华文楷体" panose="02010600040101010101" pitchFamily="2" charset="-122"/>
                          <a:cs typeface="+mn-cs"/>
                        </a:rPr>
                        <a:t>仿真软件</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a:txBody>
                    <a:bodyPr/>
                    <a:lstStyle/>
                    <a:p>
                      <a:pPr algn="l"/>
                      <a:r>
                        <a:rPr lang="en-US" altLang="zh-CN" sz="1600" dirty="0" smtClean="0">
                          <a:latin typeface="华文楷体" panose="02010600040101010101" pitchFamily="2" charset="-122"/>
                          <a:ea typeface="华文楷体" panose="02010600040101010101" pitchFamily="2" charset="-122"/>
                          <a:hlinkClick r:id="rId7"/>
                        </a:rPr>
                        <a:t>https://bbs.jcpeixun.com/thread-61105-1-1.html</a:t>
                      </a:r>
                      <a:endParaRPr lang="zh-CN" altLang="en-US" sz="16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bl>
          </a:graphicData>
        </a:graphic>
      </p:graphicFrame>
      <p:sp>
        <p:nvSpPr>
          <p:cNvPr id="11" name="文本框 10"/>
          <p:cNvSpPr txBox="1"/>
          <p:nvPr/>
        </p:nvSpPr>
        <p:spPr>
          <a:xfrm>
            <a:off x="9183378" y="3569755"/>
            <a:ext cx="2327881" cy="307777"/>
          </a:xfrm>
          <a:prstGeom prst="rect">
            <a:avLst/>
          </a:prstGeom>
          <a:noFill/>
        </p:spPr>
        <p:txBody>
          <a:bodyPr wrap="none" rtlCol="0">
            <a:spAutoFit/>
          </a:bodyPr>
          <a:lstStyle/>
          <a:p>
            <a:r>
              <a:rPr lang="en-US" altLang="zh-CN"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8" action="ppaction://hlinkfile"/>
              </a:rPr>
              <a:t>《S7-300</a:t>
            </a:r>
            <a:r>
              <a:rPr lang="zh-CN" altLang="en-US" sz="1400" dirty="0" smtClean="0">
                <a:latin typeface="华文楷体" panose="02010600040101010101" pitchFamily="2" charset="-122"/>
                <a:ea typeface="华文楷体" panose="02010600040101010101" pitchFamily="2" charset="-122"/>
                <a:hlinkClick r:id="rId8" action="ppaction://hlinkfile"/>
              </a:rPr>
              <a:t>软件安装说明</a:t>
            </a:r>
            <a:r>
              <a:rPr lang="en-US" altLang="zh-CN" sz="1400" dirty="0">
                <a:latin typeface="华文楷体" panose="02010600040101010101" pitchFamily="2" charset="-122"/>
                <a:ea typeface="华文楷体" panose="02010600040101010101" pitchFamily="2" charset="-122"/>
                <a:hlinkClick r:id="rId8" action="ppaction://hlinkfile"/>
              </a:rPr>
              <a:t>》</a:t>
            </a:r>
            <a:endParaRPr lang="zh-CN" altLang="en-US" sz="1400" dirty="0">
              <a:latin typeface="华文楷体" panose="02010600040101010101" pitchFamily="2" charset="-122"/>
              <a:ea typeface="华文楷体" panose="02010600040101010101" pitchFamily="2" charset="-122"/>
            </a:endParaRPr>
          </a:p>
        </p:txBody>
      </p:sp>
      <p:sp>
        <p:nvSpPr>
          <p:cNvPr id="14" name="文本框 13"/>
          <p:cNvSpPr txBox="1"/>
          <p:nvPr/>
        </p:nvSpPr>
        <p:spPr>
          <a:xfrm>
            <a:off x="9183378" y="3969233"/>
            <a:ext cx="2282997"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en-US" altLang="zh-CN" dirty="0"/>
              <a:t>②</a:t>
            </a:r>
            <a:r>
              <a:rPr lang="en-US" altLang="zh-CN" dirty="0">
                <a:hlinkClick r:id="rId9" action="ppaction://hlinkfile"/>
              </a:rPr>
              <a:t>《S7-300</a:t>
            </a:r>
            <a:r>
              <a:rPr lang="zh-CN" altLang="en-US" dirty="0">
                <a:hlinkClick r:id="rId9" action="ppaction://hlinkfile"/>
              </a:rPr>
              <a:t>软件常见故障</a:t>
            </a:r>
            <a:r>
              <a:rPr lang="en-US" altLang="zh-CN" dirty="0">
                <a:hlinkClick r:id="rId9" action="ppaction://hlinkfile"/>
              </a:rPr>
              <a:t>》</a:t>
            </a:r>
            <a:endParaRPr lang="zh-CN" altLang="en-US" dirty="0"/>
          </a:p>
        </p:txBody>
      </p:sp>
      <p:sp>
        <p:nvSpPr>
          <p:cNvPr id="7" name="文本框 6"/>
          <p:cNvSpPr txBox="1"/>
          <p:nvPr/>
        </p:nvSpPr>
        <p:spPr>
          <a:xfrm>
            <a:off x="9183378" y="4368712"/>
            <a:ext cx="2866490" cy="307777"/>
          </a:xfrm>
          <a:prstGeom prst="rect">
            <a:avLst/>
          </a:prstGeom>
          <a:noFill/>
        </p:spPr>
        <p:txBody>
          <a:bodyPr wrap="none" rtlCol="0">
            <a:spAutoFit/>
          </a:bodyPr>
          <a:lstStyle/>
          <a:p>
            <a:r>
              <a:rPr lang="zh-CN" altLang="en-US"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10"/>
              </a:rPr>
              <a:t>《S7-300</a:t>
            </a:r>
            <a:r>
              <a:rPr lang="zh-CN" altLang="en-US" sz="1400" dirty="0" smtClean="0">
                <a:latin typeface="华文楷体" panose="02010600040101010101" pitchFamily="2" charset="-122"/>
                <a:ea typeface="华文楷体" panose="02010600040101010101" pitchFamily="2" charset="-122"/>
                <a:hlinkClick r:id="rId10"/>
              </a:rPr>
              <a:t>程序上载与下载方法</a:t>
            </a:r>
            <a:r>
              <a:rPr lang="en-US" altLang="zh-CN" sz="1400" dirty="0" smtClean="0">
                <a:latin typeface="华文楷体" panose="02010600040101010101" pitchFamily="2" charset="-122"/>
                <a:ea typeface="华文楷体" panose="02010600040101010101" pitchFamily="2" charset="-122"/>
                <a:hlinkClick r:id="rId10"/>
              </a:rPr>
              <a:t>》</a:t>
            </a:r>
            <a:endParaRPr lang="zh-CN" altLang="en-US" sz="1400" dirty="0">
              <a:latin typeface="华文楷体" panose="02010600040101010101" pitchFamily="2" charset="-122"/>
              <a:ea typeface="华文楷体" panose="02010600040101010101" pitchFamily="2" charset="-122"/>
            </a:endParaRPr>
          </a:p>
        </p:txBody>
      </p:sp>
      <p:sp>
        <p:nvSpPr>
          <p:cNvPr id="18" name="文本框 17">
            <a:hlinkClick r:id="rId11"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19" name="动作按钮: 自定义 18">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0" name="动作按钮: 自定义 19">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1" name="动作按钮: 自定义 20">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3" name="动作按钮: 自定义 22">
            <a:hlinkClick r:id="rId12"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239679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3188693"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S7-1200/1500</a:t>
            </a:r>
            <a:r>
              <a:rPr lang="zh-CN" altLang="en-US" b="1" dirty="0" smtClean="0">
                <a:latin typeface="华文楷体" panose="02010600040101010101" pitchFamily="2" charset="-122"/>
                <a:ea typeface="华文楷体" panose="02010600040101010101" pitchFamily="2" charset="-122"/>
              </a:rPr>
              <a:t>编程软件</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57907" y="971367"/>
            <a:ext cx="11269092" cy="1052596"/>
          </a:xfrm>
          <a:prstGeom prst="rect">
            <a:avLst/>
          </a:prstGeom>
          <a:noFill/>
        </p:spPr>
        <p:txBody>
          <a:bodyPr wrap="square" rtlCol="0">
            <a:spAutoFit/>
          </a:bodyPr>
          <a:lstStyle/>
          <a:p>
            <a:pPr indent="265113">
              <a:lnSpc>
                <a:spcPct val="130000"/>
              </a:lnSpc>
            </a:pPr>
            <a:r>
              <a:rPr lang="en-US" altLang="zh-CN" sz="1600" dirty="0" smtClean="0">
                <a:latin typeface="华文楷体" panose="02010600040101010101" pitchFamily="2" charset="-122"/>
                <a:ea typeface="华文楷体" panose="02010600040101010101" pitchFamily="2" charset="-122"/>
              </a:rPr>
              <a:t>S7-1200/1500</a:t>
            </a:r>
            <a:r>
              <a:rPr lang="zh-CN" altLang="en-US" sz="1600" dirty="0" smtClean="0">
                <a:latin typeface="华文楷体" panose="02010600040101010101" pitchFamily="2" charset="-122"/>
                <a:ea typeface="华文楷体" panose="02010600040101010101" pitchFamily="2" charset="-122"/>
              </a:rPr>
              <a:t>使用的编程软件为博途软件，当前最新版软件为</a:t>
            </a:r>
            <a:r>
              <a:rPr lang="en-US" altLang="zh-CN" sz="1600" dirty="0" smtClean="0">
                <a:latin typeface="华文楷体" panose="02010600040101010101" pitchFamily="2" charset="-122"/>
                <a:ea typeface="华文楷体" panose="02010600040101010101" pitchFamily="2" charset="-122"/>
              </a:rPr>
              <a:t>V15.1</a:t>
            </a:r>
            <a:r>
              <a:rPr lang="zh-CN" altLang="en-US" sz="1600" dirty="0" smtClean="0">
                <a:latin typeface="华文楷体" panose="02010600040101010101" pitchFamily="2" charset="-122"/>
                <a:ea typeface="华文楷体" panose="02010600040101010101" pitchFamily="2" charset="-122"/>
              </a:rPr>
              <a:t>版本，博途软件是一个平台，在该平台中集成了多种软件，如用于</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编程的</a:t>
            </a:r>
            <a:r>
              <a:rPr lang="en-US" altLang="zh-CN" sz="1600" dirty="0" smtClean="0">
                <a:latin typeface="华文楷体" panose="02010600040101010101" pitchFamily="2" charset="-122"/>
                <a:ea typeface="华文楷体" panose="02010600040101010101" pitchFamily="2" charset="-122"/>
              </a:rPr>
              <a:t>Step7 professional</a:t>
            </a:r>
            <a:r>
              <a:rPr lang="zh-CN" altLang="en-US" sz="1600" dirty="0" smtClean="0">
                <a:latin typeface="华文楷体" panose="02010600040101010101" pitchFamily="2" charset="-122"/>
                <a:ea typeface="华文楷体" panose="02010600040101010101" pitchFamily="2" charset="-122"/>
              </a:rPr>
              <a:t>和用于触摸屏程序设计的</a:t>
            </a:r>
            <a:r>
              <a:rPr lang="en-US" altLang="zh-CN" sz="1600" dirty="0" err="1" smtClean="0">
                <a:latin typeface="华文楷体" panose="02010600040101010101" pitchFamily="2" charset="-122"/>
                <a:ea typeface="华文楷体" panose="02010600040101010101" pitchFamily="2" charset="-122"/>
              </a:rPr>
              <a:t>wincc</a:t>
            </a:r>
            <a:r>
              <a:rPr lang="en-US" altLang="zh-CN" sz="1600" dirty="0" smtClean="0">
                <a:latin typeface="华文楷体" panose="02010600040101010101" pitchFamily="2" charset="-122"/>
                <a:ea typeface="华文楷体" panose="02010600040101010101" pitchFamily="2" charset="-122"/>
              </a:rPr>
              <a:t> professionanl</a:t>
            </a:r>
            <a:r>
              <a:rPr lang="zh-CN" altLang="en-US" sz="1600" dirty="0" smtClean="0">
                <a:latin typeface="华文楷体" panose="02010600040101010101" pitchFamily="2" charset="-122"/>
                <a:ea typeface="华文楷体" panose="02010600040101010101" pitchFamily="2" charset="-122"/>
              </a:rPr>
              <a:t>等。</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en-US" sz="1600" dirty="0" smtClean="0">
                <a:latin typeface="华文楷体" panose="02010600040101010101" pitchFamily="2" charset="-122"/>
                <a:ea typeface="华文楷体" panose="02010600040101010101" pitchFamily="2" charset="-122"/>
              </a:rPr>
              <a:t>软件安装与卸载视频：</a:t>
            </a:r>
            <a:r>
              <a:rPr lang="en-US" altLang="zh-CN" sz="1600" dirty="0">
                <a:latin typeface="华文楷体" panose="02010600040101010101" pitchFamily="2" charset="-122"/>
                <a:ea typeface="华文楷体" panose="02010600040101010101" pitchFamily="2" charset="-122"/>
                <a:hlinkClick r:id="rId3"/>
              </a:rPr>
              <a:t>http://course.jcpeixun.com/6414/459239.html</a:t>
            </a:r>
            <a:endParaRPr lang="en-US" altLang="zh-CN" sz="1600" dirty="0" smtClean="0">
              <a:latin typeface="华文楷体" panose="02010600040101010101" pitchFamily="2" charset="-122"/>
              <a:ea typeface="华文楷体" panose="02010600040101010101" pitchFamily="2" charset="-122"/>
            </a:endParaRPr>
          </a:p>
        </p:txBody>
      </p:sp>
      <p:graphicFrame>
        <p:nvGraphicFramePr>
          <p:cNvPr id="22" name="表格 21"/>
          <p:cNvGraphicFramePr>
            <a:graphicFrameLocks noGrp="1"/>
          </p:cNvGraphicFramePr>
          <p:nvPr>
            <p:extLst>
              <p:ext uri="{D42A27DB-BD31-4B8C-83A1-F6EECF244321}">
                <p14:modId xmlns:p14="http://schemas.microsoft.com/office/powerpoint/2010/main" val="4226981260"/>
              </p:ext>
            </p:extLst>
          </p:nvPr>
        </p:nvGraphicFramePr>
        <p:xfrm>
          <a:off x="375140" y="2672384"/>
          <a:ext cx="11537695" cy="2170936"/>
        </p:xfrm>
        <a:graphic>
          <a:graphicData uri="http://schemas.openxmlformats.org/drawingml/2006/table">
            <a:tbl>
              <a:tblPr firstRow="1" bandRow="1">
                <a:tableStyleId>{5940675A-B579-460E-94D1-54222C63F5DA}</a:tableStyleId>
              </a:tblPr>
              <a:tblGrid>
                <a:gridCol w="2135493"/>
                <a:gridCol w="2170421"/>
                <a:gridCol w="4173513"/>
                <a:gridCol w="3058268"/>
              </a:tblGrid>
              <a:tr h="411043">
                <a:tc>
                  <a:txBody>
                    <a:bodyPr/>
                    <a:lstStyle/>
                    <a:p>
                      <a:pPr algn="ctr"/>
                      <a:r>
                        <a:rPr lang="zh-CN" altLang="en-US" sz="1600" dirty="0" smtClean="0">
                          <a:latin typeface="华文楷体" panose="02010600040101010101" pitchFamily="2" charset="-122"/>
                          <a:ea typeface="华文楷体" panose="02010600040101010101" pitchFamily="2" charset="-122"/>
                        </a:rPr>
                        <a:t>软件名称</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软件说明</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下载连接</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软件安装、使用及常见问题</a:t>
                      </a:r>
                      <a:endParaRPr lang="zh-CN" altLang="en-US" sz="1600" dirty="0">
                        <a:latin typeface="华文楷体" panose="02010600040101010101" pitchFamily="2" charset="-122"/>
                        <a:ea typeface="华文楷体" panose="02010600040101010101" pitchFamily="2" charset="-122"/>
                      </a:endParaRPr>
                    </a:p>
                  </a:txBody>
                  <a:tcPr/>
                </a:tc>
              </a:tr>
              <a:tr h="891377">
                <a:tc>
                  <a:txBody>
                    <a:bodyPr/>
                    <a:lstStyle/>
                    <a:p>
                      <a:pPr algn="ctr"/>
                      <a:r>
                        <a:rPr lang="zh-CN" altLang="en-US" sz="1400" dirty="0" smtClean="0">
                          <a:latin typeface="华文楷体" panose="02010600040101010101" pitchFamily="2" charset="-122"/>
                          <a:ea typeface="华文楷体" panose="02010600040101010101" pitchFamily="2" charset="-122"/>
                        </a:rPr>
                        <a:t>博途</a:t>
                      </a:r>
                      <a:r>
                        <a:rPr lang="en-US" altLang="zh-CN" sz="1400" dirty="0" smtClean="0">
                          <a:latin typeface="华文楷体" panose="02010600040101010101" pitchFamily="2" charset="-122"/>
                          <a:ea typeface="华文楷体" panose="02010600040101010101" pitchFamily="2" charset="-122"/>
                        </a:rPr>
                        <a:t>V15</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dirty="0" smtClean="0">
                          <a:latin typeface="华文楷体" panose="02010600040101010101" pitchFamily="2" charset="-122"/>
                          <a:ea typeface="华文楷体" panose="02010600040101010101" pitchFamily="2" charset="-122"/>
                        </a:rPr>
                        <a:t>S7-1200/1500</a:t>
                      </a:r>
                      <a:r>
                        <a:rPr lang="zh-CN" altLang="en-US" sz="1400" dirty="0" smtClean="0">
                          <a:latin typeface="华文楷体" panose="02010600040101010101" pitchFamily="2" charset="-122"/>
                          <a:ea typeface="华文楷体" panose="02010600040101010101" pitchFamily="2" charset="-122"/>
                        </a:rPr>
                        <a:t>编程软件</a:t>
                      </a:r>
                      <a:endParaRPr lang="zh-CN" altLang="en-US" sz="1400" dirty="0">
                        <a:latin typeface="华文楷体" panose="02010600040101010101" pitchFamily="2" charset="-122"/>
                        <a:ea typeface="华文楷体" panose="02010600040101010101" pitchFamily="2" charset="-122"/>
                      </a:endParaRPr>
                    </a:p>
                  </a:txBody>
                  <a:tcPr anchor="ctr"/>
                </a:tc>
                <a:tc rowSpan="2">
                  <a:txBody>
                    <a:bodyPr/>
                    <a:lstStyle/>
                    <a:p>
                      <a:pPr algn="l">
                        <a:lnSpc>
                          <a:spcPct val="130000"/>
                        </a:lnSpc>
                      </a:pPr>
                      <a:r>
                        <a:rPr lang="zh-CN" altLang="en-US" sz="1400" dirty="0" smtClean="0">
                          <a:latin typeface="华文楷体" panose="02010600040101010101" pitchFamily="2" charset="-122"/>
                          <a:ea typeface="华文楷体" panose="02010600040101010101" pitchFamily="2" charset="-122"/>
                        </a:rPr>
                        <a:t>对于博途</a:t>
                      </a:r>
                      <a:r>
                        <a:rPr lang="en-US" altLang="zh-CN" sz="1400" dirty="0" smtClean="0">
                          <a:latin typeface="华文楷体" panose="02010600040101010101" pitchFamily="2" charset="-122"/>
                          <a:ea typeface="华文楷体" panose="02010600040101010101" pitchFamily="2" charset="-122"/>
                        </a:rPr>
                        <a:t>V15</a:t>
                      </a:r>
                      <a:r>
                        <a:rPr lang="zh-CN" altLang="en-US" sz="1400" dirty="0" smtClean="0">
                          <a:latin typeface="华文楷体" panose="02010600040101010101" pitchFamily="2" charset="-122"/>
                          <a:ea typeface="华文楷体" panose="02010600040101010101" pitchFamily="2" charset="-122"/>
                        </a:rPr>
                        <a:t>以上软件只需要下载</a:t>
                      </a:r>
                      <a:r>
                        <a:rPr lang="en-US" altLang="zh-CN" sz="1400" dirty="0" smtClean="0">
                          <a:latin typeface="华文楷体" panose="02010600040101010101" pitchFamily="2" charset="-122"/>
                          <a:ea typeface="华文楷体" panose="02010600040101010101" pitchFamily="2" charset="-122"/>
                        </a:rPr>
                        <a:t>Step7_ </a:t>
                      </a:r>
                      <a:r>
                        <a:rPr lang="en-US" altLang="zh-CN" sz="1400" dirty="0" err="1" smtClean="0">
                          <a:latin typeface="华文楷体" panose="02010600040101010101" pitchFamily="2" charset="-122"/>
                          <a:ea typeface="华文楷体" panose="02010600040101010101" pitchFamily="2" charset="-122"/>
                        </a:rPr>
                        <a:t>pro_wincc</a:t>
                      </a:r>
                      <a:r>
                        <a:rPr lang="en-US" altLang="zh-CN" sz="1400" dirty="0" smtClean="0">
                          <a:latin typeface="华文楷体" panose="02010600040101010101" pitchFamily="2" charset="-122"/>
                          <a:ea typeface="华文楷体" panose="02010600040101010101" pitchFamily="2" charset="-122"/>
                        </a:rPr>
                        <a:t>_</a:t>
                      </a:r>
                      <a:r>
                        <a:rPr lang="en-US" altLang="zh-CN" sz="1400" baseline="0" dirty="0" smtClean="0">
                          <a:latin typeface="华文楷体" panose="02010600040101010101" pitchFamily="2" charset="-122"/>
                          <a:ea typeface="华文楷体" panose="02010600040101010101" pitchFamily="2" charset="-122"/>
                        </a:rPr>
                        <a:t> pro</a:t>
                      </a:r>
                      <a:r>
                        <a:rPr lang="zh-CN" altLang="en-US" sz="1400" baseline="0" dirty="0" smtClean="0">
                          <a:latin typeface="华文楷体" panose="02010600040101010101" pitchFamily="2" charset="-122"/>
                          <a:ea typeface="华文楷体" panose="02010600040101010101" pitchFamily="2" charset="-122"/>
                        </a:rPr>
                        <a:t>和</a:t>
                      </a:r>
                      <a:r>
                        <a:rPr lang="en-US" altLang="zh-CN" sz="1400" baseline="0" dirty="0" smtClean="0">
                          <a:latin typeface="华文楷体" panose="02010600040101010101" pitchFamily="2" charset="-122"/>
                          <a:ea typeface="华文楷体" panose="02010600040101010101" pitchFamily="2" charset="-122"/>
                        </a:rPr>
                        <a:t>PLSCIM</a:t>
                      </a:r>
                      <a:r>
                        <a:rPr lang="zh-CN" altLang="en-US" sz="1400" baseline="0" dirty="0" smtClean="0">
                          <a:latin typeface="华文楷体" panose="02010600040101010101" pitchFamily="2" charset="-122"/>
                          <a:ea typeface="华文楷体" panose="02010600040101010101" pitchFamily="2" charset="-122"/>
                        </a:rPr>
                        <a:t>两个软件即可，前者为编程软件后者为仿真软件。</a:t>
                      </a:r>
                      <a:endParaRPr lang="en-US" altLang="zh-CN" sz="1400" baseline="0" dirty="0" smtClean="0">
                        <a:latin typeface="华文楷体" panose="02010600040101010101" pitchFamily="2" charset="-122"/>
                        <a:ea typeface="华文楷体" panose="02010600040101010101" pitchFamily="2" charset="-122"/>
                      </a:endParaRPr>
                    </a:p>
                    <a:p>
                      <a:pPr algn="l">
                        <a:lnSpc>
                          <a:spcPct val="130000"/>
                        </a:lnSpc>
                      </a:pPr>
                      <a:endParaRPr lang="en-US" altLang="zh-CN" sz="1400" baseline="0" dirty="0" smtClean="0">
                        <a:latin typeface="华文楷体" panose="02010600040101010101" pitchFamily="2" charset="-122"/>
                        <a:ea typeface="华文楷体" panose="02010600040101010101" pitchFamily="2" charset="-122"/>
                      </a:endParaRPr>
                    </a:p>
                    <a:p>
                      <a:pPr algn="l"/>
                      <a:r>
                        <a:rPr lang="zh-CN" altLang="en-US" sz="1400" baseline="0" dirty="0" smtClean="0">
                          <a:latin typeface="华文楷体" panose="02010600040101010101" pitchFamily="2" charset="-122"/>
                          <a:ea typeface="华文楷体" panose="02010600040101010101" pitchFamily="2" charset="-122"/>
                        </a:rPr>
                        <a:t>下载连接：</a:t>
                      </a:r>
                      <a:endParaRPr lang="en-US" altLang="zh-CN" sz="1400" baseline="0" dirty="0" smtClean="0">
                        <a:latin typeface="华文楷体" panose="02010600040101010101" pitchFamily="2" charset="-122"/>
                        <a:ea typeface="华文楷体" panose="02010600040101010101" pitchFamily="2" charset="-122"/>
                      </a:endParaRPr>
                    </a:p>
                    <a:p>
                      <a:pPr algn="l"/>
                      <a:r>
                        <a:rPr lang="en-US" altLang="zh-CN" sz="1400" dirty="0" smtClean="0">
                          <a:latin typeface="华文楷体" panose="02010600040101010101" pitchFamily="2" charset="-122"/>
                          <a:ea typeface="华文楷体" panose="02010600040101010101" pitchFamily="2" charset="-122"/>
                          <a:hlinkClick r:id="rId4"/>
                        </a:rPr>
                        <a:t>https://bbs.jcpeixun.com/thread-160882-1-1.html </a:t>
                      </a:r>
                      <a:endParaRPr lang="zh-CN" altLang="en-US" sz="1400" dirty="0">
                        <a:latin typeface="华文楷体" panose="02010600040101010101" pitchFamily="2" charset="-122"/>
                        <a:ea typeface="华文楷体" panose="02010600040101010101" pitchFamily="2" charset="-122"/>
                      </a:endParaRPr>
                    </a:p>
                  </a:txBody>
                  <a:tcPr/>
                </a:tc>
                <a:tc rowSpan="2">
                  <a:txBody>
                    <a:bodyPr/>
                    <a:lstStyle/>
                    <a:p>
                      <a:pPr algn="ctr"/>
                      <a:endParaRPr lang="zh-CN" altLang="en-US" sz="1600" dirty="0">
                        <a:latin typeface="华文楷体" panose="02010600040101010101" pitchFamily="2" charset="-122"/>
                        <a:ea typeface="华文楷体" panose="02010600040101010101" pitchFamily="2" charset="-122"/>
                      </a:endParaRPr>
                    </a:p>
                  </a:txBody>
                  <a:tcPr/>
                </a:tc>
              </a:tr>
              <a:tr h="868516">
                <a:tc>
                  <a:txBody>
                    <a:bodyPr/>
                    <a:lstStyle/>
                    <a:p>
                      <a:pPr marL="0" algn="ctr" defTabSz="914400" rtl="0" eaLnBrk="1" latinLnBrk="0" hangingPunct="1"/>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PLC SIM V15</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a:txBody>
                    <a:bodyPr/>
                    <a:lstStyle/>
                    <a:p>
                      <a:pPr marL="0" algn="ctr" defTabSz="914400" rtl="0" eaLnBrk="1" latinLnBrk="0" hangingPunct="1"/>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S7-1200/1500PLC</a:t>
                      </a:r>
                      <a:r>
                        <a:rPr lang="zh-CN" altLang="en-US" sz="1400" kern="1200" dirty="0" smtClean="0">
                          <a:solidFill>
                            <a:schemeClr val="tx1"/>
                          </a:solidFill>
                          <a:latin typeface="华文楷体" panose="02010600040101010101" pitchFamily="2" charset="-122"/>
                          <a:ea typeface="华文楷体" panose="02010600040101010101" pitchFamily="2" charset="-122"/>
                          <a:cs typeface="+mn-cs"/>
                        </a:rPr>
                        <a:t>仿真软件</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vMerge="1">
                  <a:txBody>
                    <a:bodyPr/>
                    <a:lstStyle/>
                    <a:p>
                      <a:pPr algn="ctr"/>
                      <a:endParaRPr lang="zh-CN" altLang="en-US" sz="16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bl>
          </a:graphicData>
        </a:graphic>
      </p:graphicFrame>
      <p:sp>
        <p:nvSpPr>
          <p:cNvPr id="19" name="文本框 18"/>
          <p:cNvSpPr txBox="1"/>
          <p:nvPr/>
        </p:nvSpPr>
        <p:spPr>
          <a:xfrm>
            <a:off x="8810704" y="3512524"/>
            <a:ext cx="3102131" cy="307777"/>
          </a:xfrm>
          <a:prstGeom prst="rect">
            <a:avLst/>
          </a:prstGeom>
          <a:noFill/>
        </p:spPr>
        <p:txBody>
          <a:bodyPr wrap="none" rtlCol="0">
            <a:spAutoFit/>
          </a:bodyPr>
          <a:lstStyle>
            <a:defPPr>
              <a:defRPr lang="zh-CN"/>
            </a:defPPr>
            <a:lvl1pPr>
              <a:defRPr sz="1400">
                <a:latin typeface="华文楷体" panose="02010600040101010101" pitchFamily="2" charset="-122"/>
                <a:ea typeface="华文楷体" panose="02010600040101010101" pitchFamily="2" charset="-122"/>
              </a:defRPr>
            </a:lvl1pPr>
          </a:lstStyle>
          <a:p>
            <a:r>
              <a:rPr lang="zh-CN" altLang="en-US" dirty="0"/>
              <a:t>① </a:t>
            </a:r>
            <a:r>
              <a:rPr lang="en-US" altLang="zh-CN" dirty="0">
                <a:hlinkClick r:id="rId5" action="ppaction://hlinkfile"/>
              </a:rPr>
              <a:t>《</a:t>
            </a:r>
            <a:r>
              <a:rPr lang="zh-CN" altLang="en-US" dirty="0">
                <a:hlinkClick r:id="rId5" action="ppaction://hlinkfile"/>
              </a:rPr>
              <a:t>博途软件安装说明及常见问题</a:t>
            </a:r>
            <a:r>
              <a:rPr lang="en-US" altLang="zh-CN" dirty="0">
                <a:hlinkClick r:id="rId5" action="ppaction://hlinkfile"/>
              </a:rPr>
              <a:t>》</a:t>
            </a:r>
            <a:endParaRPr lang="zh-CN" altLang="en-US" dirty="0"/>
          </a:p>
        </p:txBody>
      </p:sp>
      <p:sp>
        <p:nvSpPr>
          <p:cNvPr id="20" name="文本框 19"/>
          <p:cNvSpPr txBox="1"/>
          <p:nvPr/>
        </p:nvSpPr>
        <p:spPr>
          <a:xfrm>
            <a:off x="8819254" y="4049131"/>
            <a:ext cx="2951449" cy="307777"/>
          </a:xfrm>
          <a:prstGeom prst="rect">
            <a:avLst/>
          </a:prstGeom>
          <a:noFill/>
        </p:spPr>
        <p:txBody>
          <a:bodyPr wrap="none" rtlCol="0">
            <a:spAutoFit/>
          </a:bodyPr>
          <a:lstStyle/>
          <a:p>
            <a:r>
              <a:rPr lang="zh-CN" altLang="en-US" sz="1400" dirty="0" smtClean="0">
                <a:latin typeface="华文楷体" panose="02010600040101010101" pitchFamily="2" charset="-122"/>
                <a:ea typeface="华文楷体" panose="02010600040101010101" pitchFamily="2" charset="-122"/>
              </a:rPr>
              <a:t>② </a:t>
            </a:r>
            <a:r>
              <a:rPr lang="en-US" altLang="zh-CN" sz="1400" dirty="0" smtClean="0">
                <a:latin typeface="华文楷体" panose="02010600040101010101" pitchFamily="2" charset="-122"/>
                <a:ea typeface="华文楷体" panose="02010600040101010101" pitchFamily="2" charset="-122"/>
                <a:hlinkClick r:id="rId6" action="ppaction://hlinkfile"/>
              </a:rPr>
              <a:t>《S7-1200</a:t>
            </a:r>
            <a:r>
              <a:rPr lang="zh-CN" altLang="en-US" sz="1400" dirty="0" smtClean="0">
                <a:latin typeface="华文楷体" panose="02010600040101010101" pitchFamily="2" charset="-122"/>
                <a:ea typeface="华文楷体" panose="02010600040101010101" pitchFamily="2" charset="-122"/>
                <a:hlinkClick r:id="rId6" action="ppaction://hlinkfile"/>
              </a:rPr>
              <a:t>程序的上载下载说明</a:t>
            </a:r>
            <a:r>
              <a:rPr lang="en-US" altLang="zh-CN" sz="1400" dirty="0" smtClean="0">
                <a:latin typeface="华文楷体" panose="02010600040101010101" pitchFamily="2" charset="-122"/>
                <a:ea typeface="华文楷体" panose="02010600040101010101" pitchFamily="2" charset="-122"/>
                <a:hlinkClick r:id="rId6" action="ppaction://hlinkfile"/>
              </a:rPr>
              <a:t>》</a:t>
            </a:r>
            <a:endParaRPr lang="zh-CN" altLang="en-US" sz="1400" dirty="0">
              <a:latin typeface="华文楷体" panose="02010600040101010101" pitchFamily="2" charset="-122"/>
              <a:ea typeface="华文楷体" panose="02010600040101010101" pitchFamily="2" charset="-122"/>
            </a:endParaRPr>
          </a:p>
        </p:txBody>
      </p:sp>
      <p:sp>
        <p:nvSpPr>
          <p:cNvPr id="17" name="文本框 16">
            <a:hlinkClick r:id="rId7"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18" name="动作按钮: 自定义 17">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3" name="动作按钮: 自定义 22">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4" name="动作按钮: 自定义 23">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8810056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361509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zh-CN" altLang="en-US" b="1" dirty="0" smtClean="0">
                <a:latin typeface="华文楷体" panose="02010600040101010101" pitchFamily="2" charset="-122"/>
                <a:ea typeface="华文楷体" panose="02010600040101010101" pitchFamily="2" charset="-122"/>
              </a:rPr>
              <a:t>西门子触摸屏与组态软件</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257907" y="971367"/>
            <a:ext cx="11269092"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西门子触摸屏与组态软件主要分为两个版本，</a:t>
            </a:r>
            <a:r>
              <a:rPr lang="zh-CN" altLang="en-US" sz="1600" dirty="0">
                <a:latin typeface="华文楷体" panose="02010600040101010101" pitchFamily="2" charset="-122"/>
                <a:ea typeface="华文楷体" panose="02010600040101010101" pitchFamily="2" charset="-122"/>
              </a:rPr>
              <a:t>一</a:t>
            </a:r>
            <a:r>
              <a:rPr lang="zh-CN" altLang="en-US" sz="1600" dirty="0" smtClean="0">
                <a:latin typeface="华文楷体" panose="02010600040101010101" pitchFamily="2" charset="-122"/>
                <a:ea typeface="华文楷体" panose="02010600040101010101" pitchFamily="2" charset="-122"/>
              </a:rPr>
              <a:t>是基于博途软件中的触摸屏和</a:t>
            </a:r>
            <a:r>
              <a:rPr lang="en-US" altLang="zh-CN" sz="1600" dirty="0" err="1" smtClean="0">
                <a:latin typeface="华文楷体" panose="02010600040101010101" pitchFamily="2" charset="-122"/>
                <a:ea typeface="华文楷体" panose="02010600040101010101" pitchFamily="2" charset="-122"/>
              </a:rPr>
              <a:t>wincc</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这一版本只需要安装好博途软件即可使用，另外一个是基于针对于</a:t>
            </a:r>
            <a:r>
              <a:rPr lang="en-US" altLang="zh-CN" sz="1600" dirty="0" smtClean="0">
                <a:latin typeface="华文楷体" panose="02010600040101010101" pitchFamily="2" charset="-122"/>
                <a:ea typeface="华文楷体" panose="02010600040101010101" pitchFamily="2" charset="-122"/>
              </a:rPr>
              <a:t>SMART  line</a:t>
            </a:r>
            <a:r>
              <a:rPr lang="zh-CN" altLang="en-US" sz="1600" dirty="0" smtClean="0">
                <a:latin typeface="华文楷体" panose="02010600040101010101" pitchFamily="2" charset="-122"/>
                <a:ea typeface="华文楷体" panose="02010600040101010101" pitchFamily="2" charset="-122"/>
              </a:rPr>
              <a:t>系列触摸使用的</a:t>
            </a:r>
            <a:r>
              <a:rPr lang="en-US" altLang="zh-CN" sz="1600" dirty="0" err="1" smtClean="0">
                <a:latin typeface="华文楷体" panose="02010600040101010101" pitchFamily="2" charset="-122"/>
                <a:ea typeface="华文楷体" panose="02010600040101010101" pitchFamily="2" charset="-122"/>
              </a:rPr>
              <a:t>wincc</a:t>
            </a:r>
            <a:r>
              <a:rPr lang="en-US" altLang="zh-CN" sz="1600" dirty="0" smtClean="0">
                <a:latin typeface="华文楷体" panose="02010600040101010101" pitchFamily="2" charset="-122"/>
                <a:ea typeface="华文楷体" panose="02010600040101010101" pitchFamily="2" charset="-122"/>
              </a:rPr>
              <a:t>  flexible SMART V3</a:t>
            </a:r>
            <a:r>
              <a:rPr lang="zh-CN" altLang="en-US" sz="1600" dirty="0" smtClean="0">
                <a:latin typeface="华文楷体" panose="02010600040101010101" pitchFamily="2" charset="-122"/>
                <a:ea typeface="华文楷体" panose="02010600040101010101" pitchFamily="2" charset="-122"/>
              </a:rPr>
              <a:t>和经典的</a:t>
            </a:r>
            <a:r>
              <a:rPr lang="en-US" altLang="zh-CN" sz="1600" dirty="0" err="1" smtClean="0">
                <a:latin typeface="华文楷体" panose="02010600040101010101" pitchFamily="2" charset="-122"/>
                <a:ea typeface="华文楷体" panose="02010600040101010101" pitchFamily="2" charset="-122"/>
              </a:rPr>
              <a:t>wincc</a:t>
            </a:r>
            <a:r>
              <a:rPr lang="zh-CN" altLang="en-US" sz="1600" dirty="0" smtClean="0">
                <a:latin typeface="华文楷体" panose="02010600040101010101" pitchFamily="2" charset="-122"/>
                <a:ea typeface="华文楷体" panose="02010600040101010101" pitchFamily="2" charset="-122"/>
              </a:rPr>
              <a:t>软件。</a:t>
            </a:r>
            <a:endParaRPr lang="en-US" altLang="zh-CN" sz="1600" dirty="0" smtClean="0">
              <a:latin typeface="华文楷体" panose="02010600040101010101" pitchFamily="2" charset="-122"/>
              <a:ea typeface="华文楷体" panose="02010600040101010101" pitchFamily="2" charset="-122"/>
            </a:endParaRPr>
          </a:p>
        </p:txBody>
      </p:sp>
      <p:graphicFrame>
        <p:nvGraphicFramePr>
          <p:cNvPr id="22" name="表格 21"/>
          <p:cNvGraphicFramePr>
            <a:graphicFrameLocks noGrp="1"/>
          </p:cNvGraphicFramePr>
          <p:nvPr>
            <p:extLst>
              <p:ext uri="{D42A27DB-BD31-4B8C-83A1-F6EECF244321}">
                <p14:modId xmlns:p14="http://schemas.microsoft.com/office/powerpoint/2010/main" val="1961334137"/>
              </p:ext>
            </p:extLst>
          </p:nvPr>
        </p:nvGraphicFramePr>
        <p:xfrm>
          <a:off x="375140" y="2672384"/>
          <a:ext cx="11537695" cy="2159506"/>
        </p:xfrm>
        <a:graphic>
          <a:graphicData uri="http://schemas.openxmlformats.org/drawingml/2006/table">
            <a:tbl>
              <a:tblPr firstRow="1" bandRow="1">
                <a:tableStyleId>{5940675A-B579-460E-94D1-54222C63F5DA}</a:tableStyleId>
              </a:tblPr>
              <a:tblGrid>
                <a:gridCol w="2429020"/>
                <a:gridCol w="2103120"/>
                <a:gridCol w="4246880"/>
                <a:gridCol w="2758675"/>
              </a:tblGrid>
              <a:tr h="411043">
                <a:tc>
                  <a:txBody>
                    <a:bodyPr/>
                    <a:lstStyle/>
                    <a:p>
                      <a:pPr algn="ctr"/>
                      <a:r>
                        <a:rPr lang="zh-CN" altLang="en-US" sz="1600" dirty="0" smtClean="0">
                          <a:latin typeface="华文楷体" panose="02010600040101010101" pitchFamily="2" charset="-122"/>
                          <a:ea typeface="华文楷体" panose="02010600040101010101" pitchFamily="2" charset="-122"/>
                        </a:rPr>
                        <a:t>软件名称</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软件说明</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下载连接</a:t>
                      </a:r>
                      <a:endParaRPr lang="zh-CN" altLang="en-US" sz="1600" dirty="0">
                        <a:latin typeface="华文楷体" panose="02010600040101010101" pitchFamily="2" charset="-122"/>
                        <a:ea typeface="华文楷体" panose="02010600040101010101" pitchFamily="2" charset="-122"/>
                      </a:endParaRPr>
                    </a:p>
                  </a:txBody>
                  <a:tcPr/>
                </a:tc>
                <a:tc>
                  <a:txBody>
                    <a:bodyPr/>
                    <a:lstStyle/>
                    <a:p>
                      <a:pPr algn="ctr"/>
                      <a:r>
                        <a:rPr lang="zh-CN" altLang="en-US" sz="1600" dirty="0" smtClean="0">
                          <a:latin typeface="华文楷体" panose="02010600040101010101" pitchFamily="2" charset="-122"/>
                          <a:ea typeface="华文楷体" panose="02010600040101010101" pitchFamily="2" charset="-122"/>
                        </a:rPr>
                        <a:t>软件安装、使用及常见问题</a:t>
                      </a:r>
                      <a:endParaRPr lang="zh-CN" altLang="en-US" sz="1600" dirty="0">
                        <a:latin typeface="华文楷体" panose="02010600040101010101" pitchFamily="2" charset="-122"/>
                        <a:ea typeface="华文楷体" panose="02010600040101010101" pitchFamily="2" charset="-122"/>
                      </a:endParaRPr>
                    </a:p>
                  </a:txBody>
                  <a:tcPr/>
                </a:tc>
              </a:tr>
              <a:tr h="879947">
                <a:tc>
                  <a:txBody>
                    <a:bodyPr/>
                    <a:lstStyle/>
                    <a:p>
                      <a:pPr algn="l"/>
                      <a:r>
                        <a:rPr lang="en-US" altLang="zh-CN" sz="1400" dirty="0" smtClean="0">
                          <a:latin typeface="华文楷体" panose="02010600040101010101" pitchFamily="2" charset="-122"/>
                          <a:ea typeface="华文楷体" panose="02010600040101010101" pitchFamily="2" charset="-122"/>
                        </a:rPr>
                        <a:t>1</a:t>
                      </a:r>
                      <a:r>
                        <a:rPr lang="zh-CN" altLang="en-US" sz="1400" dirty="0" smtClean="0">
                          <a:latin typeface="华文楷体" panose="02010600040101010101" pitchFamily="2" charset="-122"/>
                          <a:ea typeface="华文楷体" panose="02010600040101010101" pitchFamily="2" charset="-122"/>
                        </a:rPr>
                        <a:t>、</a:t>
                      </a:r>
                      <a:r>
                        <a:rPr lang="en-US" altLang="zh-CN" sz="1400" dirty="0" smtClean="0">
                          <a:latin typeface="华文楷体" panose="02010600040101010101" pitchFamily="2" charset="-122"/>
                          <a:ea typeface="华文楷体" panose="02010600040101010101" pitchFamily="2" charset="-122"/>
                        </a:rPr>
                        <a:t>Wincc  Flexible</a:t>
                      </a:r>
                      <a:r>
                        <a:rPr lang="en-US" altLang="zh-CN" sz="1400" baseline="0" dirty="0" smtClean="0">
                          <a:latin typeface="华文楷体" panose="02010600040101010101" pitchFamily="2" charset="-122"/>
                          <a:ea typeface="华文楷体" panose="02010600040101010101" pitchFamily="2" charset="-122"/>
                        </a:rPr>
                        <a:t> SMART V3</a:t>
                      </a:r>
                    </a:p>
                    <a:p>
                      <a:pPr algn="l"/>
                      <a:r>
                        <a:rPr lang="en-US" altLang="zh-CN" sz="1400" baseline="0" dirty="0" smtClean="0">
                          <a:latin typeface="华文楷体" panose="02010600040101010101" pitchFamily="2" charset="-122"/>
                          <a:ea typeface="华文楷体" panose="02010600040101010101" pitchFamily="2" charset="-122"/>
                        </a:rPr>
                        <a:t> 2</a:t>
                      </a:r>
                      <a:r>
                        <a:rPr lang="zh-CN" altLang="en-US" sz="1400" baseline="0" dirty="0" smtClean="0">
                          <a:latin typeface="华文楷体" panose="02010600040101010101" pitchFamily="2" charset="-122"/>
                          <a:ea typeface="华文楷体" panose="02010600040101010101" pitchFamily="2" charset="-122"/>
                        </a:rPr>
                        <a:t>、</a:t>
                      </a:r>
                      <a:r>
                        <a:rPr lang="en-US" altLang="zh-CN" sz="1400" baseline="0" dirty="0" smtClean="0">
                          <a:latin typeface="华文楷体" panose="02010600040101010101" pitchFamily="2" charset="-122"/>
                          <a:ea typeface="华文楷体" panose="02010600040101010101" pitchFamily="2" charset="-122"/>
                        </a:rPr>
                        <a:t>ProSave </a:t>
                      </a:r>
                      <a:r>
                        <a:rPr lang="zh-CN" altLang="en-US" sz="1400" baseline="0" dirty="0" smtClean="0">
                          <a:latin typeface="华文楷体" panose="02010600040101010101" pitchFamily="2" charset="-122"/>
                          <a:ea typeface="华文楷体" panose="02010600040101010101" pitchFamily="2" charset="-122"/>
                        </a:rPr>
                        <a:t>软件</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400" smtClean="0">
                          <a:latin typeface="华文楷体" panose="02010600040101010101" pitchFamily="2" charset="-122"/>
                          <a:ea typeface="华文楷体" panose="02010600040101010101" pitchFamily="2" charset="-122"/>
                        </a:rPr>
                        <a:t>SMART line</a:t>
                      </a:r>
                      <a:r>
                        <a:rPr lang="en-US" altLang="zh-CN" sz="1400" baseline="0" smtClean="0">
                          <a:latin typeface="华文楷体" panose="02010600040101010101" pitchFamily="2" charset="-122"/>
                          <a:ea typeface="华文楷体" panose="02010600040101010101" pitchFamily="2" charset="-122"/>
                        </a:rPr>
                        <a:t> </a:t>
                      </a:r>
                      <a:r>
                        <a:rPr lang="zh-CN" altLang="en-US" sz="1400" baseline="0" smtClean="0">
                          <a:latin typeface="华文楷体" panose="02010600040101010101" pitchFamily="2" charset="-122"/>
                          <a:ea typeface="华文楷体" panose="02010600040101010101" pitchFamily="2" charset="-122"/>
                        </a:rPr>
                        <a:t>系列触摸组态软件和</a:t>
                      </a:r>
                      <a:r>
                        <a:rPr lang="en-US" altLang="zh-CN" sz="1400" baseline="0" smtClean="0">
                          <a:latin typeface="华文楷体" panose="02010600040101010101" pitchFamily="2" charset="-122"/>
                          <a:ea typeface="华文楷体" panose="02010600040101010101" pitchFamily="2" charset="-122"/>
                        </a:rPr>
                        <a:t>OS</a:t>
                      </a:r>
                      <a:r>
                        <a:rPr lang="zh-CN" altLang="en-US" sz="1400" baseline="0" smtClean="0">
                          <a:latin typeface="华文楷体" panose="02010600040101010101" pitchFamily="2" charset="-122"/>
                          <a:ea typeface="华文楷体" panose="02010600040101010101" pitchFamily="2" charset="-122"/>
                        </a:rPr>
                        <a:t>更新燃尽</a:t>
                      </a:r>
                      <a:endParaRPr lang="zh-CN" altLang="en-US" sz="1400" dirty="0">
                        <a:latin typeface="华文楷体" panose="02010600040101010101" pitchFamily="2" charset="-122"/>
                        <a:ea typeface="华文楷体" panose="02010600040101010101" pitchFamily="2" charset="-122"/>
                      </a:endParaRPr>
                    </a:p>
                  </a:txBody>
                  <a:tcPr anchor="ctr"/>
                </a:tc>
                <a:tc>
                  <a:txBody>
                    <a:bodyPr/>
                    <a:lstStyle/>
                    <a:p>
                      <a:pPr algn="l">
                        <a:lnSpc>
                          <a:spcPct val="130000"/>
                        </a:lnSpc>
                      </a:pPr>
                      <a:r>
                        <a:rPr lang="zh-CN" altLang="en-US" sz="1400" dirty="0" smtClean="0">
                          <a:latin typeface="华文楷体" panose="02010600040101010101" pitchFamily="2" charset="-122"/>
                          <a:ea typeface="华文楷体" panose="02010600040101010101" pitchFamily="2" charset="-122"/>
                        </a:rPr>
                        <a:t>点击“</a:t>
                      </a:r>
                      <a:r>
                        <a:rPr lang="zh-CN" altLang="en-US" sz="1400" dirty="0" smtClean="0">
                          <a:latin typeface="华文楷体" panose="02010600040101010101" pitchFamily="2" charset="-122"/>
                          <a:ea typeface="华文楷体" panose="02010600040101010101" pitchFamily="2" charset="-122"/>
                          <a:hlinkClick r:id="rId3"/>
                        </a:rPr>
                        <a:t>下载</a:t>
                      </a:r>
                      <a:r>
                        <a:rPr lang="zh-CN" altLang="en-US" sz="1400" dirty="0" smtClean="0">
                          <a:latin typeface="华文楷体" panose="02010600040101010101" pitchFamily="2" charset="-122"/>
                          <a:ea typeface="华文楷体" panose="02010600040101010101" pitchFamily="2" charset="-122"/>
                        </a:rPr>
                        <a:t>”进入下载页面</a:t>
                      </a:r>
                      <a:endParaRPr lang="zh-CN" altLang="en-US" sz="1400" dirty="0">
                        <a:latin typeface="华文楷体" panose="02010600040101010101" pitchFamily="2" charset="-122"/>
                        <a:ea typeface="华文楷体" panose="02010600040101010101" pitchFamily="2" charset="-122"/>
                      </a:endParaRPr>
                    </a:p>
                  </a:txBody>
                  <a:tcPr anchor="ctr"/>
                </a:tc>
                <a:tc rowSpan="2">
                  <a:txBody>
                    <a:bodyPr/>
                    <a:lstStyle/>
                    <a:p>
                      <a:pPr algn="ctr"/>
                      <a:r>
                        <a:rPr lang="en-US" altLang="zh-CN" sz="1400" dirty="0" smtClean="0">
                          <a:latin typeface="华文楷体" panose="02010600040101010101" pitchFamily="2" charset="-122"/>
                          <a:ea typeface="华文楷体" panose="02010600040101010101" pitchFamily="2" charset="-122"/>
                          <a:hlinkClick r:id="rId4" action="ppaction://hlinkfile"/>
                        </a:rPr>
                        <a:t>《WINCC V7.3</a:t>
                      </a:r>
                      <a:r>
                        <a:rPr lang="zh-CN" altLang="en-US" sz="1400" dirty="0" smtClean="0">
                          <a:latin typeface="华文楷体" panose="02010600040101010101" pitchFamily="2" charset="-122"/>
                          <a:ea typeface="华文楷体" panose="02010600040101010101" pitchFamily="2" charset="-122"/>
                          <a:hlinkClick r:id="rId4" action="ppaction://hlinkfile"/>
                        </a:rPr>
                        <a:t>安装说明</a:t>
                      </a:r>
                      <a:r>
                        <a:rPr lang="en-US" altLang="zh-CN" sz="1400" dirty="0" smtClean="0">
                          <a:latin typeface="华文楷体" panose="02010600040101010101" pitchFamily="2" charset="-122"/>
                          <a:ea typeface="华文楷体" panose="02010600040101010101" pitchFamily="2" charset="-122"/>
                          <a:hlinkClick r:id="rId4" action="ppaction://hlinkfile"/>
                        </a:rPr>
                        <a:t>》</a:t>
                      </a:r>
                      <a:endParaRPr lang="zh-CN" altLang="en-US" sz="1400" dirty="0">
                        <a:latin typeface="华文楷体" panose="02010600040101010101" pitchFamily="2" charset="-122"/>
                        <a:ea typeface="华文楷体" panose="02010600040101010101" pitchFamily="2" charset="-122"/>
                      </a:endParaRPr>
                    </a:p>
                  </a:txBody>
                  <a:tcPr anchor="ctr"/>
                </a:tc>
              </a:tr>
              <a:tr h="868516">
                <a:tc>
                  <a:txBody>
                    <a:bodyPr/>
                    <a:lstStyle/>
                    <a:p>
                      <a:pPr marL="0" algn="ctr" defTabSz="914400" rtl="0" eaLnBrk="1" latinLnBrk="0" hangingPunct="1"/>
                      <a:r>
                        <a:rPr lang="zh-CN" altLang="en-US" sz="1400" kern="1200" dirty="0" smtClean="0">
                          <a:solidFill>
                            <a:schemeClr val="tx1"/>
                          </a:solidFill>
                          <a:latin typeface="华文楷体" panose="02010600040101010101" pitchFamily="2" charset="-122"/>
                          <a:ea typeface="华文楷体" panose="02010600040101010101" pitchFamily="2" charset="-122"/>
                          <a:cs typeface="+mn-cs"/>
                        </a:rPr>
                        <a:t>经典</a:t>
                      </a:r>
                      <a:r>
                        <a:rPr lang="en-US" altLang="zh-CN" sz="1400" kern="1200" dirty="0" err="1" smtClean="0">
                          <a:solidFill>
                            <a:schemeClr val="tx1"/>
                          </a:solidFill>
                          <a:latin typeface="华文楷体" panose="02010600040101010101" pitchFamily="2" charset="-122"/>
                          <a:ea typeface="华文楷体" panose="02010600040101010101" pitchFamily="2" charset="-122"/>
                          <a:cs typeface="+mn-cs"/>
                        </a:rPr>
                        <a:t>wincc</a:t>
                      </a:r>
                      <a:r>
                        <a:rPr lang="zh-CN" altLang="en-US" sz="1400" kern="1200" dirty="0" smtClean="0">
                          <a:solidFill>
                            <a:schemeClr val="tx1"/>
                          </a:solidFill>
                          <a:latin typeface="华文楷体" panose="02010600040101010101" pitchFamily="2" charset="-122"/>
                          <a:ea typeface="华文楷体" panose="02010600040101010101" pitchFamily="2" charset="-122"/>
                          <a:cs typeface="+mn-cs"/>
                        </a:rPr>
                        <a:t>软件</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a:txBody>
                    <a:bodyPr/>
                    <a:lstStyle/>
                    <a:p>
                      <a:pPr marL="0" algn="ctr" defTabSz="914400" rtl="0" eaLnBrk="1" latinLnBrk="0" hangingPunct="1"/>
                      <a:r>
                        <a:rPr lang="en-US" altLang="zh-CN" sz="1400" kern="1200" dirty="0" smtClean="0">
                          <a:solidFill>
                            <a:schemeClr val="tx1"/>
                          </a:solidFill>
                          <a:latin typeface="华文楷体" panose="02010600040101010101" pitchFamily="2" charset="-122"/>
                          <a:ea typeface="华文楷体" panose="02010600040101010101" pitchFamily="2" charset="-122"/>
                          <a:cs typeface="+mn-cs"/>
                        </a:rPr>
                        <a:t>Wincc 7.3</a:t>
                      </a:r>
                      <a:r>
                        <a:rPr lang="zh-CN" altLang="en-US" sz="1400" kern="1200" dirty="0" smtClean="0">
                          <a:solidFill>
                            <a:schemeClr val="tx1"/>
                          </a:solidFill>
                          <a:latin typeface="华文楷体" panose="02010600040101010101" pitchFamily="2" charset="-122"/>
                          <a:ea typeface="华文楷体" panose="02010600040101010101" pitchFamily="2" charset="-122"/>
                          <a:cs typeface="+mn-cs"/>
                        </a:rPr>
                        <a:t>版本燃尽</a:t>
                      </a:r>
                      <a:endParaRPr lang="zh-CN" altLang="en-US" sz="1400" kern="1200" dirty="0">
                        <a:solidFill>
                          <a:schemeClr val="tx1"/>
                        </a:solidFill>
                        <a:latin typeface="华文楷体" panose="02010600040101010101" pitchFamily="2" charset="-122"/>
                        <a:ea typeface="华文楷体" panose="02010600040101010101" pitchFamily="2" charset="-122"/>
                        <a:cs typeface="+mn-cs"/>
                      </a:endParaRPr>
                    </a:p>
                  </a:txBody>
                  <a:tcPr anchor="ctr"/>
                </a:tc>
                <a:tc>
                  <a:txBody>
                    <a:bodyPr/>
                    <a:lstStyle/>
                    <a:p>
                      <a:pPr algn="ctr"/>
                      <a:r>
                        <a:rPr lang="en-US" altLang="zh-CN" sz="1600" dirty="0" smtClean="0">
                          <a:latin typeface="华文楷体" panose="02010600040101010101" pitchFamily="2" charset="-122"/>
                          <a:ea typeface="华文楷体" panose="02010600040101010101" pitchFamily="2" charset="-122"/>
                          <a:hlinkClick r:id="rId5"/>
                        </a:rPr>
                        <a:t>https://bbs.jcpeixun.com/thread-160283-1-1.html</a:t>
                      </a:r>
                      <a:endParaRPr lang="zh-CN" altLang="en-US" sz="1600" dirty="0">
                        <a:latin typeface="华文楷体" panose="02010600040101010101" pitchFamily="2" charset="-122"/>
                        <a:ea typeface="华文楷体" panose="02010600040101010101" pitchFamily="2" charset="-122"/>
                      </a:endParaRPr>
                    </a:p>
                  </a:txBody>
                  <a:tcPr anchor="ctr"/>
                </a:tc>
                <a:tc vMerge="1">
                  <a:txBody>
                    <a:bodyPr/>
                    <a:lstStyle/>
                    <a:p>
                      <a:pPr algn="ctr"/>
                      <a:endParaRPr lang="zh-CN" altLang="en-US" sz="1600" dirty="0">
                        <a:latin typeface="华文新魏" panose="02010800040101010101" pitchFamily="2" charset="-122"/>
                        <a:ea typeface="华文新魏" panose="02010800040101010101" pitchFamily="2" charset="-122"/>
                      </a:endParaRPr>
                    </a:p>
                  </a:txBody>
                  <a:tcPr/>
                </a:tc>
              </a:tr>
            </a:tbl>
          </a:graphicData>
        </a:graphic>
      </p:graphicFrame>
      <p:sp>
        <p:nvSpPr>
          <p:cNvPr id="9" name="文本框 8">
            <a:hlinkClick r:id="rId6"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10" name="动作按钮: 自定义 9">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11" name="动作按钮: 自定义 10">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12" name="动作按钮: 自定义 11">
            <a:hlinkClick r:id="rId7"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13" name="动作按钮: 自定义 12">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0165927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205153" y="99897"/>
            <a:ext cx="4839786"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LOGO!</a:t>
            </a:r>
            <a:r>
              <a:rPr lang="zh-CN" altLang="en-US" b="1" dirty="0" smtClean="0">
                <a:latin typeface="华文楷体" panose="02010600040101010101" pitchFamily="2" charset="-122"/>
                <a:ea typeface="华文楷体" panose="02010600040101010101" pitchFamily="2" charset="-122"/>
              </a:rPr>
              <a:t>课程知识点分类及学习规划</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914636" y="1816085"/>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资料与软件准备</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21" name="直接箭头连接符 20"/>
          <p:cNvCxnSpPr/>
          <p:nvPr/>
        </p:nvCxnSpPr>
        <p:spPr>
          <a:xfrm>
            <a:off x="2672925" y="2050806"/>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578941" y="1837265"/>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硬件与软件学习</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26" name="直接箭头连接符 25"/>
          <p:cNvCxnSpPr/>
          <p:nvPr/>
        </p:nvCxnSpPr>
        <p:spPr>
          <a:xfrm>
            <a:off x="5337231" y="2050806"/>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6253316" y="1818222"/>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编程指令与函数</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5" name="直接箭头连接符 34"/>
          <p:cNvCxnSpPr/>
          <p:nvPr/>
        </p:nvCxnSpPr>
        <p:spPr>
          <a:xfrm>
            <a:off x="8011605" y="2031763"/>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8927690" y="1799179"/>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功能应用知识</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9" name="直接连接符 38"/>
          <p:cNvCxnSpPr/>
          <p:nvPr/>
        </p:nvCxnSpPr>
        <p:spPr>
          <a:xfrm>
            <a:off x="1052051" y="2254515"/>
            <a:ext cx="0" cy="1904529"/>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圆角矩形 40">
            <a:hlinkClick r:id="rId3" action="ppaction://hlinksldjump"/>
          </p:cNvPr>
          <p:cNvSpPr/>
          <p:nvPr/>
        </p:nvSpPr>
        <p:spPr>
          <a:xfrm>
            <a:off x="1512903" y="2993239"/>
            <a:ext cx="1448149"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学习参考资料</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43" name="直接连接符 42"/>
          <p:cNvCxnSpPr>
            <a:stCxn id="41" idx="1"/>
          </p:cNvCxnSpPr>
          <p:nvPr/>
        </p:nvCxnSpPr>
        <p:spPr>
          <a:xfrm flipH="1" flipV="1">
            <a:off x="1052053" y="3205316"/>
            <a:ext cx="460850"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圆角矩形 44">
            <a:hlinkClick r:id="rId4" action="ppaction://hlinksldjump"/>
          </p:cNvPr>
          <p:cNvSpPr/>
          <p:nvPr/>
        </p:nvSpPr>
        <p:spPr>
          <a:xfrm>
            <a:off x="1522736" y="3944039"/>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软件下载</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47" name="直接连接符 46"/>
          <p:cNvCxnSpPr>
            <a:stCxn id="45" idx="1"/>
          </p:cNvCxnSpPr>
          <p:nvPr/>
        </p:nvCxnSpPr>
        <p:spPr>
          <a:xfrm flipH="1" flipV="1">
            <a:off x="1061883" y="4156115"/>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682180" y="2264346"/>
            <a:ext cx="0" cy="1902132"/>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3682180" y="3194955"/>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圆角矩形 50">
            <a:hlinkClick r:id="rId5" action="ppaction://hlinksldjump"/>
          </p:cNvPr>
          <p:cNvSpPr/>
          <p:nvPr/>
        </p:nvSpPr>
        <p:spPr>
          <a:xfrm>
            <a:off x="4143030" y="2972516"/>
            <a:ext cx="1448153"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硬件系统学习</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53" name="直接连接符 52"/>
          <p:cNvCxnSpPr/>
          <p:nvPr/>
        </p:nvCxnSpPr>
        <p:spPr>
          <a:xfrm flipH="1" flipV="1">
            <a:off x="3668485" y="4166478"/>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圆角矩形 54">
            <a:hlinkClick r:id="rId6" action="ppaction://hlinksldjump"/>
          </p:cNvPr>
          <p:cNvSpPr/>
          <p:nvPr/>
        </p:nvSpPr>
        <p:spPr>
          <a:xfrm>
            <a:off x="4129336" y="3944039"/>
            <a:ext cx="151658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软件基本</a:t>
            </a:r>
            <a:r>
              <a:rPr lang="zh-CN" altLang="en-US" sz="1600" dirty="0" smtClean="0">
                <a:solidFill>
                  <a:schemeClr val="tx1"/>
                </a:solidFill>
                <a:latin typeface="华文楷体" panose="02010600040101010101" pitchFamily="2" charset="-122"/>
                <a:ea typeface="华文楷体" panose="02010600040101010101" pitchFamily="2" charset="-122"/>
              </a:rPr>
              <a:t>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61" name="直接连接符 60"/>
          <p:cNvCxnSpPr/>
          <p:nvPr/>
        </p:nvCxnSpPr>
        <p:spPr>
          <a:xfrm>
            <a:off x="6312310" y="2251872"/>
            <a:ext cx="0" cy="1903309"/>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312309" y="2981414"/>
            <a:ext cx="1875855" cy="427081"/>
            <a:chOff x="6145162" y="2213317"/>
            <a:chExt cx="1875855" cy="427081"/>
          </a:xfrm>
        </p:grpSpPr>
        <p:cxnSp>
          <p:nvCxnSpPr>
            <p:cNvPr id="63" name="直接连接符 62"/>
            <p:cNvCxnSpPr/>
            <p:nvPr/>
          </p:nvCxnSpPr>
          <p:spPr>
            <a:xfrm flipH="1" flipV="1">
              <a:off x="6145162" y="24357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圆角矩形 64">
              <a:hlinkClick r:id="rId7" action="ppaction://hlinksldjump"/>
            </p:cNvPr>
            <p:cNvSpPr/>
            <p:nvPr/>
          </p:nvSpPr>
          <p:spPr>
            <a:xfrm>
              <a:off x="6606013" y="2213317"/>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指令与函数</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77" name="组合 76"/>
          <p:cNvGrpSpPr/>
          <p:nvPr/>
        </p:nvGrpSpPr>
        <p:grpSpPr>
          <a:xfrm>
            <a:off x="6312309" y="3941641"/>
            <a:ext cx="1875855" cy="427081"/>
            <a:chOff x="6145161" y="4445534"/>
            <a:chExt cx="1875855" cy="427081"/>
          </a:xfrm>
        </p:grpSpPr>
        <p:cxnSp>
          <p:nvCxnSpPr>
            <p:cNvPr id="78" name="直接连接符 77"/>
            <p:cNvCxnSpPr/>
            <p:nvPr/>
          </p:nvCxnSpPr>
          <p:spPr>
            <a:xfrm flipH="1" flipV="1">
              <a:off x="6145161" y="4667973"/>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圆角矩形 79">
              <a:hlinkClick r:id="rId8" action="ppaction://hlinksldjump"/>
            </p:cNvPr>
            <p:cNvSpPr/>
            <p:nvPr/>
          </p:nvSpPr>
          <p:spPr>
            <a:xfrm>
              <a:off x="6606012" y="4445534"/>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综合</a:t>
              </a:r>
              <a:r>
                <a:rPr lang="zh-CN" altLang="en-US" sz="1600" dirty="0" smtClean="0">
                  <a:solidFill>
                    <a:schemeClr val="tx1"/>
                  </a:solidFill>
                  <a:latin typeface="华文楷体" panose="02010600040101010101" pitchFamily="2" charset="-122"/>
                  <a:ea typeface="华文楷体" panose="02010600040101010101" pitchFamily="2" charset="-122"/>
                </a:rPr>
                <a:t>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82" name="直接连接符 81"/>
          <p:cNvCxnSpPr/>
          <p:nvPr/>
        </p:nvCxnSpPr>
        <p:spPr>
          <a:xfrm flipH="1">
            <a:off x="9055507" y="2223068"/>
            <a:ext cx="3" cy="1935976"/>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9055509" y="2972516"/>
            <a:ext cx="1875855" cy="427081"/>
            <a:chOff x="8849032" y="2017365"/>
            <a:chExt cx="1875855" cy="427081"/>
          </a:xfrm>
        </p:grpSpPr>
        <p:cxnSp>
          <p:nvCxnSpPr>
            <p:cNvPr id="83" name="直接连接符 82"/>
            <p:cNvCxnSpPr/>
            <p:nvPr/>
          </p:nvCxnSpPr>
          <p:spPr>
            <a:xfrm flipH="1" flipV="1">
              <a:off x="8849032" y="2239804"/>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圆角矩形 84">
              <a:hlinkClick r:id="rId9" action="ppaction://hlinksldjump"/>
            </p:cNvPr>
            <p:cNvSpPr/>
            <p:nvPr/>
          </p:nvSpPr>
          <p:spPr>
            <a:xfrm>
              <a:off x="9309883" y="2017365"/>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以太网</a:t>
              </a:r>
              <a:r>
                <a:rPr lang="zh-CN" altLang="en-US" sz="1600" dirty="0" smtClean="0">
                  <a:solidFill>
                    <a:schemeClr val="tx1"/>
                  </a:solidFill>
                  <a:latin typeface="华文楷体" panose="02010600040101010101" pitchFamily="2" charset="-122"/>
                  <a:ea typeface="华文楷体" panose="02010600040101010101" pitchFamily="2" charset="-122"/>
                </a:rPr>
                <a:t>通信</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5" name="组合 4"/>
          <p:cNvGrpSpPr/>
          <p:nvPr/>
        </p:nvGrpSpPr>
        <p:grpSpPr>
          <a:xfrm>
            <a:off x="9055508" y="3944039"/>
            <a:ext cx="1875855" cy="427081"/>
            <a:chOff x="8849031" y="2773883"/>
            <a:chExt cx="1875855" cy="427081"/>
          </a:xfrm>
        </p:grpSpPr>
        <p:cxnSp>
          <p:nvCxnSpPr>
            <p:cNvPr id="87" name="直接连接符 86"/>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圆角矩形 88">
              <a:hlinkClick r:id="rId10" action="ppaction://hlinksldjump"/>
            </p:cNvPr>
            <p:cNvSpPr/>
            <p:nvPr/>
          </p:nvSpPr>
          <p:spPr>
            <a:xfrm>
              <a:off x="9309882" y="2773883"/>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新特性</a:t>
              </a:r>
              <a:r>
                <a:rPr lang="zh-CN" altLang="en-US" sz="1600" dirty="0" smtClean="0">
                  <a:solidFill>
                    <a:schemeClr val="tx1"/>
                  </a:solidFill>
                  <a:latin typeface="华文楷体" panose="02010600040101010101" pitchFamily="2" charset="-122"/>
                  <a:ea typeface="华文楷体" panose="02010600040101010101" pitchFamily="2" charset="-122"/>
                </a:rPr>
                <a:t>功能</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sp>
        <p:nvSpPr>
          <p:cNvPr id="100" name="文本框 99"/>
          <p:cNvSpPr txBox="1"/>
          <p:nvPr/>
        </p:nvSpPr>
        <p:spPr>
          <a:xfrm>
            <a:off x="4458086" y="5046462"/>
            <a:ext cx="2698175"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注：点击各部分，查看详细内容</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3" name="文本框 2"/>
          <p:cNvSpPr txBox="1"/>
          <p:nvPr/>
        </p:nvSpPr>
        <p:spPr>
          <a:xfrm>
            <a:off x="1586032" y="1352062"/>
            <a:ext cx="415498" cy="369332"/>
          </a:xfrm>
          <a:prstGeom prst="rect">
            <a:avLst/>
          </a:prstGeom>
          <a:noFill/>
        </p:spPr>
        <p:txBody>
          <a:bodyPr wrap="none" rtlCol="0">
            <a:spAutoFit/>
          </a:bodyPr>
          <a:lstStyle/>
          <a:p>
            <a:r>
              <a:rPr lang="zh-CN" altLang="en-US" dirty="0" smtClean="0"/>
              <a:t>❶</a:t>
            </a:r>
            <a:endParaRPr lang="zh-CN" altLang="en-US" dirty="0"/>
          </a:p>
        </p:txBody>
      </p:sp>
      <p:sp>
        <p:nvSpPr>
          <p:cNvPr id="56" name="文本框 55"/>
          <p:cNvSpPr txBox="1"/>
          <p:nvPr/>
        </p:nvSpPr>
        <p:spPr>
          <a:xfrm>
            <a:off x="4306695" y="1352062"/>
            <a:ext cx="415498" cy="369332"/>
          </a:xfrm>
          <a:prstGeom prst="rect">
            <a:avLst/>
          </a:prstGeom>
          <a:noFill/>
        </p:spPr>
        <p:txBody>
          <a:bodyPr wrap="none" rtlCol="0">
            <a:spAutoFit/>
          </a:bodyPr>
          <a:lstStyle/>
          <a:p>
            <a:r>
              <a:rPr lang="zh-CN" altLang="en-US" dirty="0" smtClean="0"/>
              <a:t>❷</a:t>
            </a:r>
            <a:endParaRPr lang="zh-CN" altLang="en-US" dirty="0"/>
          </a:p>
        </p:txBody>
      </p:sp>
      <p:sp>
        <p:nvSpPr>
          <p:cNvPr id="57" name="文本框 56"/>
          <p:cNvSpPr txBox="1"/>
          <p:nvPr/>
        </p:nvSpPr>
        <p:spPr>
          <a:xfrm>
            <a:off x="6987386" y="1352062"/>
            <a:ext cx="415498" cy="369332"/>
          </a:xfrm>
          <a:prstGeom prst="rect">
            <a:avLst/>
          </a:prstGeom>
          <a:noFill/>
        </p:spPr>
        <p:txBody>
          <a:bodyPr wrap="none" rtlCol="0">
            <a:spAutoFit/>
          </a:bodyPr>
          <a:lstStyle/>
          <a:p>
            <a:r>
              <a:rPr lang="zh-CN" altLang="en-US" dirty="0" smtClean="0"/>
              <a:t>❸</a:t>
            </a:r>
            <a:endParaRPr lang="zh-CN" altLang="en-US" dirty="0"/>
          </a:p>
        </p:txBody>
      </p:sp>
      <p:sp>
        <p:nvSpPr>
          <p:cNvPr id="58" name="文本框 57"/>
          <p:cNvSpPr txBox="1"/>
          <p:nvPr/>
        </p:nvSpPr>
        <p:spPr>
          <a:xfrm>
            <a:off x="9599086" y="1352062"/>
            <a:ext cx="415498" cy="369332"/>
          </a:xfrm>
          <a:prstGeom prst="rect">
            <a:avLst/>
          </a:prstGeom>
          <a:noFill/>
        </p:spPr>
        <p:txBody>
          <a:bodyPr wrap="none" rtlCol="0">
            <a:spAutoFit/>
          </a:bodyPr>
          <a:lstStyle/>
          <a:p>
            <a:r>
              <a:rPr lang="zh-CN" altLang="en-US" dirty="0" smtClean="0"/>
              <a:t>❹</a:t>
            </a:r>
            <a:endParaRPr lang="zh-CN" altLang="en-US" dirty="0"/>
          </a:p>
        </p:txBody>
      </p:sp>
      <p:sp>
        <p:nvSpPr>
          <p:cNvPr id="59" name="文本框 58">
            <a:hlinkClick r:id="rId11"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60" name="动作按钮: 自定义 59">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64" name="动作按钮: 自定义 63">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66" name="动作按钮: 自定义 65">
            <a:hlinkClick r:id="rId12"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69" name="动作按钮: 自定义 68">
            <a:hlinkClick r:id="rId13"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707320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5307" y="122329"/>
            <a:ext cx="4224233"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LOGO!</a:t>
            </a:r>
            <a:r>
              <a:rPr lang="zh-CN" altLang="en-US" b="1" dirty="0" smtClean="0">
                <a:latin typeface="华文楷体" panose="02010600040101010101" pitchFamily="2" charset="-122"/>
                <a:ea typeface="华文楷体" panose="02010600040101010101" pitchFamily="2" charset="-122"/>
              </a:rPr>
              <a:t>控制器硬件知识点内容</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2399" y="835282"/>
            <a:ext cx="11780370" cy="1569660"/>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控制器属于智能继电器，也属于西门子的微型</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，现市场上主要使用的</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！控制器为</a:t>
            </a:r>
            <a:r>
              <a:rPr lang="en-US" altLang="zh-CN" sz="1600" dirty="0" smtClean="0">
                <a:latin typeface="华文楷体" panose="02010600040101010101" pitchFamily="2" charset="-122"/>
                <a:ea typeface="华文楷体" panose="02010600040101010101" pitchFamily="2" charset="-122"/>
              </a:rPr>
              <a:t>OBA8</a:t>
            </a:r>
            <a:r>
              <a:rPr lang="zh-CN" altLang="en-US" sz="1600" dirty="0" smtClean="0">
                <a:latin typeface="华文楷体" panose="02010600040101010101" pitchFamily="2" charset="-122"/>
                <a:ea typeface="华文楷体" panose="02010600040101010101" pitchFamily="2" charset="-122"/>
              </a:rPr>
              <a:t>。对于</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！控制器的硬件部分的需要学习的内容有：① </a:t>
            </a:r>
            <a:r>
              <a:rPr lang="en-US" altLang="zh-CN" sz="1600" dirty="0" smtClean="0">
                <a:latin typeface="华文楷体" panose="02010600040101010101" pitchFamily="2" charset="-122"/>
                <a:ea typeface="华文楷体" panose="02010600040101010101" pitchFamily="2" charset="-122"/>
              </a:rPr>
              <a:t>LOGO! </a:t>
            </a:r>
            <a:r>
              <a:rPr lang="zh-CN" altLang="en-US" sz="1600" dirty="0" smtClean="0">
                <a:latin typeface="华文楷体" panose="02010600040101010101" pitchFamily="2" charset="-122"/>
                <a:ea typeface="华文楷体" panose="02010600040101010101" pitchFamily="2" charset="-122"/>
              </a:rPr>
              <a:t>控制器的概述、② </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控制器的安装与接线、③</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控制器存储卡与电池的安装、④ </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！控制器的模块介绍</a:t>
            </a:r>
            <a:endParaRPr lang="en-US" altLang="zh-CN" sz="1600" dirty="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学习参考资料</a:t>
            </a:r>
            <a:r>
              <a:rPr lang="en-US" altLang="zh-CN"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3" action="ppaction://hlinkfile"/>
              </a:rPr>
              <a:t>《LOGO</a:t>
            </a:r>
            <a:r>
              <a:rPr lang="zh-CN" altLang="en-US" sz="1600" dirty="0">
                <a:latin typeface="华文楷体" panose="02010600040101010101" pitchFamily="2" charset="-122"/>
                <a:ea typeface="华文楷体" panose="02010600040101010101" pitchFamily="2" charset="-122"/>
                <a:hlinkClick r:id="rId3" action="ppaction://hlinkfile"/>
              </a:rPr>
              <a:t>！产品样本</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a:latin typeface="华文楷体" panose="02010600040101010101" pitchFamily="2" charset="-122"/>
                <a:ea typeface="华文楷体" panose="02010600040101010101" pitchFamily="2" charset="-122"/>
              </a:rPr>
              <a:t>。</a:t>
            </a:r>
            <a:endParaRPr lang="zh-CN" altLang="en-US" sz="1600" dirty="0">
              <a:solidFill>
                <a:srgbClr val="FF0000"/>
              </a:solidFill>
              <a:latin typeface="华文楷体" panose="02010600040101010101" pitchFamily="2" charset="-122"/>
              <a:ea typeface="华文楷体" panose="02010600040101010101" pitchFamily="2" charset="-122"/>
            </a:endParaRPr>
          </a:p>
        </p:txBody>
      </p:sp>
      <p:sp>
        <p:nvSpPr>
          <p:cNvPr id="18" name="文本框 17"/>
          <p:cNvSpPr txBox="1"/>
          <p:nvPr/>
        </p:nvSpPr>
        <p:spPr>
          <a:xfrm>
            <a:off x="550607" y="256303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grpSp>
        <p:nvGrpSpPr>
          <p:cNvPr id="4" name="组合 3"/>
          <p:cNvGrpSpPr/>
          <p:nvPr/>
        </p:nvGrpSpPr>
        <p:grpSpPr>
          <a:xfrm>
            <a:off x="1043997" y="2994260"/>
            <a:ext cx="1935801" cy="1405857"/>
            <a:chOff x="1054157" y="3046211"/>
            <a:chExt cx="1935801" cy="1405857"/>
          </a:xfrm>
        </p:grpSpPr>
        <p:pic>
          <p:nvPicPr>
            <p:cNvPr id="3" name="图片 2">
              <a:hlinkClick r:id="rId4"/>
            </p:cNvPr>
            <p:cNvPicPr>
              <a:picLocks noChangeAspect="1"/>
            </p:cNvPicPr>
            <p:nvPr/>
          </p:nvPicPr>
          <p:blipFill>
            <a:blip r:embed="rId5"/>
            <a:stretch>
              <a:fillRect/>
            </a:stretch>
          </p:blipFill>
          <p:spPr>
            <a:xfrm>
              <a:off x="1054157" y="3046211"/>
              <a:ext cx="1935801" cy="1088137"/>
            </a:xfrm>
            <a:prstGeom prst="rect">
              <a:avLst/>
            </a:prstGeom>
          </p:spPr>
        </p:pic>
        <p:sp>
          <p:nvSpPr>
            <p:cNvPr id="21" name="文本框 20"/>
            <p:cNvSpPr txBox="1"/>
            <p:nvPr/>
          </p:nvSpPr>
          <p:spPr>
            <a:xfrm>
              <a:off x="1314171" y="4175069"/>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grpSp>
      <p:cxnSp>
        <p:nvCxnSpPr>
          <p:cNvPr id="23" name="直接连接符 22"/>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50607" y="44927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4" name="文本框 13"/>
          <p:cNvSpPr txBox="1"/>
          <p:nvPr/>
        </p:nvSpPr>
        <p:spPr>
          <a:xfrm>
            <a:off x="5457057" y="2483988"/>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5" name="文本框 4"/>
          <p:cNvSpPr txBox="1"/>
          <p:nvPr/>
        </p:nvSpPr>
        <p:spPr>
          <a:xfrm>
            <a:off x="802125" y="4903181"/>
            <a:ext cx="267893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 了解</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！控制及模块</a:t>
            </a:r>
            <a:endParaRPr lang="zh-CN" altLang="en-US" sz="1600" dirty="0">
              <a:latin typeface="华文楷体" panose="02010600040101010101" pitchFamily="2" charset="-122"/>
              <a:ea typeface="华文楷体" panose="02010600040101010101" pitchFamily="2" charset="-122"/>
            </a:endParaRPr>
          </a:p>
        </p:txBody>
      </p:sp>
      <p:sp>
        <p:nvSpPr>
          <p:cNvPr id="15" name="文本框 14"/>
          <p:cNvSpPr txBox="1"/>
          <p:nvPr/>
        </p:nvSpPr>
        <p:spPr>
          <a:xfrm>
            <a:off x="802125" y="5244781"/>
            <a:ext cx="3472425"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控制器的安装与接线</a:t>
            </a:r>
            <a:endParaRPr lang="zh-CN" altLang="en-US" sz="1600" dirty="0">
              <a:latin typeface="华文楷体" panose="02010600040101010101" pitchFamily="2" charset="-122"/>
              <a:ea typeface="华文楷体" panose="02010600040101010101" pitchFamily="2" charset="-122"/>
            </a:endParaRPr>
          </a:p>
        </p:txBody>
      </p:sp>
      <p:sp>
        <p:nvSpPr>
          <p:cNvPr id="16" name="文本框 15"/>
          <p:cNvSpPr txBox="1"/>
          <p:nvPr/>
        </p:nvSpPr>
        <p:spPr>
          <a:xfrm>
            <a:off x="802125" y="5586380"/>
            <a:ext cx="2698175"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③ 掌握存储卡与电池的安装</a:t>
            </a:r>
            <a:endParaRPr lang="zh-CN" altLang="en-US"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6431805" y="3504011"/>
            <a:ext cx="200086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6431805" y="3877272"/>
            <a:ext cx="216597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5</a:t>
            </a:r>
            <a:r>
              <a:rPr lang="zh-CN" altLang="en-US" sz="1600" dirty="0" smtClean="0">
                <a:latin typeface="华文楷体" panose="02010600040101010101" pitchFamily="2" charset="-122"/>
                <a:ea typeface="华文楷体" panose="02010600040101010101" pitchFamily="2" charset="-122"/>
              </a:rPr>
              <a:t>课时和第</a:t>
            </a:r>
            <a:r>
              <a:rPr lang="en-US" altLang="zh-CN" sz="1600" dirty="0" smtClean="0">
                <a:latin typeface="华文楷体" panose="02010600040101010101" pitchFamily="2" charset="-122"/>
                <a:ea typeface="华文楷体" panose="02010600040101010101" pitchFamily="2" charset="-122"/>
              </a:rPr>
              <a:t>19</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2" name="文本框 21">
            <a:hlinkClick r:id="rId6"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6" name="动作按钮: 自定义 25">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7" name="动作按钮: 自定义 26">
            <a:hlinkClick r:id="rId7"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8" name="动作按钮: 自定义 27">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29" name="文本框 28"/>
          <p:cNvSpPr txBox="1"/>
          <p:nvPr/>
        </p:nvSpPr>
        <p:spPr>
          <a:xfrm>
            <a:off x="5557520" y="3068320"/>
            <a:ext cx="3627916"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rPr>
              <a:t>《</a:t>
            </a:r>
            <a:r>
              <a:rPr lang="zh-CN" altLang="en-US" sz="1600" dirty="0" smtClean="0">
                <a:latin typeface="华文楷体" panose="02010600040101010101" pitchFamily="2" charset="-122"/>
                <a:ea typeface="华文楷体" panose="02010600040101010101" pitchFamily="2" charset="-122"/>
                <a:hlinkClick r:id="rId4"/>
              </a:rPr>
              <a:t>西门子</a:t>
            </a:r>
            <a:r>
              <a:rPr lang="en-US" altLang="zh-CN" sz="1600" dirty="0" smtClean="0">
                <a:latin typeface="华文楷体" panose="02010600040101010101" pitchFamily="2" charset="-122"/>
                <a:ea typeface="华文楷体" panose="02010600040101010101" pitchFamily="2" charset="-122"/>
                <a:hlinkClick r:id="rId4"/>
              </a:rPr>
              <a:t>LOGO!</a:t>
            </a:r>
            <a:r>
              <a:rPr lang="zh-CN" altLang="en-US" sz="1600" dirty="0" smtClean="0">
                <a:latin typeface="华文楷体" panose="02010600040101010101" pitchFamily="2" charset="-122"/>
                <a:ea typeface="华文楷体" panose="02010600040101010101" pitchFamily="2" charset="-122"/>
                <a:hlinkClick r:id="rId4"/>
              </a:rPr>
              <a:t>基础及应用</a:t>
            </a:r>
            <a:r>
              <a:rPr lang="en-US" altLang="zh-CN" sz="1600" dirty="0" smtClean="0">
                <a:latin typeface="华文楷体" panose="02010600040101010101" pitchFamily="2" charset="-122"/>
                <a:ea typeface="华文楷体" panose="02010600040101010101" pitchFamily="2" charset="-122"/>
                <a:hlinkClick r:id="rId4"/>
              </a:rPr>
              <a:t>》</a:t>
            </a:r>
            <a:endParaRPr lang="zh-CN" altLang="en-US" sz="1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410216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5307" y="122329"/>
            <a:ext cx="4224233" cy="461665"/>
          </a:xfrm>
          <a:prstGeom prst="rect">
            <a:avLst/>
          </a:prstGeom>
          <a:noFill/>
        </p:spPr>
        <p:txBody>
          <a:bodyPr wrap="none" rtlCol="0">
            <a:spAutoFit/>
          </a:bodyPr>
          <a:lstStyle>
            <a:defPPr>
              <a:defRPr lang="zh-CN"/>
            </a:defPPr>
            <a:lvl1pPr>
              <a:defRPr sz="2000" b="1">
                <a:latin typeface="华文楷体" panose="02010600040101010101" pitchFamily="2" charset="-122"/>
                <a:ea typeface="华文楷体" panose="02010600040101010101" pitchFamily="2" charset="-122"/>
              </a:defRPr>
            </a:lvl1pPr>
          </a:lstStyle>
          <a:p>
            <a:r>
              <a:rPr lang="en-US" altLang="zh-CN" sz="2400" dirty="0"/>
              <a:t>LOGO!</a:t>
            </a:r>
            <a:r>
              <a:rPr lang="zh-CN" altLang="en-US" sz="2400" dirty="0"/>
              <a:t>控制器</a:t>
            </a:r>
            <a:r>
              <a:rPr lang="zh-CN" altLang="en-US" sz="2400" dirty="0" smtClean="0"/>
              <a:t>软件知识点内容</a:t>
            </a:r>
            <a:endParaRPr lang="zh-CN" altLang="en-US" sz="2400" dirty="0"/>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7907" y="858020"/>
            <a:ext cx="11780370" cy="1569660"/>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！控制器除了可通过控制器上的显示屏和按键直接编程外，还可通过软件编程，</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！控制器的软件为免安装版本</a:t>
            </a:r>
            <a:r>
              <a:rPr lang="zh-CN" altLang="en-US" sz="1600" dirty="0">
                <a:latin typeface="华文楷体" panose="02010600040101010101" pitchFamily="2" charset="-122"/>
                <a:ea typeface="华文楷体" panose="02010600040101010101" pitchFamily="2" charset="-122"/>
              </a:rPr>
              <a:t>，使用软件可实现更多的</a:t>
            </a:r>
            <a:r>
              <a:rPr lang="zh-CN" altLang="en-US" sz="1600" dirty="0" smtClean="0">
                <a:latin typeface="华文楷体" panose="02010600040101010101" pitchFamily="2" charset="-122"/>
                <a:ea typeface="华文楷体" panose="02010600040101010101" pitchFamily="2" charset="-122"/>
              </a:rPr>
              <a:t>功能，对于软件的应用学习的内容有：① 软件的安装与升级、② 如何建立用户自定义函数、③如何实现数据归档等</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参看资料：</a:t>
            </a:r>
            <a:r>
              <a:rPr lang="en-US" altLang="zh-CN" sz="1600" dirty="0" smtClean="0">
                <a:latin typeface="华文楷体" panose="02010600040101010101" pitchFamily="2" charset="-122"/>
                <a:ea typeface="华文楷体" panose="02010600040101010101" pitchFamily="2" charset="-122"/>
                <a:hlinkClick r:id="rId3" action="ppaction://hlinkfile"/>
              </a:rPr>
              <a:t>《LOGO</a:t>
            </a:r>
            <a:r>
              <a:rPr lang="en-US" altLang="zh-CN" sz="1600" dirty="0">
                <a:latin typeface="华文楷体" panose="02010600040101010101" pitchFamily="2" charset="-122"/>
                <a:ea typeface="华文楷体" panose="02010600040101010101" pitchFamily="2" charset="-122"/>
                <a:hlinkClick r:id="rId3" action="ppaction://hlinkfile"/>
              </a:rPr>
              <a:t>!</a:t>
            </a:r>
            <a:r>
              <a:rPr lang="zh-CN" altLang="en-US" sz="1600" dirty="0">
                <a:latin typeface="华文楷体" panose="02010600040101010101" pitchFamily="2" charset="-122"/>
                <a:ea typeface="华文楷体" panose="02010600040101010101" pitchFamily="2" charset="-122"/>
                <a:hlinkClick r:id="rId3" action="ppaction://hlinkfile"/>
              </a:rPr>
              <a:t>软件操作使用说明</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23" name="直接连接符 22"/>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50607" y="256303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grpSp>
        <p:nvGrpSpPr>
          <p:cNvPr id="14" name="组合 13"/>
          <p:cNvGrpSpPr/>
          <p:nvPr/>
        </p:nvGrpSpPr>
        <p:grpSpPr>
          <a:xfrm>
            <a:off x="1043997" y="2994260"/>
            <a:ext cx="1935801" cy="1405857"/>
            <a:chOff x="1054157" y="3046211"/>
            <a:chExt cx="1935801" cy="1405857"/>
          </a:xfrm>
        </p:grpSpPr>
        <p:pic>
          <p:nvPicPr>
            <p:cNvPr id="15" name="图片 14">
              <a:hlinkClick r:id="rId4"/>
            </p:cNvPr>
            <p:cNvPicPr>
              <a:picLocks noChangeAspect="1"/>
            </p:cNvPicPr>
            <p:nvPr/>
          </p:nvPicPr>
          <p:blipFill>
            <a:blip r:embed="rId5"/>
            <a:stretch>
              <a:fillRect/>
            </a:stretch>
          </p:blipFill>
          <p:spPr>
            <a:xfrm>
              <a:off x="1054157" y="3046211"/>
              <a:ext cx="1935801" cy="1088137"/>
            </a:xfrm>
            <a:prstGeom prst="rect">
              <a:avLst/>
            </a:prstGeom>
          </p:spPr>
        </p:pic>
        <p:sp>
          <p:nvSpPr>
            <p:cNvPr id="16" name="文本框 15"/>
            <p:cNvSpPr txBox="1"/>
            <p:nvPr/>
          </p:nvSpPr>
          <p:spPr>
            <a:xfrm>
              <a:off x="1314171" y="4175069"/>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grpSp>
      <p:sp>
        <p:nvSpPr>
          <p:cNvPr id="17" name="文本框 16"/>
          <p:cNvSpPr txBox="1"/>
          <p:nvPr/>
        </p:nvSpPr>
        <p:spPr>
          <a:xfrm>
            <a:off x="550607" y="44927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802125" y="4903181"/>
            <a:ext cx="3147015"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 掌握软件的升级及新功能应用</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802125" y="5244781"/>
            <a:ext cx="1877437"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② 能够自定义函数</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802125" y="5586380"/>
            <a:ext cx="2069797"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③ 掌握数据归档操作</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5457057" y="2483988"/>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5557520" y="3068320"/>
            <a:ext cx="3627916"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rPr>
              <a:t>《</a:t>
            </a:r>
            <a:r>
              <a:rPr lang="zh-CN" altLang="en-US" sz="1600" dirty="0" smtClean="0">
                <a:latin typeface="华文楷体" panose="02010600040101010101" pitchFamily="2" charset="-122"/>
                <a:ea typeface="华文楷体" panose="02010600040101010101" pitchFamily="2" charset="-122"/>
                <a:hlinkClick r:id="rId4"/>
              </a:rPr>
              <a:t>西门子</a:t>
            </a:r>
            <a:r>
              <a:rPr lang="en-US" altLang="zh-CN" sz="1600" dirty="0" smtClean="0">
                <a:latin typeface="华文楷体" panose="02010600040101010101" pitchFamily="2" charset="-122"/>
                <a:ea typeface="华文楷体" panose="02010600040101010101" pitchFamily="2" charset="-122"/>
                <a:hlinkClick r:id="rId4"/>
              </a:rPr>
              <a:t>LOGO!</a:t>
            </a:r>
            <a:r>
              <a:rPr lang="zh-CN" altLang="en-US" sz="1600" dirty="0" smtClean="0">
                <a:latin typeface="华文楷体" panose="02010600040101010101" pitchFamily="2" charset="-122"/>
                <a:ea typeface="华文楷体" panose="02010600040101010101" pitchFamily="2" charset="-122"/>
                <a:hlinkClick r:id="rId4"/>
              </a:rPr>
              <a:t>基础及应用</a:t>
            </a:r>
            <a:r>
              <a:rPr lang="en-US" altLang="zh-CN" sz="1600" dirty="0" smtClean="0">
                <a:latin typeface="华文楷体" panose="02010600040101010101" pitchFamily="2" charset="-122"/>
                <a:ea typeface="华文楷体" panose="02010600040101010101" pitchFamily="2" charset="-122"/>
                <a:hlinkClick r:id="rId4"/>
              </a:rPr>
              <a:t>》</a:t>
            </a:r>
            <a:endParaRPr lang="zh-CN" altLang="en-US" sz="16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6431805" y="3504011"/>
            <a:ext cx="1152880"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4</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6431805" y="3877272"/>
            <a:ext cx="219322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20</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23</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30" name="文本框 29">
            <a:hlinkClick r:id="rId6"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31" name="动作按钮: 自定义 3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2" name="动作按钮: 自定义 31">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3" name="动作按钮: 自定义 32">
            <a:hlinkClick r:id="rId7"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4" name="动作按钮: 自定义 33">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632927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2031325" cy="461665"/>
          </a:xfrm>
          <a:prstGeom prst="rect">
            <a:avLst/>
          </a:prstGeom>
          <a:noFill/>
        </p:spPr>
        <p:txBody>
          <a:bodyPr wrap="none" rtlCol="0">
            <a:spAutoFit/>
          </a:bodyPr>
          <a:lstStyle/>
          <a:p>
            <a:r>
              <a:rPr lang="zh-CN" altLang="en-US" sz="2400" b="1" dirty="0" smtClean="0">
                <a:latin typeface="华文楷体" panose="02010600040101010101" pitchFamily="2" charset="-122"/>
                <a:ea typeface="华文楷体" panose="02010600040101010101" pitchFamily="2" charset="-122"/>
              </a:rPr>
              <a:t>学习规划说明</a:t>
            </a:r>
            <a:endParaRPr lang="zh-CN" altLang="en-US" sz="2400"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5140" y="1128612"/>
            <a:ext cx="11642060" cy="1892826"/>
          </a:xfrm>
          <a:prstGeom prst="rect">
            <a:avLst/>
          </a:prstGeom>
          <a:noFill/>
        </p:spPr>
        <p:txBody>
          <a:bodyPr wrap="square" rtlCol="0">
            <a:spAutoFit/>
          </a:bodyPr>
          <a:lstStyle/>
          <a:p>
            <a:pPr indent="358775">
              <a:lnSpc>
                <a:spcPct val="130000"/>
              </a:lnSpc>
            </a:pPr>
            <a:r>
              <a:rPr lang="zh-CN" altLang="en-US" dirty="0" smtClean="0">
                <a:latin typeface="华文楷体" panose="02010600040101010101" pitchFamily="2" charset="-122"/>
                <a:ea typeface="华文楷体" panose="02010600040101010101" pitchFamily="2" charset="-122"/>
              </a:rPr>
              <a:t>本学习规划以技成现有的西门子课程为前提，以课程的知识点内容学习顺序为规划的前提，而并不是以职业规划为前提进行编写，其目的意在指导如何选择技成网站上的课程学习，如何高效快速的掌握</a:t>
            </a:r>
            <a:r>
              <a:rPr lang="en-US" altLang="zh-CN" dirty="0" smtClean="0">
                <a:latin typeface="华文楷体" panose="02010600040101010101" pitchFamily="2" charset="-122"/>
                <a:ea typeface="华文楷体" panose="02010600040101010101" pitchFamily="2" charset="-122"/>
              </a:rPr>
              <a:t>PLC</a:t>
            </a:r>
            <a:r>
              <a:rPr lang="zh-CN" altLang="en-US" dirty="0" smtClean="0">
                <a:latin typeface="华文楷体" panose="02010600040101010101" pitchFamily="2" charset="-122"/>
                <a:ea typeface="华文楷体" panose="02010600040101010101" pitchFamily="2" charset="-122"/>
              </a:rPr>
              <a:t>的应用。</a:t>
            </a:r>
            <a:endParaRPr lang="en-US" altLang="zh-CN" dirty="0" smtClean="0">
              <a:latin typeface="华文楷体" panose="02010600040101010101" pitchFamily="2" charset="-122"/>
              <a:ea typeface="华文楷体" panose="02010600040101010101" pitchFamily="2" charset="-122"/>
            </a:endParaRPr>
          </a:p>
          <a:p>
            <a:pPr indent="358775">
              <a:lnSpc>
                <a:spcPct val="130000"/>
              </a:lnSpc>
            </a:pPr>
            <a:r>
              <a:rPr lang="en-US" altLang="zh-CN" dirty="0" smtClean="0">
                <a:latin typeface="华文楷体" panose="02010600040101010101" pitchFamily="2" charset="-122"/>
                <a:ea typeface="华文楷体" panose="02010600040101010101" pitchFamily="2" charset="-122"/>
              </a:rPr>
              <a:t>PLC</a:t>
            </a:r>
            <a:r>
              <a:rPr lang="zh-CN" altLang="en-US" dirty="0" smtClean="0">
                <a:latin typeface="华文楷体" panose="02010600040101010101" pitchFamily="2" charset="-122"/>
                <a:ea typeface="华文楷体" panose="02010600040101010101" pitchFamily="2" charset="-122"/>
              </a:rPr>
              <a:t>应用技术是一项技能，需要进行不断的练习和实践，这里建议大家以丁老师提倡的“三边”学习法进行学习，即“一边看视频，一边看书本，一边</a:t>
            </a:r>
            <a:r>
              <a:rPr lang="zh-CN" altLang="en-US" dirty="0">
                <a:latin typeface="华文楷体" panose="02010600040101010101" pitchFamily="2" charset="-122"/>
                <a:ea typeface="华文楷体" panose="02010600040101010101" pitchFamily="2" charset="-122"/>
              </a:rPr>
              <a:t>练习</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indent="358775">
              <a:lnSpc>
                <a:spcPct val="130000"/>
              </a:lnSpc>
            </a:pPr>
            <a:r>
              <a:rPr lang="zh-CN" altLang="en-US" dirty="0" smtClean="0">
                <a:latin typeface="华文楷体" panose="02010600040101010101" pitchFamily="2" charset="-122"/>
                <a:ea typeface="华文楷体" panose="02010600040101010101" pitchFamily="2" charset="-122"/>
              </a:rPr>
              <a:t>本</a:t>
            </a:r>
            <a:r>
              <a:rPr lang="zh-CN" altLang="en-US" dirty="0">
                <a:latin typeface="华文楷体" panose="02010600040101010101" pitchFamily="2" charset="-122"/>
                <a:ea typeface="华文楷体" panose="02010600040101010101" pitchFamily="2" charset="-122"/>
              </a:rPr>
              <a:t>学习规划意在指导</a:t>
            </a:r>
            <a:r>
              <a:rPr lang="en-US" altLang="zh-CN" dirty="0">
                <a:latin typeface="华文楷体" panose="02010600040101010101" pitchFamily="2" charset="-122"/>
                <a:ea typeface="华文楷体" panose="02010600040101010101" pitchFamily="2" charset="-122"/>
              </a:rPr>
              <a:t>PLC</a:t>
            </a:r>
            <a:r>
              <a:rPr lang="zh-CN" altLang="en-US" dirty="0">
                <a:latin typeface="华文楷体" panose="02010600040101010101" pitchFamily="2" charset="-122"/>
                <a:ea typeface="华文楷体" panose="02010600040101010101" pitchFamily="2" charset="-122"/>
              </a:rPr>
              <a:t>初学者不知道如何选择课程及如何学习，并非针对所有</a:t>
            </a:r>
            <a:r>
              <a:rPr lang="zh-CN" altLang="en-US" dirty="0" smtClean="0">
                <a:latin typeface="华文楷体" panose="02010600040101010101" pitchFamily="2" charset="-122"/>
                <a:ea typeface="华文楷体" panose="02010600040101010101" pitchFamily="2" charset="-122"/>
              </a:rPr>
              <a:t>人群，仅供参考。</a:t>
            </a:r>
            <a:endParaRPr lang="zh-CN" altLang="en-US" dirty="0">
              <a:latin typeface="华文楷体" panose="02010600040101010101" pitchFamily="2" charset="-122"/>
              <a:ea typeface="华文楷体" panose="02010600040101010101" pitchFamily="2" charset="-122"/>
            </a:endParaRPr>
          </a:p>
        </p:txBody>
      </p:sp>
      <p:sp>
        <p:nvSpPr>
          <p:cNvPr id="20" name="动作按钮: 自定义 19">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2" name="动作按钮: 自定义 21">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3" name="动作按钮: 自定义 22">
            <a:hlinkClick r:id="rId2"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849079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5307" y="122329"/>
            <a:ext cx="5147563"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LOGO!</a:t>
            </a:r>
            <a:r>
              <a:rPr lang="zh-CN" altLang="en-US" b="1" dirty="0" smtClean="0">
                <a:latin typeface="华文楷体" panose="02010600040101010101" pitchFamily="2" charset="-122"/>
                <a:ea typeface="华文楷体" panose="02010600040101010101" pitchFamily="2" charset="-122"/>
              </a:rPr>
              <a:t>控制器的函数指令知识点内容</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7907" y="801562"/>
            <a:ext cx="11780370" cy="1200329"/>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！控制器的函数即为</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的指令，掌握这些函数指令是编写逻辑控制程序的前提，在函数指令这部分内容中主要学习的内容有：① 模拟函数指令、② 信息文本函数、③基本函数、④定时器函数、⑤计数器函数等。</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学习参资料：</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en-US" altLang="zh-CN" sz="1600" dirty="0">
                <a:latin typeface="华文楷体" panose="02010600040101010101" pitchFamily="2" charset="-122"/>
                <a:ea typeface="华文楷体" panose="02010600040101010101" pitchFamily="2" charset="-122"/>
                <a:hlinkClick r:id="rId3" action="ppaction://hlinkfile"/>
              </a:rPr>
              <a:t>LOGO!8_CN</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23" name="直接连接符 22"/>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50607" y="256303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grpSp>
        <p:nvGrpSpPr>
          <p:cNvPr id="13" name="组合 12"/>
          <p:cNvGrpSpPr/>
          <p:nvPr/>
        </p:nvGrpSpPr>
        <p:grpSpPr>
          <a:xfrm>
            <a:off x="1043997" y="2994260"/>
            <a:ext cx="1935801" cy="1405857"/>
            <a:chOff x="1054157" y="3046211"/>
            <a:chExt cx="1935801" cy="1405857"/>
          </a:xfrm>
        </p:grpSpPr>
        <p:pic>
          <p:nvPicPr>
            <p:cNvPr id="14" name="图片 13">
              <a:hlinkClick r:id="rId4"/>
            </p:cNvPr>
            <p:cNvPicPr>
              <a:picLocks noChangeAspect="1"/>
            </p:cNvPicPr>
            <p:nvPr/>
          </p:nvPicPr>
          <p:blipFill>
            <a:blip r:embed="rId5"/>
            <a:stretch>
              <a:fillRect/>
            </a:stretch>
          </p:blipFill>
          <p:spPr>
            <a:xfrm>
              <a:off x="1054157" y="3046211"/>
              <a:ext cx="1935801" cy="1088137"/>
            </a:xfrm>
            <a:prstGeom prst="rect">
              <a:avLst/>
            </a:prstGeom>
          </p:spPr>
        </p:pic>
        <p:sp>
          <p:nvSpPr>
            <p:cNvPr id="15" name="文本框 14"/>
            <p:cNvSpPr txBox="1"/>
            <p:nvPr/>
          </p:nvSpPr>
          <p:spPr>
            <a:xfrm>
              <a:off x="1314171" y="4175069"/>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grpSp>
      <p:sp>
        <p:nvSpPr>
          <p:cNvPr id="16" name="文本框 15"/>
          <p:cNvSpPr txBox="1"/>
          <p:nvPr/>
        </p:nvSpPr>
        <p:spPr>
          <a:xfrm>
            <a:off x="550607" y="44927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802125" y="4903181"/>
            <a:ext cx="2736647"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 掌握各种函数指令的应用</a:t>
            </a:r>
            <a:endParaRPr lang="zh-CN" altLang="en-US"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802125" y="5244781"/>
            <a:ext cx="3907646" cy="795795"/>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② 能够根据要求使用函数指令完成控制程序的设计</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5457057" y="2483988"/>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5557520" y="3068320"/>
            <a:ext cx="3627916"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rPr>
              <a:t>《</a:t>
            </a:r>
            <a:r>
              <a:rPr lang="zh-CN" altLang="en-US" sz="1600" dirty="0" smtClean="0">
                <a:latin typeface="华文楷体" panose="02010600040101010101" pitchFamily="2" charset="-122"/>
                <a:ea typeface="华文楷体" panose="02010600040101010101" pitchFamily="2" charset="-122"/>
                <a:hlinkClick r:id="rId4"/>
              </a:rPr>
              <a:t>西门子</a:t>
            </a:r>
            <a:r>
              <a:rPr lang="en-US" altLang="zh-CN" sz="1600" dirty="0" smtClean="0">
                <a:latin typeface="华文楷体" panose="02010600040101010101" pitchFamily="2" charset="-122"/>
                <a:ea typeface="华文楷体" panose="02010600040101010101" pitchFamily="2" charset="-122"/>
                <a:hlinkClick r:id="rId4"/>
              </a:rPr>
              <a:t>LOGO!</a:t>
            </a:r>
            <a:r>
              <a:rPr lang="zh-CN" altLang="en-US" sz="1600" dirty="0" smtClean="0">
                <a:latin typeface="华文楷体" panose="02010600040101010101" pitchFamily="2" charset="-122"/>
                <a:ea typeface="华文楷体" panose="02010600040101010101" pitchFamily="2" charset="-122"/>
                <a:hlinkClick r:id="rId4"/>
              </a:rPr>
              <a:t>基础及应用</a:t>
            </a:r>
            <a:r>
              <a:rPr lang="en-US" altLang="zh-CN" sz="1600" dirty="0" smtClean="0">
                <a:latin typeface="华文楷体" panose="02010600040101010101" pitchFamily="2" charset="-122"/>
                <a:ea typeface="华文楷体" panose="02010600040101010101" pitchFamily="2" charset="-122"/>
                <a:hlinkClick r:id="rId4"/>
              </a:rPr>
              <a:t>》</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6431805" y="3504011"/>
            <a:ext cx="2045753"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课时</a:t>
            </a:r>
            <a:r>
              <a:rPr lang="en-US" altLang="zh-CN"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18</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8" name="文本框 27">
            <a:hlinkClick r:id="rId6"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9" name="动作按钮: 自定义 28">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0" name="动作按钮: 自定义 29">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1" name="动作按钮: 自定义 30">
            <a:hlinkClick r:id="rId7"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2" name="动作按钮: 自定义 31">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459776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5307" y="122329"/>
            <a:ext cx="4839786"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LOGO!</a:t>
            </a:r>
            <a:r>
              <a:rPr lang="zh-CN" altLang="en-US" b="1" dirty="0" smtClean="0">
                <a:latin typeface="华文楷体" panose="02010600040101010101" pitchFamily="2" charset="-122"/>
                <a:ea typeface="华文楷体" panose="02010600040101010101" pitchFamily="2" charset="-122"/>
              </a:rPr>
              <a:t>控制器的综合应用实列讲解</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2399" y="905299"/>
            <a:ext cx="11780370" cy="795795"/>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！控制器虽然作为一个微型控制器，但在很多行业中也有使用，特别时在智能楼宇方面，如应用与空气源热泵系统等，本部分内容主要学习</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！控制器的行业应用。</a:t>
            </a:r>
            <a:endParaRPr lang="zh-CN" altLang="en-US" sz="1600" dirty="0">
              <a:latin typeface="华文楷体" panose="02010600040101010101" pitchFamily="2" charset="-122"/>
              <a:ea typeface="华文楷体" panose="02010600040101010101" pitchFamily="2" charset="-122"/>
            </a:endParaRPr>
          </a:p>
        </p:txBody>
      </p:sp>
      <p:cxnSp>
        <p:nvCxnSpPr>
          <p:cNvPr id="23" name="直接连接符 22"/>
          <p:cNvCxnSpPr/>
          <p:nvPr/>
        </p:nvCxnSpPr>
        <p:spPr>
          <a:xfrm>
            <a:off x="5073117" y="224807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73117" y="224807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40447" y="224807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grpSp>
        <p:nvGrpSpPr>
          <p:cNvPr id="14" name="组合 13"/>
          <p:cNvGrpSpPr/>
          <p:nvPr/>
        </p:nvGrpSpPr>
        <p:grpSpPr>
          <a:xfrm>
            <a:off x="1033837" y="2679300"/>
            <a:ext cx="1935801" cy="1405857"/>
            <a:chOff x="1054157" y="3046211"/>
            <a:chExt cx="1935801" cy="1405857"/>
          </a:xfrm>
        </p:grpSpPr>
        <p:pic>
          <p:nvPicPr>
            <p:cNvPr id="15" name="图片 14">
              <a:hlinkClick r:id="rId3"/>
            </p:cNvPr>
            <p:cNvPicPr>
              <a:picLocks noChangeAspect="1"/>
            </p:cNvPicPr>
            <p:nvPr/>
          </p:nvPicPr>
          <p:blipFill>
            <a:blip r:embed="rId4"/>
            <a:stretch>
              <a:fillRect/>
            </a:stretch>
          </p:blipFill>
          <p:spPr>
            <a:xfrm>
              <a:off x="1054157" y="3046211"/>
              <a:ext cx="1935801" cy="1088137"/>
            </a:xfrm>
            <a:prstGeom prst="rect">
              <a:avLst/>
            </a:prstGeom>
          </p:spPr>
        </p:pic>
        <p:sp>
          <p:nvSpPr>
            <p:cNvPr id="16" name="文本框 15"/>
            <p:cNvSpPr txBox="1"/>
            <p:nvPr/>
          </p:nvSpPr>
          <p:spPr>
            <a:xfrm>
              <a:off x="1314171" y="4175069"/>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grpSp>
      <p:sp>
        <p:nvSpPr>
          <p:cNvPr id="17" name="文本框 16"/>
          <p:cNvSpPr txBox="1"/>
          <p:nvPr/>
        </p:nvSpPr>
        <p:spPr>
          <a:xfrm>
            <a:off x="540447" y="417782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791965" y="4588221"/>
            <a:ext cx="411522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 了解</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！控制器的行业应用及是实现</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5457057" y="2483988"/>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5557520" y="3068320"/>
            <a:ext cx="3627916"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3"/>
              </a:rPr>
              <a:t>《</a:t>
            </a:r>
            <a:r>
              <a:rPr lang="zh-CN" altLang="en-US" sz="1600" dirty="0" smtClean="0">
                <a:latin typeface="华文楷体" panose="02010600040101010101" pitchFamily="2" charset="-122"/>
                <a:ea typeface="华文楷体" panose="02010600040101010101" pitchFamily="2" charset="-122"/>
                <a:hlinkClick r:id="rId3"/>
              </a:rPr>
              <a:t>西门子</a:t>
            </a:r>
            <a:r>
              <a:rPr lang="en-US" altLang="zh-CN" sz="1600" dirty="0" smtClean="0">
                <a:latin typeface="华文楷体" panose="02010600040101010101" pitchFamily="2" charset="-122"/>
                <a:ea typeface="华文楷体" panose="02010600040101010101" pitchFamily="2" charset="-122"/>
                <a:hlinkClick r:id="rId3"/>
              </a:rPr>
              <a:t>LOGO!</a:t>
            </a:r>
            <a:r>
              <a:rPr lang="zh-CN" altLang="en-US" sz="1600" dirty="0" smtClean="0">
                <a:latin typeface="华文楷体" panose="02010600040101010101" pitchFamily="2" charset="-122"/>
                <a:ea typeface="华文楷体" panose="02010600040101010101" pitchFamily="2" charset="-122"/>
                <a:hlinkClick r:id="rId3"/>
              </a:rPr>
              <a:t>基础及应用</a:t>
            </a:r>
            <a:r>
              <a:rPr lang="en-US" altLang="zh-CN" sz="1600" dirty="0" smtClean="0">
                <a:latin typeface="华文楷体" panose="02010600040101010101" pitchFamily="2" charset="-122"/>
                <a:ea typeface="华文楷体" panose="02010600040101010101" pitchFamily="2" charset="-122"/>
                <a:hlinkClick r:id="rId3"/>
              </a:rPr>
              <a:t>》</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6431805" y="3504011"/>
            <a:ext cx="2794355"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行业应用</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 空气热源泵系统</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6431805" y="3839275"/>
            <a:ext cx="1973617"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行业应用</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 冷水机</a:t>
            </a:r>
            <a:endParaRPr lang="zh-CN" altLang="en-US" sz="16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6449803" y="4152845"/>
            <a:ext cx="1973617"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行业应用</a:t>
            </a:r>
            <a:r>
              <a:rPr lang="en-US" altLang="zh-CN" sz="1600" dirty="0" smtClean="0">
                <a:latin typeface="华文楷体" panose="02010600040101010101" pitchFamily="2" charset="-122"/>
                <a:ea typeface="华文楷体" panose="02010600040101010101" pitchFamily="2" charset="-122"/>
              </a:rPr>
              <a:t>3</a:t>
            </a:r>
            <a:r>
              <a:rPr lang="zh-CN" altLang="en-US" sz="1600" dirty="0" smtClean="0">
                <a:latin typeface="华文楷体" panose="02010600040101010101" pitchFamily="2" charset="-122"/>
                <a:ea typeface="华文楷体" panose="02010600040101010101" pitchFamily="2" charset="-122"/>
              </a:rPr>
              <a:t>： 压样机</a:t>
            </a:r>
            <a:endParaRPr lang="zh-CN" altLang="en-US" sz="1600" dirty="0">
              <a:latin typeface="华文楷体" panose="02010600040101010101" pitchFamily="2" charset="-122"/>
              <a:ea typeface="华文楷体" panose="02010600040101010101" pitchFamily="2" charset="-122"/>
            </a:endParaRPr>
          </a:p>
        </p:txBody>
      </p:sp>
      <p:sp>
        <p:nvSpPr>
          <p:cNvPr id="29" name="文本框 28">
            <a:hlinkClick r:id="rId5"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30" name="动作按钮: 自定义 29">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1" name="动作按钮: 自定义 30">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2" name="动作按钮: 自定义 31">
            <a:hlinkClick r:id="rId6"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3" name="动作按钮: 自定义 32">
            <a:hlinkClick r:id="rId7"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315281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5307" y="122329"/>
            <a:ext cx="5455340"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LOGO!</a:t>
            </a:r>
            <a:r>
              <a:rPr lang="zh-CN" altLang="en-US" b="1" dirty="0" smtClean="0">
                <a:latin typeface="华文楷体" panose="02010600040101010101" pitchFamily="2" charset="-122"/>
                <a:ea typeface="华文楷体" panose="02010600040101010101" pitchFamily="2" charset="-122"/>
              </a:rPr>
              <a:t>控制器的以太网通信应用知识点</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2399" y="679990"/>
            <a:ext cx="11780370" cy="1200329"/>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！控制器从</a:t>
            </a:r>
            <a:r>
              <a:rPr lang="en-US" altLang="zh-CN" sz="1600" dirty="0" smtClean="0">
                <a:latin typeface="华文楷体" panose="02010600040101010101" pitchFamily="2" charset="-122"/>
                <a:ea typeface="华文楷体" panose="02010600040101010101" pitchFamily="2" charset="-122"/>
              </a:rPr>
              <a:t>OBA7</a:t>
            </a:r>
            <a:r>
              <a:rPr lang="zh-CN" altLang="en-US" sz="1600" dirty="0" smtClean="0">
                <a:latin typeface="华文楷体" panose="02010600040101010101" pitchFamily="2" charset="-122"/>
                <a:ea typeface="华文楷体" panose="02010600040101010101" pitchFamily="2" charset="-122"/>
              </a:rPr>
              <a:t>开始增加了以太网接口，使用该以太网接除了可实现程序的下载和上载外，还可以用于实现与西门子其他产品之间的通信，这部分的主要学习内容有：① 与</a:t>
            </a:r>
            <a:r>
              <a:rPr lang="en-US" altLang="zh-CN" sz="1600" dirty="0" smtClean="0">
                <a:latin typeface="华文楷体" panose="02010600040101010101" pitchFamily="2" charset="-122"/>
                <a:ea typeface="华文楷体" panose="02010600040101010101" pitchFamily="2" charset="-122"/>
              </a:rPr>
              <a:t>S7-300PLC </a:t>
            </a:r>
            <a:r>
              <a:rPr lang="zh-CN" altLang="en-US" sz="1600" dirty="0" smtClean="0">
                <a:latin typeface="华文楷体" panose="02010600040101010101" pitchFamily="2" charset="-122"/>
                <a:ea typeface="华文楷体" panose="02010600040101010101" pitchFamily="2" charset="-122"/>
              </a:rPr>
              <a:t>的通通信、② 西门子触摸屏的通信、③ </a:t>
            </a:r>
            <a:r>
              <a:rPr lang="en-US" altLang="zh-CN" sz="1600" dirty="0" smtClean="0">
                <a:latin typeface="华文楷体" panose="02010600040101010101" pitchFamily="2" charset="-122"/>
                <a:ea typeface="华文楷体" panose="02010600040101010101" pitchFamily="2" charset="-122"/>
              </a:rPr>
              <a:t>Wincc</a:t>
            </a:r>
            <a:r>
              <a:rPr lang="zh-CN" altLang="en-US" sz="1600" dirty="0" smtClean="0">
                <a:latin typeface="华文楷体" panose="02010600040101010101" pitchFamily="2" charset="-122"/>
                <a:ea typeface="华文楷体" panose="02010600040101010101" pitchFamily="2" charset="-122"/>
              </a:rPr>
              <a:t>的通信等。</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a:latin typeface="华文楷体" panose="02010600040101010101" pitchFamily="2" charset="-122"/>
                <a:ea typeface="华文楷体" panose="02010600040101010101" pitchFamily="2" charset="-122"/>
              </a:rPr>
              <a:t>学习参资料：</a:t>
            </a:r>
            <a:r>
              <a:rPr lang="en-US" altLang="zh-CN" sz="1600" dirty="0">
                <a:latin typeface="华文楷体" panose="02010600040101010101" pitchFamily="2" charset="-122"/>
                <a:ea typeface="华文楷体" panose="02010600040101010101" pitchFamily="2" charset="-122"/>
                <a:hlinkClick r:id="rId3" action="ppaction://hlinkfile"/>
              </a:rPr>
              <a:t>《LOGO!8_CN</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23" name="直接连接符 22"/>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0447" y="224807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grpSp>
        <p:nvGrpSpPr>
          <p:cNvPr id="13" name="组合 12"/>
          <p:cNvGrpSpPr/>
          <p:nvPr/>
        </p:nvGrpSpPr>
        <p:grpSpPr>
          <a:xfrm>
            <a:off x="1033837" y="2679300"/>
            <a:ext cx="1935801" cy="1405857"/>
            <a:chOff x="1054157" y="3046211"/>
            <a:chExt cx="1935801" cy="1405857"/>
          </a:xfrm>
        </p:grpSpPr>
        <p:pic>
          <p:nvPicPr>
            <p:cNvPr id="14" name="图片 13">
              <a:hlinkClick r:id="rId4"/>
            </p:cNvPr>
            <p:cNvPicPr>
              <a:picLocks noChangeAspect="1"/>
            </p:cNvPicPr>
            <p:nvPr/>
          </p:nvPicPr>
          <p:blipFill>
            <a:blip r:embed="rId5"/>
            <a:stretch>
              <a:fillRect/>
            </a:stretch>
          </p:blipFill>
          <p:spPr>
            <a:xfrm>
              <a:off x="1054157" y="3046211"/>
              <a:ext cx="1935801" cy="1088137"/>
            </a:xfrm>
            <a:prstGeom prst="rect">
              <a:avLst/>
            </a:prstGeom>
          </p:spPr>
        </p:pic>
        <p:sp>
          <p:nvSpPr>
            <p:cNvPr id="15" name="文本框 14"/>
            <p:cNvSpPr txBox="1"/>
            <p:nvPr/>
          </p:nvSpPr>
          <p:spPr>
            <a:xfrm>
              <a:off x="1314171" y="4175069"/>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grpSp>
      <p:sp>
        <p:nvSpPr>
          <p:cNvPr id="16" name="文本框 15"/>
          <p:cNvSpPr txBox="1"/>
          <p:nvPr/>
        </p:nvSpPr>
        <p:spPr>
          <a:xfrm>
            <a:off x="540447" y="417782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791965" y="4588221"/>
            <a:ext cx="4044195" cy="70961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！控制器与其他</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系列</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的以太网通信</a:t>
            </a:r>
            <a:endParaRPr lang="zh-CN" altLang="en-US"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791964" y="5295954"/>
            <a:ext cx="4044195" cy="70961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！控制器与触摸屏及</a:t>
            </a:r>
            <a:r>
              <a:rPr lang="en-US" altLang="zh-CN" sz="1600" dirty="0" smtClean="0">
                <a:latin typeface="华文楷体" panose="02010600040101010101" pitchFamily="2" charset="-122"/>
                <a:ea typeface="华文楷体" panose="02010600040101010101" pitchFamily="2" charset="-122"/>
              </a:rPr>
              <a:t>Wincc</a:t>
            </a:r>
            <a:r>
              <a:rPr lang="zh-CN" altLang="en-US" sz="1600" dirty="0" smtClean="0">
                <a:latin typeface="华文楷体" panose="02010600040101010101" pitchFamily="2" charset="-122"/>
                <a:ea typeface="华文楷体" panose="02010600040101010101" pitchFamily="2" charset="-122"/>
              </a:rPr>
              <a:t>之间的通信连接</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5457057" y="2483988"/>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5557520" y="3068320"/>
            <a:ext cx="3627916"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rPr>
              <a:t>《</a:t>
            </a:r>
            <a:r>
              <a:rPr lang="zh-CN" altLang="en-US" sz="1600" dirty="0" smtClean="0">
                <a:latin typeface="华文楷体" panose="02010600040101010101" pitchFamily="2" charset="-122"/>
                <a:ea typeface="华文楷体" panose="02010600040101010101" pitchFamily="2" charset="-122"/>
                <a:hlinkClick r:id="rId4"/>
              </a:rPr>
              <a:t>西门子</a:t>
            </a:r>
            <a:r>
              <a:rPr lang="en-US" altLang="zh-CN" sz="1600" dirty="0" smtClean="0">
                <a:latin typeface="华文楷体" panose="02010600040101010101" pitchFamily="2" charset="-122"/>
                <a:ea typeface="华文楷体" panose="02010600040101010101" pitchFamily="2" charset="-122"/>
                <a:hlinkClick r:id="rId4"/>
              </a:rPr>
              <a:t>LOGO!</a:t>
            </a:r>
            <a:r>
              <a:rPr lang="zh-CN" altLang="en-US" sz="1600" dirty="0" smtClean="0">
                <a:latin typeface="华文楷体" panose="02010600040101010101" pitchFamily="2" charset="-122"/>
                <a:ea typeface="华文楷体" panose="02010600040101010101" pitchFamily="2" charset="-122"/>
                <a:hlinkClick r:id="rId4"/>
              </a:rPr>
              <a:t>基础及应用</a:t>
            </a:r>
            <a:r>
              <a:rPr lang="en-US" altLang="zh-CN" sz="1600" dirty="0" smtClean="0">
                <a:latin typeface="华文楷体" panose="02010600040101010101" pitchFamily="2" charset="-122"/>
                <a:ea typeface="华文楷体" panose="02010600040101010101" pitchFamily="2" charset="-122"/>
                <a:hlinkClick r:id="rId4"/>
              </a:rPr>
              <a:t>》</a:t>
            </a:r>
            <a:endParaRPr lang="zh-CN" altLang="en-US"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431805" y="3504011"/>
            <a:ext cx="2141933"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①第</a:t>
            </a:r>
            <a:r>
              <a:rPr lang="en-US" altLang="zh-CN" sz="1600" dirty="0" smtClean="0">
                <a:latin typeface="华文楷体" panose="02010600040101010101" pitchFamily="2" charset="-122"/>
                <a:ea typeface="华文楷体" panose="02010600040101010101" pitchFamily="2" charset="-122"/>
              </a:rPr>
              <a:t>24</a:t>
            </a:r>
            <a:r>
              <a:rPr lang="zh-CN" altLang="en-US" sz="1600" dirty="0" smtClean="0">
                <a:latin typeface="华文楷体" panose="02010600040101010101" pitchFamily="2" charset="-122"/>
                <a:ea typeface="华文楷体" panose="02010600040101010101" pitchFamily="2" charset="-122"/>
              </a:rPr>
              <a:t>课时</a:t>
            </a:r>
            <a:r>
              <a:rPr lang="en-US" altLang="zh-CN"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30</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6" name="文本框 25">
            <a:hlinkClick r:id="rId6"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7" name="动作按钮: 自定义 26">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8" name="动作按钮: 自定义 27">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9" name="动作按钮: 自定义 28">
            <a:hlinkClick r:id="rId7"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0" name="动作按钮: 自定义 29">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386044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5307" y="122329"/>
            <a:ext cx="3916457"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LOGO!</a:t>
            </a:r>
            <a:r>
              <a:rPr lang="zh-CN" altLang="en-US" b="1" dirty="0" smtClean="0">
                <a:latin typeface="华文楷体" panose="02010600040101010101" pitchFamily="2" charset="-122"/>
                <a:ea typeface="华文楷体" panose="02010600040101010101" pitchFamily="2" charset="-122"/>
              </a:rPr>
              <a:t>控制器的新特性功能</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7907" y="904705"/>
            <a:ext cx="11780370" cy="1165127"/>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！控制器从</a:t>
            </a:r>
            <a:r>
              <a:rPr lang="en-US" altLang="zh-CN" sz="1600" dirty="0" smtClean="0">
                <a:latin typeface="华文楷体" panose="02010600040101010101" pitchFamily="2" charset="-122"/>
                <a:ea typeface="华文楷体" panose="02010600040101010101" pitchFamily="2" charset="-122"/>
              </a:rPr>
              <a:t>OBA8</a:t>
            </a:r>
            <a:r>
              <a:rPr lang="zh-CN" altLang="en-US" sz="1600" dirty="0" smtClean="0">
                <a:latin typeface="华文楷体" panose="02010600040101010101" pitchFamily="2" charset="-122"/>
                <a:ea typeface="华文楷体" panose="02010600040101010101" pitchFamily="2" charset="-122"/>
              </a:rPr>
              <a:t>开始增加新的特性功能，</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！控制器的以太网端口除了可以与西门子本身产品通信外还增加了</a:t>
            </a:r>
            <a:r>
              <a:rPr lang="en-US" altLang="zh-CN" sz="1600" dirty="0" smtClean="0">
                <a:latin typeface="华文楷体" panose="02010600040101010101" pitchFamily="2" charset="-122"/>
                <a:ea typeface="华文楷体" panose="02010600040101010101" pitchFamily="2" charset="-122"/>
              </a:rPr>
              <a:t>MODBUS TCP</a:t>
            </a:r>
            <a:r>
              <a:rPr lang="zh-CN" altLang="en-US" sz="1600" dirty="0" smtClean="0">
                <a:latin typeface="华文楷体" panose="02010600040101010101" pitchFamily="2" charset="-122"/>
                <a:ea typeface="华文楷体" panose="02010600040101010101" pitchFamily="2" charset="-122"/>
              </a:rPr>
              <a:t>的功能可用于实现与第三方设备的通信</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在</a:t>
            </a:r>
            <a:r>
              <a:rPr lang="en-US" altLang="zh-CN" sz="1600" dirty="0" smtClean="0">
                <a:latin typeface="华文楷体" panose="02010600040101010101" pitchFamily="2" charset="-122"/>
                <a:ea typeface="华文楷体" panose="02010600040101010101" pitchFamily="2" charset="-122"/>
              </a:rPr>
              <a:t>LOGO 0BA8</a:t>
            </a:r>
            <a:r>
              <a:rPr lang="zh-CN" altLang="en-US" sz="1600" dirty="0" smtClean="0">
                <a:latin typeface="华文楷体" panose="02010600040101010101" pitchFamily="2" charset="-122"/>
                <a:ea typeface="华文楷体" panose="02010600040101010101" pitchFamily="2" charset="-122"/>
              </a:rPr>
              <a:t>的控制器中还增加</a:t>
            </a:r>
            <a:r>
              <a:rPr lang="en-US" altLang="zh-CN" sz="1600" dirty="0" smtClean="0">
                <a:latin typeface="华文楷体" panose="02010600040101010101" pitchFamily="2" charset="-122"/>
                <a:ea typeface="华文楷体" panose="02010600040101010101" pitchFamily="2" charset="-122"/>
              </a:rPr>
              <a:t>Access tool</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rPr>
              <a:t>web</a:t>
            </a:r>
            <a:r>
              <a:rPr lang="zh-CN" altLang="en-US" sz="1600" dirty="0" smtClean="0">
                <a:latin typeface="华文楷体" panose="02010600040101010101" pitchFamily="2" charset="-122"/>
                <a:ea typeface="华文楷体" panose="02010600040101010101" pitchFamily="2" charset="-122"/>
              </a:rPr>
              <a:t>功能的应用，学习该部分内容时 ，建议视频与</a:t>
            </a:r>
            <a:r>
              <a:rPr lang="en-US" altLang="zh-CN" sz="1600" dirty="0">
                <a:latin typeface="华文楷体" panose="02010600040101010101" pitchFamily="2" charset="-122"/>
                <a:ea typeface="华文楷体" panose="02010600040101010101" pitchFamily="2" charset="-122"/>
                <a:hlinkClick r:id="rId3" action="ppaction://hlinkfile"/>
              </a:rPr>
              <a:t>《LOGO!8_CN</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一起学习。</a:t>
            </a:r>
            <a:endParaRPr lang="zh-CN" altLang="en-US" sz="1600" dirty="0">
              <a:latin typeface="华文楷体" panose="02010600040101010101" pitchFamily="2" charset="-122"/>
              <a:ea typeface="华文楷体" panose="02010600040101010101" pitchFamily="2" charset="-122"/>
            </a:endParaRPr>
          </a:p>
        </p:txBody>
      </p:sp>
      <p:cxnSp>
        <p:nvCxnSpPr>
          <p:cNvPr id="23" name="直接连接符 22"/>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40447" y="224807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540447" y="417782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791965" y="4588221"/>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a:t>
            </a:r>
            <a:r>
              <a:rPr lang="en-US" altLang="zh-CN" sz="1600" dirty="0" smtClean="0">
                <a:latin typeface="华文楷体" panose="02010600040101010101" pitchFamily="2" charset="-122"/>
                <a:ea typeface="华文楷体" panose="02010600040101010101" pitchFamily="2" charset="-122"/>
              </a:rPr>
              <a:t>MODBUS TCP</a:t>
            </a:r>
            <a:r>
              <a:rPr lang="zh-CN" altLang="en-US" sz="1600" dirty="0" smtClean="0">
                <a:latin typeface="华文楷体" panose="02010600040101010101" pitchFamily="2" charset="-122"/>
                <a:ea typeface="华文楷体" panose="02010600040101010101" pitchFamily="2" charset="-122"/>
              </a:rPr>
              <a:t>应用</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791965" y="5000642"/>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a:t>
            </a:r>
            <a:r>
              <a:rPr lang="en-US" altLang="zh-CN" sz="1600" dirty="0" smtClean="0">
                <a:latin typeface="华文楷体" panose="02010600040101010101" pitchFamily="2" charset="-122"/>
                <a:ea typeface="华文楷体" panose="02010600040101010101" pitchFamily="2" charset="-122"/>
              </a:rPr>
              <a:t>Access Tool</a:t>
            </a:r>
            <a:r>
              <a:rPr lang="zh-CN" altLang="en-US" sz="1600" dirty="0" smtClean="0">
                <a:latin typeface="华文楷体" panose="02010600040101010101" pitchFamily="2" charset="-122"/>
                <a:ea typeface="华文楷体" panose="02010600040101010101" pitchFamily="2" charset="-122"/>
              </a:rPr>
              <a:t>的应用</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791964" y="5375511"/>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掌握</a:t>
            </a:r>
            <a:r>
              <a:rPr lang="en-US" altLang="zh-CN" sz="1600" dirty="0" smtClean="0">
                <a:latin typeface="华文楷体" panose="02010600040101010101" pitchFamily="2" charset="-122"/>
                <a:ea typeface="华文楷体" panose="02010600040101010101" pitchFamily="2" charset="-122"/>
              </a:rPr>
              <a:t>LOGO</a:t>
            </a:r>
            <a:r>
              <a:rPr lang="zh-CN" altLang="en-US" sz="1600" dirty="0" smtClean="0">
                <a:latin typeface="华文楷体" panose="02010600040101010101" pitchFamily="2" charset="-122"/>
                <a:ea typeface="华文楷体" panose="02010600040101010101" pitchFamily="2" charset="-122"/>
              </a:rPr>
              <a:t>！控制器的</a:t>
            </a:r>
            <a:r>
              <a:rPr lang="en-US" altLang="zh-CN" sz="1600" dirty="0" smtClean="0">
                <a:latin typeface="华文楷体" panose="02010600040101010101" pitchFamily="2" charset="-122"/>
                <a:ea typeface="华文楷体" panose="02010600040101010101" pitchFamily="2" charset="-122"/>
              </a:rPr>
              <a:t>Web</a:t>
            </a:r>
            <a:r>
              <a:rPr lang="zh-CN" altLang="en-US" sz="1600" dirty="0" smtClean="0">
                <a:latin typeface="华文楷体" panose="02010600040101010101" pitchFamily="2" charset="-122"/>
                <a:ea typeface="华文楷体" panose="02010600040101010101" pitchFamily="2" charset="-122"/>
              </a:rPr>
              <a:t>功能的应用</a:t>
            </a:r>
            <a:endParaRPr lang="zh-CN" altLang="en-US" sz="1600" dirty="0">
              <a:latin typeface="华文楷体" panose="02010600040101010101" pitchFamily="2" charset="-122"/>
              <a:ea typeface="华文楷体" panose="02010600040101010101" pitchFamily="2" charset="-122"/>
            </a:endParaRPr>
          </a:p>
        </p:txBody>
      </p:sp>
      <p:grpSp>
        <p:nvGrpSpPr>
          <p:cNvPr id="4" name="组合 3"/>
          <p:cNvGrpSpPr/>
          <p:nvPr/>
        </p:nvGrpSpPr>
        <p:grpSpPr>
          <a:xfrm>
            <a:off x="1093104" y="2757489"/>
            <a:ext cx="1792335" cy="1327668"/>
            <a:chOff x="1093104" y="2757489"/>
            <a:chExt cx="1792335" cy="1327668"/>
          </a:xfrm>
        </p:grpSpPr>
        <p:sp>
          <p:nvSpPr>
            <p:cNvPr id="16" name="文本框 15"/>
            <p:cNvSpPr txBox="1"/>
            <p:nvPr/>
          </p:nvSpPr>
          <p:spPr>
            <a:xfrm>
              <a:off x="1293851" y="3808158"/>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3" name="图片 2">
              <a:hlinkClick r:id="rId4"/>
            </p:cNvPr>
            <p:cNvPicPr>
              <a:picLocks noChangeAspect="1"/>
            </p:cNvPicPr>
            <p:nvPr/>
          </p:nvPicPr>
          <p:blipFill>
            <a:blip r:embed="rId5"/>
            <a:stretch>
              <a:fillRect/>
            </a:stretch>
          </p:blipFill>
          <p:spPr>
            <a:xfrm>
              <a:off x="1093104" y="2757489"/>
              <a:ext cx="1792335" cy="1016214"/>
            </a:xfrm>
            <a:prstGeom prst="rect">
              <a:avLst/>
            </a:prstGeom>
          </p:spPr>
        </p:pic>
      </p:grpSp>
      <p:sp>
        <p:nvSpPr>
          <p:cNvPr id="24" name="文本框 23"/>
          <p:cNvSpPr txBox="1"/>
          <p:nvPr/>
        </p:nvSpPr>
        <p:spPr>
          <a:xfrm>
            <a:off x="5457057" y="2483988"/>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5557520" y="3068320"/>
            <a:ext cx="439735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rPr>
              <a:t>《</a:t>
            </a:r>
            <a:r>
              <a:rPr lang="zh-CN" altLang="en-US" sz="1600" dirty="0">
                <a:latin typeface="华文楷体" panose="02010600040101010101" pitchFamily="2" charset="-122"/>
                <a:ea typeface="华文楷体" panose="02010600040101010101" pitchFamily="2" charset="-122"/>
                <a:hlinkClick r:id="rId4"/>
              </a:rPr>
              <a:t>西门子</a:t>
            </a:r>
            <a:r>
              <a:rPr lang="en-US" altLang="zh-CN" sz="1600" dirty="0">
                <a:latin typeface="华文楷体" panose="02010600040101010101" pitchFamily="2" charset="-122"/>
                <a:ea typeface="华文楷体" panose="02010600040101010101" pitchFamily="2" charset="-122"/>
                <a:hlinkClick r:id="rId4"/>
              </a:rPr>
              <a:t>LOGO8.2</a:t>
            </a:r>
            <a:r>
              <a:rPr lang="zh-CN" altLang="en-US" sz="1600" dirty="0">
                <a:latin typeface="华文楷体" panose="02010600040101010101" pitchFamily="2" charset="-122"/>
                <a:ea typeface="华文楷体" panose="02010600040101010101" pitchFamily="2" charset="-122"/>
                <a:hlinkClick r:id="rId4"/>
              </a:rPr>
              <a:t>新特性及亮点介绍</a:t>
            </a:r>
            <a:r>
              <a:rPr lang="en-US" altLang="zh-CN" sz="1600" dirty="0" smtClean="0">
                <a:latin typeface="华文楷体" panose="02010600040101010101" pitchFamily="2" charset="-122"/>
                <a:ea typeface="华文楷体" panose="02010600040101010101" pitchFamily="2" charset="-122"/>
                <a:hlinkClick r:id="rId4"/>
              </a:rPr>
              <a:t>》</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6431805" y="3504011"/>
            <a:ext cx="2141933"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①第</a:t>
            </a:r>
            <a:r>
              <a:rPr lang="en-US" altLang="zh-CN" sz="1600" dirty="0" smtClean="0">
                <a:latin typeface="华文楷体" panose="02010600040101010101" pitchFamily="2" charset="-122"/>
                <a:ea typeface="华文楷体" panose="02010600040101010101" pitchFamily="2" charset="-122"/>
              </a:rPr>
              <a:t>24</a:t>
            </a:r>
            <a:r>
              <a:rPr lang="zh-CN" altLang="en-US" sz="1600" dirty="0" smtClean="0">
                <a:latin typeface="华文楷体" panose="02010600040101010101" pitchFamily="2" charset="-122"/>
                <a:ea typeface="华文楷体" panose="02010600040101010101" pitchFamily="2" charset="-122"/>
              </a:rPr>
              <a:t>课时</a:t>
            </a:r>
            <a:r>
              <a:rPr lang="en-US" altLang="zh-CN"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30</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8" name="文本框 27">
            <a:hlinkClick r:id="rId6"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9" name="动作按钮: 自定义 28">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0" name="动作按钮: 自定义 29">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1" name="动作按钮: 自定义 30">
            <a:hlinkClick r:id="rId7"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2" name="动作按钮: 自定义 31">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4348321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859296"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zh-CN" altLang="en-US" b="1" dirty="0" smtClean="0">
                <a:latin typeface="华文楷体" panose="02010600040101010101" pitchFamily="2" charset="-122"/>
                <a:ea typeface="华文楷体" panose="02010600040101010101" pitchFamily="2" charset="-122"/>
              </a:rPr>
              <a:t>技成</a:t>
            </a:r>
            <a:r>
              <a:rPr lang="en-US" altLang="zh-CN" b="1" dirty="0" smtClean="0">
                <a:latin typeface="华文楷体" panose="02010600040101010101" pitchFamily="2" charset="-122"/>
                <a:ea typeface="华文楷体" panose="02010600040101010101" pitchFamily="2" charset="-122"/>
              </a:rPr>
              <a:t>S7-200PLC</a:t>
            </a:r>
            <a:r>
              <a:rPr lang="zh-CN" altLang="en-US" b="1" dirty="0" smtClean="0">
                <a:latin typeface="华文楷体" panose="02010600040101010101" pitchFamily="2" charset="-122"/>
                <a:ea typeface="华文楷体" panose="02010600040101010101" pitchFamily="2" charset="-122"/>
              </a:rPr>
              <a:t>课程</a:t>
            </a:r>
            <a:r>
              <a:rPr lang="zh-CN" altLang="en-US" b="1" dirty="0">
                <a:latin typeface="华文楷体" panose="02010600040101010101" pitchFamily="2" charset="-122"/>
                <a:ea typeface="华文楷体" panose="02010600040101010101" pitchFamily="2" charset="-122"/>
              </a:rPr>
              <a:t>知识</a:t>
            </a:r>
            <a:r>
              <a:rPr lang="zh-CN" altLang="en-US" b="1" dirty="0" smtClean="0">
                <a:latin typeface="华文楷体" panose="02010600040101010101" pitchFamily="2" charset="-122"/>
                <a:ea typeface="华文楷体" panose="02010600040101010101" pitchFamily="2" charset="-122"/>
              </a:rPr>
              <a:t>点分类及学习规划</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678424" y="1581628"/>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软件与资料准备</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21" name="直接箭头连接符 20"/>
          <p:cNvCxnSpPr/>
          <p:nvPr/>
        </p:nvCxnSpPr>
        <p:spPr>
          <a:xfrm>
            <a:off x="2436715" y="1805000"/>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352799" y="1591459"/>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硬件与软件学习</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26" name="直接箭头连接符 25"/>
          <p:cNvCxnSpPr/>
          <p:nvPr/>
        </p:nvCxnSpPr>
        <p:spPr>
          <a:xfrm>
            <a:off x="5111089" y="1805000"/>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6027174" y="1572416"/>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编程指令学习</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5" name="直接箭头连接符 34"/>
          <p:cNvCxnSpPr/>
          <p:nvPr/>
        </p:nvCxnSpPr>
        <p:spPr>
          <a:xfrm>
            <a:off x="7785463" y="1785957"/>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8701548" y="1553373"/>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功能应用学习</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9" name="直接连接符 38"/>
          <p:cNvCxnSpPr/>
          <p:nvPr/>
        </p:nvCxnSpPr>
        <p:spPr>
          <a:xfrm>
            <a:off x="825909" y="2008709"/>
            <a:ext cx="0" cy="2558463"/>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25910" y="2747433"/>
            <a:ext cx="1947768" cy="427081"/>
            <a:chOff x="845575" y="2403304"/>
            <a:chExt cx="1947768" cy="427081"/>
          </a:xfrm>
        </p:grpSpPr>
        <p:sp>
          <p:nvSpPr>
            <p:cNvPr id="41" name="圆角矩形 40">
              <a:hlinkClick r:id="rId3" action="ppaction://hlinksldjump"/>
            </p:cNvPr>
            <p:cNvSpPr/>
            <p:nvPr/>
          </p:nvSpPr>
          <p:spPr>
            <a:xfrm>
              <a:off x="1306427" y="2403304"/>
              <a:ext cx="1486916"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学习</a:t>
              </a:r>
              <a:r>
                <a:rPr lang="zh-CN" altLang="en-US" sz="1600" dirty="0" smtClean="0">
                  <a:solidFill>
                    <a:schemeClr val="tx1"/>
                  </a:solidFill>
                  <a:latin typeface="华文楷体" panose="02010600040101010101" pitchFamily="2" charset="-122"/>
                  <a:ea typeface="华文楷体" panose="02010600040101010101" pitchFamily="2" charset="-122"/>
                </a:rPr>
                <a:t>参考资料</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43" name="直接连接符 42"/>
            <p:cNvCxnSpPr>
              <a:stCxn id="41" idx="1"/>
            </p:cNvCxnSpPr>
            <p:nvPr/>
          </p:nvCxnSpPr>
          <p:spPr>
            <a:xfrm flipH="1" flipV="1">
              <a:off x="845575" y="2615381"/>
              <a:ext cx="460852"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835741" y="3551264"/>
            <a:ext cx="1875857" cy="427081"/>
            <a:chOff x="855406" y="3354104"/>
            <a:chExt cx="1875857" cy="427081"/>
          </a:xfrm>
        </p:grpSpPr>
        <p:sp>
          <p:nvSpPr>
            <p:cNvPr id="45" name="圆角矩形 44">
              <a:hlinkClick r:id="rId4" action="ppaction://hlinksldjump"/>
            </p:cNvPr>
            <p:cNvSpPr/>
            <p:nvPr/>
          </p:nvSpPr>
          <p:spPr>
            <a:xfrm>
              <a:off x="1316259" y="3354104"/>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软件</a:t>
              </a:r>
              <a:r>
                <a:rPr lang="zh-CN" altLang="en-US" sz="1600" dirty="0" smtClean="0">
                  <a:solidFill>
                    <a:schemeClr val="tx1"/>
                  </a:solidFill>
                  <a:latin typeface="华文楷体" panose="02010600040101010101" pitchFamily="2" charset="-122"/>
                  <a:ea typeface="华文楷体" panose="02010600040101010101" pitchFamily="2" charset="-122"/>
                </a:rPr>
                <a:t>下载</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47" name="直接连接符 46"/>
            <p:cNvCxnSpPr>
              <a:stCxn id="45" idx="1"/>
            </p:cNvCxnSpPr>
            <p:nvPr/>
          </p:nvCxnSpPr>
          <p:spPr>
            <a:xfrm flipH="1" flipV="1">
              <a:off x="855406" y="3566180"/>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a:xfrm>
            <a:off x="3456038" y="2018540"/>
            <a:ext cx="0" cy="177588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456037" y="2724501"/>
            <a:ext cx="2201956" cy="427081"/>
            <a:chOff x="3592074" y="2382581"/>
            <a:chExt cx="1759484" cy="427081"/>
          </a:xfrm>
        </p:grpSpPr>
        <p:cxnSp>
          <p:nvCxnSpPr>
            <p:cNvPr id="49" name="直接连接符 48"/>
            <p:cNvCxnSpPr/>
            <p:nvPr/>
          </p:nvCxnSpPr>
          <p:spPr>
            <a:xfrm flipH="1" flipV="1">
              <a:off x="3592074" y="2606485"/>
              <a:ext cx="344482" cy="1"/>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圆角矩形 50">
              <a:hlinkClick r:id="rId5" action="ppaction://hlinksldjump"/>
            </p:cNvPr>
            <p:cNvSpPr/>
            <p:nvPr/>
          </p:nvSpPr>
          <p:spPr>
            <a:xfrm>
              <a:off x="3936554" y="2382581"/>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硬件系统与接线</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53" name="直接连接符 52"/>
          <p:cNvCxnSpPr/>
          <p:nvPr/>
        </p:nvCxnSpPr>
        <p:spPr>
          <a:xfrm flipH="1" flipV="1">
            <a:off x="3442345" y="3780346"/>
            <a:ext cx="509664"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86168" y="2006066"/>
            <a:ext cx="0" cy="1786580"/>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099863" y="2745968"/>
            <a:ext cx="2047143" cy="427081"/>
            <a:chOff x="6145162" y="2213317"/>
            <a:chExt cx="2047143" cy="427081"/>
          </a:xfrm>
        </p:grpSpPr>
        <p:cxnSp>
          <p:nvCxnSpPr>
            <p:cNvPr id="63" name="直接连接符 62"/>
            <p:cNvCxnSpPr/>
            <p:nvPr/>
          </p:nvCxnSpPr>
          <p:spPr>
            <a:xfrm flipH="1" flipV="1">
              <a:off x="6145162" y="24357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圆角矩形 64">
              <a:hlinkClick r:id="rId6" action="ppaction://hlinksldjump"/>
            </p:cNvPr>
            <p:cNvSpPr/>
            <p:nvPr/>
          </p:nvSpPr>
          <p:spPr>
            <a:xfrm>
              <a:off x="6606013" y="2213317"/>
              <a:ext cx="1586292"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S7-200</a:t>
              </a:r>
              <a:r>
                <a:rPr lang="zh-CN" altLang="en-US" sz="1600" dirty="0" smtClean="0">
                  <a:solidFill>
                    <a:schemeClr val="tx1"/>
                  </a:solidFill>
                  <a:latin typeface="华文楷体" panose="02010600040101010101" pitchFamily="2" charset="-122"/>
                  <a:ea typeface="华文楷体" panose="02010600040101010101" pitchFamily="2" charset="-122"/>
                </a:rPr>
                <a:t>指令学习</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77" name="组合 76"/>
          <p:cNvGrpSpPr/>
          <p:nvPr/>
        </p:nvGrpSpPr>
        <p:grpSpPr>
          <a:xfrm>
            <a:off x="6086167" y="3534667"/>
            <a:ext cx="2054375" cy="427081"/>
            <a:chOff x="6145161" y="3582198"/>
            <a:chExt cx="2054375" cy="427081"/>
          </a:xfrm>
        </p:grpSpPr>
        <p:cxnSp>
          <p:nvCxnSpPr>
            <p:cNvPr id="78" name="直接连接符 77"/>
            <p:cNvCxnSpPr/>
            <p:nvPr/>
          </p:nvCxnSpPr>
          <p:spPr>
            <a:xfrm flipH="1" flipV="1">
              <a:off x="6145161" y="3840177"/>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圆角矩形 79">
              <a:hlinkClick r:id="rId7" action="ppaction://hlinksldjump"/>
            </p:cNvPr>
            <p:cNvSpPr/>
            <p:nvPr/>
          </p:nvSpPr>
          <p:spPr>
            <a:xfrm>
              <a:off x="6599548" y="3582198"/>
              <a:ext cx="1599988"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间接寻址应用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82" name="直接连接符 81"/>
          <p:cNvCxnSpPr/>
          <p:nvPr/>
        </p:nvCxnSpPr>
        <p:spPr>
          <a:xfrm flipH="1">
            <a:off x="8829369" y="1977262"/>
            <a:ext cx="1" cy="2431569"/>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8829364" y="2729334"/>
            <a:ext cx="2261421" cy="427081"/>
            <a:chOff x="8849032" y="2017365"/>
            <a:chExt cx="2261421" cy="427081"/>
          </a:xfrm>
        </p:grpSpPr>
        <p:cxnSp>
          <p:nvCxnSpPr>
            <p:cNvPr id="83" name="直接连接符 82"/>
            <p:cNvCxnSpPr/>
            <p:nvPr/>
          </p:nvCxnSpPr>
          <p:spPr>
            <a:xfrm flipH="1" flipV="1">
              <a:off x="8849032" y="2239804"/>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圆角矩形 84">
              <a:hlinkClick r:id="rId8" action="ppaction://hlinksldjump"/>
            </p:cNvPr>
            <p:cNvSpPr/>
            <p:nvPr/>
          </p:nvSpPr>
          <p:spPr>
            <a:xfrm>
              <a:off x="9309883" y="2017365"/>
              <a:ext cx="1800570"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PID</a:t>
              </a:r>
              <a:r>
                <a:rPr lang="zh-CN" altLang="en-US" sz="1600" dirty="0" smtClean="0">
                  <a:solidFill>
                    <a:schemeClr val="tx1"/>
                  </a:solidFill>
                  <a:latin typeface="华文楷体" panose="02010600040101010101" pitchFamily="2" charset="-122"/>
                  <a:ea typeface="华文楷体" panose="02010600040101010101" pitchFamily="2" charset="-122"/>
                </a:rPr>
                <a:t>控制应用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5" name="组合 4"/>
          <p:cNvGrpSpPr/>
          <p:nvPr/>
        </p:nvGrpSpPr>
        <p:grpSpPr>
          <a:xfrm>
            <a:off x="8829366" y="3457863"/>
            <a:ext cx="2261419" cy="427081"/>
            <a:chOff x="8849031" y="2773883"/>
            <a:chExt cx="2261419" cy="427081"/>
          </a:xfrm>
        </p:grpSpPr>
        <p:cxnSp>
          <p:nvCxnSpPr>
            <p:cNvPr id="87" name="直接连接符 86"/>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圆角矩形 88">
              <a:hlinkClick r:id="rId9" action="ppaction://hlinksldjump"/>
            </p:cNvPr>
            <p:cNvSpPr/>
            <p:nvPr/>
          </p:nvSpPr>
          <p:spPr>
            <a:xfrm>
              <a:off x="9309881" y="2773883"/>
              <a:ext cx="1800569"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脉冲功能应用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sp>
        <p:nvSpPr>
          <p:cNvPr id="100" name="文本框 99"/>
          <p:cNvSpPr txBox="1"/>
          <p:nvPr/>
        </p:nvSpPr>
        <p:spPr>
          <a:xfrm>
            <a:off x="757863" y="5152007"/>
            <a:ext cx="2698175"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点击相应部分进行详细内容说明</a:t>
            </a:r>
            <a:endParaRPr lang="zh-CN" altLang="en-US" sz="1400" dirty="0">
              <a:solidFill>
                <a:srgbClr val="FF0000"/>
              </a:solidFill>
              <a:latin typeface="华文楷体" panose="02010600040101010101" pitchFamily="2" charset="-122"/>
              <a:ea typeface="华文楷体" panose="02010600040101010101" pitchFamily="2" charset="-122"/>
            </a:endParaRPr>
          </a:p>
        </p:txBody>
      </p:sp>
      <p:grpSp>
        <p:nvGrpSpPr>
          <p:cNvPr id="8" name="组合 7"/>
          <p:cNvGrpSpPr/>
          <p:nvPr/>
        </p:nvGrpSpPr>
        <p:grpSpPr>
          <a:xfrm>
            <a:off x="837986" y="4355096"/>
            <a:ext cx="1875857" cy="427081"/>
            <a:chOff x="857651" y="4010967"/>
            <a:chExt cx="1875857" cy="427081"/>
          </a:xfrm>
        </p:grpSpPr>
        <p:sp>
          <p:nvSpPr>
            <p:cNvPr id="73" name="圆角矩形 72">
              <a:hlinkClick r:id="rId4" action="ppaction://hlinksldjump"/>
            </p:cNvPr>
            <p:cNvSpPr/>
            <p:nvPr/>
          </p:nvSpPr>
          <p:spPr>
            <a:xfrm>
              <a:off x="1318504" y="4010967"/>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常用库</a:t>
              </a:r>
              <a:r>
                <a:rPr lang="zh-CN" altLang="en-US" sz="1600" dirty="0" smtClean="0">
                  <a:solidFill>
                    <a:schemeClr val="tx1"/>
                  </a:solidFill>
                  <a:latin typeface="华文楷体" panose="02010600040101010101" pitchFamily="2" charset="-122"/>
                  <a:ea typeface="华文楷体" panose="02010600040101010101" pitchFamily="2" charset="-122"/>
                </a:rPr>
                <a:t>文件</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75" name="直接连接符 74"/>
            <p:cNvCxnSpPr>
              <a:stCxn id="73" idx="1"/>
            </p:cNvCxnSpPr>
            <p:nvPr/>
          </p:nvCxnSpPr>
          <p:spPr>
            <a:xfrm flipH="1" flipV="1">
              <a:off x="857651" y="4223043"/>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2" name="圆角矩形 91">
            <a:hlinkClick r:id="rId10" action="ppaction://hlinksldjump"/>
          </p:cNvPr>
          <p:cNvSpPr/>
          <p:nvPr/>
        </p:nvSpPr>
        <p:spPr>
          <a:xfrm>
            <a:off x="3881852" y="3551264"/>
            <a:ext cx="1743466"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软件基本</a:t>
            </a:r>
            <a:r>
              <a:rPr lang="zh-CN" altLang="en-US" sz="1600" dirty="0" smtClean="0">
                <a:solidFill>
                  <a:schemeClr val="tx1"/>
                </a:solidFill>
                <a:latin typeface="华文楷体" panose="02010600040101010101" pitchFamily="2" charset="-122"/>
                <a:ea typeface="华文楷体" panose="02010600040101010101" pitchFamily="2" charset="-122"/>
              </a:rPr>
              <a:t>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nvGrpSpPr>
          <p:cNvPr id="94" name="组合 93"/>
          <p:cNvGrpSpPr/>
          <p:nvPr/>
        </p:nvGrpSpPr>
        <p:grpSpPr>
          <a:xfrm>
            <a:off x="8829365" y="4186392"/>
            <a:ext cx="2261421" cy="427081"/>
            <a:chOff x="8849031" y="2773883"/>
            <a:chExt cx="2261421" cy="427081"/>
          </a:xfrm>
        </p:grpSpPr>
        <p:cxnSp>
          <p:nvCxnSpPr>
            <p:cNvPr id="95" name="直接连接符 94"/>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圆角矩形 96">
              <a:hlinkClick r:id="rId11" action="ppaction://hlinksldjump"/>
            </p:cNvPr>
            <p:cNvSpPr/>
            <p:nvPr/>
          </p:nvSpPr>
          <p:spPr>
            <a:xfrm>
              <a:off x="9309881" y="2773883"/>
              <a:ext cx="1800571"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通信控制应用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sp>
        <p:nvSpPr>
          <p:cNvPr id="111" name="文本框 110"/>
          <p:cNvSpPr txBox="1"/>
          <p:nvPr/>
        </p:nvSpPr>
        <p:spPr>
          <a:xfrm>
            <a:off x="398963" y="5496918"/>
            <a:ext cx="11256421" cy="389530"/>
          </a:xfrm>
          <a:prstGeom prst="rect">
            <a:avLst/>
          </a:prstGeom>
          <a:noFill/>
        </p:spPr>
        <p:txBody>
          <a:bodyPr wrap="square" rtlCol="0">
            <a:spAutoFit/>
          </a:bodyPr>
          <a:lstStyle/>
          <a:p>
            <a:pPr indent="354013">
              <a:lnSpc>
                <a:spcPct val="130000"/>
              </a:lnSpc>
            </a:pPr>
            <a:r>
              <a:rPr lang="zh-CN" altLang="en-US" sz="1600" dirty="0" smtClean="0">
                <a:solidFill>
                  <a:srgbClr val="FF0000"/>
                </a:solidFill>
                <a:latin typeface="华文楷体" panose="02010600040101010101" pitchFamily="2" charset="-122"/>
                <a:ea typeface="华文楷体" panose="02010600040101010101" pitchFamily="2" charset="-122"/>
              </a:rPr>
              <a:t>注：功能应用内容的学习部分先后顺序，他们之间不存在关联关系，可根据实际使用到的功能先选择对应内容学习</a:t>
            </a:r>
            <a:endParaRPr lang="zh-CN" altLang="en-US" sz="1600" dirty="0">
              <a:solidFill>
                <a:srgbClr val="FF0000"/>
              </a:solidFill>
              <a:latin typeface="华文楷体" panose="02010600040101010101" pitchFamily="2" charset="-122"/>
              <a:ea typeface="华文楷体" panose="02010600040101010101" pitchFamily="2" charset="-122"/>
            </a:endParaRPr>
          </a:p>
        </p:txBody>
      </p:sp>
      <p:sp>
        <p:nvSpPr>
          <p:cNvPr id="69" name="文本框 68"/>
          <p:cNvSpPr txBox="1"/>
          <p:nvPr/>
        </p:nvSpPr>
        <p:spPr>
          <a:xfrm>
            <a:off x="1241672" y="1170129"/>
            <a:ext cx="415498" cy="369332"/>
          </a:xfrm>
          <a:prstGeom prst="rect">
            <a:avLst/>
          </a:prstGeom>
          <a:noFill/>
        </p:spPr>
        <p:txBody>
          <a:bodyPr wrap="none" rtlCol="0">
            <a:spAutoFit/>
          </a:bodyPr>
          <a:lstStyle/>
          <a:p>
            <a:r>
              <a:rPr lang="zh-CN" altLang="en-US" dirty="0" smtClean="0"/>
              <a:t>❶</a:t>
            </a:r>
            <a:endParaRPr lang="zh-CN" altLang="en-US" dirty="0"/>
          </a:p>
        </p:txBody>
      </p:sp>
      <p:sp>
        <p:nvSpPr>
          <p:cNvPr id="71" name="文本框 70"/>
          <p:cNvSpPr txBox="1"/>
          <p:nvPr/>
        </p:nvSpPr>
        <p:spPr>
          <a:xfrm>
            <a:off x="3962335" y="1170129"/>
            <a:ext cx="415498" cy="369332"/>
          </a:xfrm>
          <a:prstGeom prst="rect">
            <a:avLst/>
          </a:prstGeom>
          <a:noFill/>
        </p:spPr>
        <p:txBody>
          <a:bodyPr wrap="none" rtlCol="0">
            <a:spAutoFit/>
          </a:bodyPr>
          <a:lstStyle/>
          <a:p>
            <a:r>
              <a:rPr lang="zh-CN" altLang="en-US" dirty="0" smtClean="0"/>
              <a:t>❷</a:t>
            </a:r>
            <a:endParaRPr lang="zh-CN" altLang="en-US" dirty="0"/>
          </a:p>
        </p:txBody>
      </p:sp>
      <p:sp>
        <p:nvSpPr>
          <p:cNvPr id="72" name="文本框 71"/>
          <p:cNvSpPr txBox="1"/>
          <p:nvPr/>
        </p:nvSpPr>
        <p:spPr>
          <a:xfrm>
            <a:off x="6643026" y="1170129"/>
            <a:ext cx="415498" cy="369332"/>
          </a:xfrm>
          <a:prstGeom prst="rect">
            <a:avLst/>
          </a:prstGeom>
          <a:noFill/>
        </p:spPr>
        <p:txBody>
          <a:bodyPr wrap="none" rtlCol="0">
            <a:spAutoFit/>
          </a:bodyPr>
          <a:lstStyle/>
          <a:p>
            <a:r>
              <a:rPr lang="zh-CN" altLang="en-US" dirty="0" smtClean="0"/>
              <a:t>❸</a:t>
            </a:r>
            <a:endParaRPr lang="zh-CN" altLang="en-US" dirty="0"/>
          </a:p>
        </p:txBody>
      </p:sp>
      <p:sp>
        <p:nvSpPr>
          <p:cNvPr id="74" name="文本框 73"/>
          <p:cNvSpPr txBox="1"/>
          <p:nvPr/>
        </p:nvSpPr>
        <p:spPr>
          <a:xfrm>
            <a:off x="9254726" y="1170129"/>
            <a:ext cx="415498" cy="369332"/>
          </a:xfrm>
          <a:prstGeom prst="rect">
            <a:avLst/>
          </a:prstGeom>
          <a:noFill/>
        </p:spPr>
        <p:txBody>
          <a:bodyPr wrap="none" rtlCol="0">
            <a:spAutoFit/>
          </a:bodyPr>
          <a:lstStyle/>
          <a:p>
            <a:r>
              <a:rPr lang="zh-CN" altLang="en-US" dirty="0" smtClean="0"/>
              <a:t>❹</a:t>
            </a:r>
            <a:endParaRPr lang="zh-CN" altLang="en-US" dirty="0"/>
          </a:p>
        </p:txBody>
      </p:sp>
      <p:sp>
        <p:nvSpPr>
          <p:cNvPr id="79" name="文本框 78">
            <a:hlinkClick r:id="rId12"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81" name="动作按钮: 自定义 8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84" name="动作按钮: 自定义 83">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86" name="动作按钮: 自定义 85">
            <a:hlinkClick r:id="rId1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88" name="动作按钮: 自定义 87">
            <a:hlinkClick r:id="rId1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348923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469872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a:t>
            </a:r>
            <a:r>
              <a:rPr lang="zh-CN" altLang="en-US" b="1" dirty="0" smtClean="0">
                <a:latin typeface="华文楷体" panose="02010600040101010101" pitchFamily="2" charset="-122"/>
                <a:ea typeface="华文楷体" panose="02010600040101010101" pitchFamily="2" charset="-122"/>
              </a:rPr>
              <a:t>硬件系统及选型内容及学习</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153" y="776749"/>
            <a:ext cx="11639125" cy="1200329"/>
          </a:xfrm>
          <a:prstGeom prst="rect">
            <a:avLst/>
          </a:prstGeom>
          <a:noFill/>
        </p:spPr>
        <p:txBody>
          <a:bodyPr wrap="square" rtlCol="0">
            <a:spAutoFit/>
          </a:bodyPr>
          <a:lstStyle/>
          <a:p>
            <a:pPr indent="354013">
              <a:lnSpc>
                <a:spcPct val="150000"/>
              </a:lnSpc>
            </a:pP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的硬件系统及选型是学习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应用的首要内容，在硬件系统内容的学习中主要学习的内容：① </a:t>
            </a:r>
            <a:r>
              <a:rPr lang="en-US" altLang="zh-CN" sz="1600" dirty="0" smtClean="0">
                <a:latin typeface="华文楷体" panose="02010600040101010101" pitchFamily="2" charset="-122"/>
                <a:ea typeface="华文楷体" panose="02010600040101010101" pitchFamily="2" charset="-122"/>
              </a:rPr>
              <a:t>S7-200CPU</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模块及参数、② 扩展模块种类及参数、③ 网络通信的硬件连接、④ </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与模块的接线及接线规范等。</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学习参考资料：① </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en-US" altLang="zh-CN" sz="1600" dirty="0">
                <a:latin typeface="华文楷体" panose="02010600040101010101" pitchFamily="2" charset="-122"/>
                <a:ea typeface="华文楷体" panose="02010600040101010101" pitchFamily="2" charset="-122"/>
                <a:hlinkClick r:id="rId3" action="ppaction://hlinkfile"/>
              </a:rPr>
              <a:t>CN </a:t>
            </a:r>
            <a:r>
              <a:rPr lang="zh-CN" altLang="en-US" sz="1600" dirty="0">
                <a:latin typeface="华文楷体" panose="02010600040101010101" pitchFamily="2" charset="-122"/>
                <a:ea typeface="华文楷体" panose="02010600040101010101" pitchFamily="2" charset="-122"/>
                <a:hlinkClick r:id="rId3" action="ppaction://hlinkfile"/>
              </a:rPr>
              <a:t>可编程序控制器产品</a:t>
            </a:r>
            <a:r>
              <a:rPr lang="zh-CN" altLang="en-US" sz="1600" dirty="0" smtClean="0">
                <a:latin typeface="华文楷体" panose="02010600040101010101" pitchFamily="2" charset="-122"/>
                <a:ea typeface="华文楷体" panose="02010600040101010101" pitchFamily="2" charset="-122"/>
                <a:hlinkClick r:id="rId3" action="ppaction://hlinkfile"/>
              </a:rPr>
              <a:t>目录</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en-US" altLang="zh-CN" sz="1600" dirty="0" smtClean="0">
                <a:latin typeface="华文楷体" panose="02010600040101010101" pitchFamily="2" charset="-122"/>
                <a:ea typeface="华文楷体" panose="02010600040101010101" pitchFamily="2" charset="-122"/>
              </a:rPr>
              <a:t>,② </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en-US" altLang="zh-CN" sz="1600" dirty="0">
                <a:latin typeface="华文楷体" panose="02010600040101010101" pitchFamily="2" charset="-122"/>
                <a:ea typeface="华文楷体" panose="02010600040101010101" pitchFamily="2" charset="-122"/>
                <a:hlinkClick r:id="rId4" action="ppaction://hlinkfile"/>
              </a:rPr>
              <a:t>s7-200</a:t>
            </a:r>
            <a:r>
              <a:rPr lang="zh-CN" altLang="en-US" sz="1600" dirty="0">
                <a:latin typeface="华文楷体" panose="02010600040101010101" pitchFamily="2" charset="-122"/>
                <a:ea typeface="华文楷体" panose="02010600040101010101" pitchFamily="2" charset="-122"/>
                <a:hlinkClick r:id="rId4" action="ppaction://hlinkfile"/>
              </a:rPr>
              <a:t>新</a:t>
            </a:r>
            <a:r>
              <a:rPr lang="en-US" altLang="zh-CN" sz="1600" dirty="0">
                <a:latin typeface="华文楷体" panose="02010600040101010101" pitchFamily="2" charset="-122"/>
                <a:ea typeface="华文楷体" panose="02010600040101010101" pitchFamily="2" charset="-122"/>
                <a:hlinkClick r:id="rId4" action="ppaction://hlinkfile"/>
              </a:rPr>
              <a:t>(</a:t>
            </a:r>
            <a:r>
              <a:rPr lang="zh-CN" altLang="en-US" sz="1600" dirty="0">
                <a:latin typeface="华文楷体" panose="02010600040101010101" pitchFamily="2" charset="-122"/>
                <a:ea typeface="华文楷体" panose="02010600040101010101" pitchFamily="2" charset="-122"/>
                <a:hlinkClick r:id="rId4" action="ppaction://hlinkfile"/>
              </a:rPr>
              <a:t>选型</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en-US" altLang="zh-CN"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108" name="直接连接符 107"/>
          <p:cNvCxnSpPr/>
          <p:nvPr/>
        </p:nvCxnSpPr>
        <p:spPr>
          <a:xfrm>
            <a:off x="5152103" y="2287731"/>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270585" y="2676309"/>
            <a:ext cx="1879016" cy="1495892"/>
            <a:chOff x="1323679" y="3166974"/>
            <a:chExt cx="1879016" cy="1495892"/>
          </a:xfrm>
        </p:grpSpPr>
        <p:sp>
          <p:nvSpPr>
            <p:cNvPr id="111" name="文本框 110"/>
            <p:cNvSpPr txBox="1"/>
            <p:nvPr/>
          </p:nvSpPr>
          <p:spPr>
            <a:xfrm>
              <a:off x="1416172" y="4385867"/>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3" name="图片 2">
              <a:hlinkClick r:id="rId5"/>
            </p:cNvPr>
            <p:cNvPicPr>
              <a:picLocks noChangeAspect="1"/>
            </p:cNvPicPr>
            <p:nvPr/>
          </p:nvPicPr>
          <p:blipFill>
            <a:blip r:embed="rId6"/>
            <a:stretch>
              <a:fillRect/>
            </a:stretch>
          </p:blipFill>
          <p:spPr>
            <a:xfrm>
              <a:off x="1323679" y="3166974"/>
              <a:ext cx="1879016" cy="1230506"/>
            </a:xfrm>
            <a:prstGeom prst="rect">
              <a:avLst/>
            </a:prstGeom>
          </p:spPr>
        </p:pic>
      </p:grpSp>
      <p:sp>
        <p:nvSpPr>
          <p:cNvPr id="12" name="文本框 11"/>
          <p:cNvSpPr txBox="1"/>
          <p:nvPr/>
        </p:nvSpPr>
        <p:spPr>
          <a:xfrm>
            <a:off x="540447" y="224807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3" name="文本框 12"/>
          <p:cNvSpPr txBox="1"/>
          <p:nvPr/>
        </p:nvSpPr>
        <p:spPr>
          <a:xfrm>
            <a:off x="540447" y="417782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4" name="文本框 13"/>
          <p:cNvSpPr txBox="1"/>
          <p:nvPr/>
        </p:nvSpPr>
        <p:spPr>
          <a:xfrm>
            <a:off x="791965" y="4588221"/>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S7-200CPU</a:t>
            </a:r>
            <a:r>
              <a:rPr lang="zh-CN" altLang="en-US" sz="1600" dirty="0" smtClean="0">
                <a:latin typeface="华文楷体" panose="02010600040101010101" pitchFamily="2" charset="-122"/>
                <a:ea typeface="华文楷体" panose="02010600040101010101" pitchFamily="2" charset="-122"/>
              </a:rPr>
              <a:t>的硬件结构及扩展模块</a:t>
            </a:r>
            <a:endParaRPr lang="zh-CN" altLang="en-US" sz="1600" dirty="0">
              <a:latin typeface="华文楷体" panose="02010600040101010101" pitchFamily="2" charset="-122"/>
              <a:ea typeface="华文楷体" panose="02010600040101010101" pitchFamily="2" charset="-122"/>
            </a:endParaRPr>
          </a:p>
        </p:txBody>
      </p:sp>
      <p:sp>
        <p:nvSpPr>
          <p:cNvPr id="15" name="文本框 14"/>
          <p:cNvSpPr txBox="1"/>
          <p:nvPr/>
        </p:nvSpPr>
        <p:spPr>
          <a:xfrm>
            <a:off x="791965" y="5000642"/>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S7-200CPU</a:t>
            </a:r>
            <a:r>
              <a:rPr lang="zh-CN" altLang="en-US" sz="1600" dirty="0" smtClean="0">
                <a:latin typeface="华文楷体" panose="02010600040101010101" pitchFamily="2" charset="-122"/>
                <a:ea typeface="华文楷体" panose="02010600040101010101" pitchFamily="2" charset="-122"/>
              </a:rPr>
              <a:t>可支持的网络通信种类</a:t>
            </a:r>
            <a:endParaRPr lang="zh-CN" altLang="en-US"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5637049" y="2694875"/>
            <a:ext cx="4062331"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7" action="ppaction://hlinkfile"/>
              </a:rPr>
              <a:t>《</a:t>
            </a:r>
            <a:r>
              <a:rPr lang="zh-CN" altLang="en-US" sz="1600" dirty="0">
                <a:latin typeface="华文楷体" panose="02010600040101010101" pitchFamily="2" charset="-122"/>
                <a:ea typeface="华文楷体" panose="02010600040101010101" pitchFamily="2" charset="-122"/>
                <a:hlinkClick r:id="rId7" action="ppaction://hlinkfile"/>
              </a:rPr>
              <a:t>西门子</a:t>
            </a:r>
            <a:r>
              <a:rPr lang="en-US" altLang="zh-CN" sz="1600" dirty="0">
                <a:latin typeface="华文楷体" panose="02010600040101010101" pitchFamily="2" charset="-122"/>
                <a:ea typeface="华文楷体" panose="02010600040101010101" pitchFamily="2" charset="-122"/>
                <a:hlinkClick r:id="rId7" action="ppaction://hlinkfile"/>
              </a:rPr>
              <a:t>S7-200PLC</a:t>
            </a:r>
            <a:r>
              <a:rPr lang="zh-CN" altLang="en-US" sz="1600" dirty="0">
                <a:latin typeface="华文楷体" panose="02010600040101010101" pitchFamily="2" charset="-122"/>
                <a:ea typeface="华文楷体" panose="02010600040101010101" pitchFamily="2" charset="-122"/>
                <a:hlinkClick r:id="rId7" action="ppaction://hlinkfile"/>
              </a:rPr>
              <a:t>从入门到精通</a:t>
            </a:r>
            <a:r>
              <a:rPr lang="en-US" altLang="zh-CN" sz="1600" dirty="0" smtClean="0">
                <a:latin typeface="华文楷体" panose="02010600040101010101" pitchFamily="2" charset="-122"/>
                <a:ea typeface="华文楷体" panose="02010600040101010101" pitchFamily="2" charset="-122"/>
                <a:hlinkClick r:id="rId7"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6397138" y="3249930"/>
            <a:ext cx="4728062"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12</a:t>
            </a:r>
            <a:r>
              <a:rPr lang="zh-CN" altLang="en-US" sz="1600" dirty="0" smtClean="0">
                <a:latin typeface="华文楷体" panose="02010600040101010101" pitchFamily="2" charset="-122"/>
                <a:ea typeface="华文楷体" panose="02010600040101010101" pitchFamily="2" charset="-122"/>
              </a:rPr>
              <a:t>课时 （硬件系统及模块选型说明）</a:t>
            </a:r>
            <a:endParaRPr lang="zh-CN" altLang="en-US"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5383489" y="2248074"/>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6226679" y="4927338"/>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21" name="文本框 20"/>
          <p:cNvSpPr txBox="1"/>
          <p:nvPr/>
        </p:nvSpPr>
        <p:spPr>
          <a:xfrm>
            <a:off x="756752" y="5413063"/>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掌握</a:t>
            </a:r>
            <a:r>
              <a:rPr lang="en-US" altLang="zh-CN" sz="1600" dirty="0" smtClean="0">
                <a:latin typeface="华文楷体" panose="02010600040101010101" pitchFamily="2" charset="-122"/>
                <a:ea typeface="华文楷体" panose="02010600040101010101" pitchFamily="2" charset="-122"/>
              </a:rPr>
              <a:t>S7-200CPU</a:t>
            </a:r>
            <a:r>
              <a:rPr lang="zh-CN" altLang="en-US" sz="1600" dirty="0" smtClean="0">
                <a:latin typeface="华文楷体" panose="02010600040101010101" pitchFamily="2" charset="-122"/>
                <a:ea typeface="华文楷体" panose="02010600040101010101" pitchFamily="2" charset="-122"/>
              </a:rPr>
              <a:t>的接线及接线规范</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6397138" y="3635708"/>
            <a:ext cx="45451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13</a:t>
            </a:r>
            <a:r>
              <a:rPr lang="zh-CN" altLang="en-US" sz="1600" dirty="0" smtClean="0">
                <a:latin typeface="华文楷体" panose="02010600040101010101" pitchFamily="2" charset="-122"/>
                <a:ea typeface="华文楷体" panose="02010600040101010101" pitchFamily="2" charset="-122"/>
              </a:rPr>
              <a:t>课时</a:t>
            </a:r>
            <a:r>
              <a:rPr lang="en-US" altLang="zh-CN"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15</a:t>
            </a:r>
            <a:r>
              <a:rPr lang="zh-CN" altLang="en-US" sz="1600" dirty="0" smtClean="0">
                <a:latin typeface="华文楷体" panose="02010600040101010101" pitchFamily="2" charset="-122"/>
                <a:ea typeface="华文楷体" panose="02010600040101010101" pitchFamily="2" charset="-122"/>
              </a:rPr>
              <a:t>课时 （接线及接线规范说明）</a:t>
            </a:r>
            <a:endParaRPr lang="zh-CN" altLang="en-US" sz="1600" dirty="0">
              <a:latin typeface="华文楷体" panose="02010600040101010101" pitchFamily="2" charset="-122"/>
              <a:ea typeface="华文楷体" panose="02010600040101010101" pitchFamily="2" charset="-122"/>
            </a:endParaRPr>
          </a:p>
        </p:txBody>
      </p:sp>
      <p:sp>
        <p:nvSpPr>
          <p:cNvPr id="23" name="文本框 22">
            <a:hlinkClick r:id="rId8"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6" name="动作按钮: 自定义 25">
            <a:hlinkClick r:id="rId9"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7" name="动作按钮: 自定义 26">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516994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4076757"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Step7 Micro/win</a:t>
            </a:r>
            <a:r>
              <a:rPr lang="zh-CN" altLang="en-US" b="1" dirty="0" smtClean="0">
                <a:latin typeface="华文楷体" panose="02010600040101010101" pitchFamily="2" charset="-122"/>
                <a:ea typeface="华文楷体" panose="02010600040101010101" pitchFamily="2" charset="-122"/>
              </a:rPr>
              <a:t>软件使用详解</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153" y="721198"/>
            <a:ext cx="11639125" cy="1569660"/>
          </a:xfrm>
          <a:prstGeom prst="rect">
            <a:avLst/>
          </a:prstGeom>
          <a:noFill/>
        </p:spPr>
        <p:txBody>
          <a:bodyPr wrap="square" rtlCol="0">
            <a:spAutoFit/>
          </a:bodyPr>
          <a:lstStyle/>
          <a:p>
            <a:pPr indent="354013">
              <a:lnSpc>
                <a:spcPct val="150000"/>
              </a:lnSpc>
            </a:pPr>
            <a:r>
              <a:rPr lang="zh-CN" altLang="en-US" sz="1600" dirty="0" smtClean="0">
                <a:latin typeface="华文楷体" panose="02010600040101010101" pitchFamily="2" charset="-122"/>
                <a:ea typeface="华文楷体" panose="02010600040101010101" pitchFamily="2" charset="-122"/>
              </a:rPr>
              <a:t>软件是</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程序的编写工具，学习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必须要掌握软件的使用，这里要求每一位学员都能够做到独立完成软件的安装，这里主要学习的内容有：① 软件的安装、② 软件中常用功能的讲解、③程序上载</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下载</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调试等功能。</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参考资料：① </a:t>
            </a:r>
            <a:r>
              <a:rPr lang="en-US" altLang="zh-CN" sz="1600" dirty="0" smtClean="0">
                <a:latin typeface="华文楷体" panose="02010600040101010101" pitchFamily="2" charset="-122"/>
                <a:ea typeface="华文楷体" panose="02010600040101010101" pitchFamily="2" charset="-122"/>
                <a:hlinkClick r:id="rId3" action="ppaction://hlinkfile"/>
              </a:rPr>
              <a:t>《S7-200</a:t>
            </a:r>
            <a:r>
              <a:rPr lang="zh-CN" altLang="en-US" sz="1600" dirty="0">
                <a:latin typeface="华文楷体" panose="02010600040101010101" pitchFamily="2" charset="-122"/>
                <a:ea typeface="华文楷体" panose="02010600040101010101" pitchFamily="2" charset="-122"/>
                <a:hlinkClick r:id="rId3" action="ppaction://hlinkfile"/>
              </a:rPr>
              <a:t>软件常见故障解决方法</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、② </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en-US" altLang="zh-CN" sz="1600" dirty="0">
                <a:latin typeface="华文楷体" panose="02010600040101010101" pitchFamily="2" charset="-122"/>
                <a:ea typeface="华文楷体" panose="02010600040101010101" pitchFamily="2" charset="-122"/>
                <a:hlinkClick r:id="rId4" action="ppaction://hlinkfile"/>
              </a:rPr>
              <a:t>S7-200</a:t>
            </a:r>
            <a:r>
              <a:rPr lang="zh-CN" altLang="en-US" sz="1600" dirty="0">
                <a:latin typeface="华文楷体" panose="02010600040101010101" pitchFamily="2" charset="-122"/>
                <a:ea typeface="华文楷体" panose="02010600040101010101" pitchFamily="2" charset="-122"/>
                <a:hlinkClick r:id="rId4" action="ppaction://hlinkfile"/>
              </a:rPr>
              <a:t>编程软件的安装说明</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、③ </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en-US" altLang="zh-CN" sz="1600" dirty="0">
                <a:latin typeface="华文楷体" panose="02010600040101010101" pitchFamily="2" charset="-122"/>
                <a:ea typeface="华文楷体" panose="02010600040101010101" pitchFamily="2" charset="-122"/>
                <a:hlinkClick r:id="rId5" action="ppaction://hlinkfile"/>
              </a:rPr>
              <a:t>S7-200</a:t>
            </a:r>
            <a:r>
              <a:rPr lang="zh-CN" altLang="en-US" sz="1600" dirty="0">
                <a:latin typeface="华文楷体" panose="02010600040101010101" pitchFamily="2" charset="-122"/>
                <a:ea typeface="华文楷体" panose="02010600040101010101" pitchFamily="2" charset="-122"/>
                <a:hlinkClick r:id="rId5" action="ppaction://hlinkfile"/>
              </a:rPr>
              <a:t>与软件通信连接设置</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rPr>
              <a:t>、④</a:t>
            </a:r>
            <a:r>
              <a:rPr lang="en-US" altLang="zh-CN" sz="1600" dirty="0" smtClean="0">
                <a:latin typeface="华文楷体" panose="02010600040101010101" pitchFamily="2" charset="-122"/>
                <a:ea typeface="华文楷体" panose="02010600040101010101" pitchFamily="2" charset="-122"/>
                <a:hlinkClick r:id="rId6" action="ppaction://hlinkfile"/>
              </a:rPr>
              <a:t>《</a:t>
            </a:r>
            <a:r>
              <a:rPr lang="en-US" altLang="zh-CN" sz="1600" dirty="0">
                <a:latin typeface="华文楷体" panose="02010600040101010101" pitchFamily="2" charset="-122"/>
                <a:ea typeface="华文楷体" panose="02010600040101010101" pitchFamily="2" charset="-122"/>
                <a:hlinkClick r:id="rId6" action="ppaction://hlinkfile"/>
              </a:rPr>
              <a:t>S7-200</a:t>
            </a:r>
            <a:r>
              <a:rPr lang="zh-CN" altLang="en-US" sz="1600" dirty="0">
                <a:latin typeface="华文楷体" panose="02010600040101010101" pitchFamily="2" charset="-122"/>
                <a:ea typeface="华文楷体" panose="02010600040101010101" pitchFamily="2" charset="-122"/>
                <a:hlinkClick r:id="rId6" action="ppaction://hlinkfile"/>
              </a:rPr>
              <a:t>库添加方法</a:t>
            </a:r>
            <a:r>
              <a:rPr lang="en-US" altLang="zh-CN" sz="1600" dirty="0" smtClean="0">
                <a:latin typeface="华文楷体" panose="02010600040101010101" pitchFamily="2" charset="-122"/>
                <a:ea typeface="华文楷体" panose="02010600040101010101" pitchFamily="2" charset="-122"/>
                <a:hlinkClick r:id="rId6"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108" name="直接连接符 107"/>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1773203" y="3987255"/>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3" name="图片 2">
            <a:hlinkClick r:id="rId7"/>
          </p:cNvPr>
          <p:cNvPicPr>
            <a:picLocks noChangeAspect="1"/>
          </p:cNvPicPr>
          <p:nvPr/>
        </p:nvPicPr>
        <p:blipFill>
          <a:blip r:embed="rId8"/>
          <a:stretch>
            <a:fillRect/>
          </a:stretch>
        </p:blipFill>
        <p:spPr>
          <a:xfrm>
            <a:off x="661291" y="2782319"/>
            <a:ext cx="1781083" cy="1166373"/>
          </a:xfrm>
          <a:prstGeom prst="rect">
            <a:avLst/>
          </a:prstGeom>
        </p:spPr>
      </p:pic>
      <p:pic>
        <p:nvPicPr>
          <p:cNvPr id="11" name="图片 10">
            <a:hlinkClick r:id="rId9"/>
          </p:cNvPr>
          <p:cNvPicPr>
            <a:picLocks noChangeAspect="1"/>
          </p:cNvPicPr>
          <p:nvPr/>
        </p:nvPicPr>
        <p:blipFill>
          <a:blip r:embed="rId10"/>
          <a:stretch>
            <a:fillRect/>
          </a:stretch>
        </p:blipFill>
        <p:spPr>
          <a:xfrm>
            <a:off x="2751098" y="2753365"/>
            <a:ext cx="1750167" cy="1166778"/>
          </a:xfrm>
          <a:prstGeom prst="rect">
            <a:avLst/>
          </a:prstGeom>
        </p:spPr>
      </p:pic>
      <p:sp>
        <p:nvSpPr>
          <p:cNvPr id="18" name="文本框 17"/>
          <p:cNvSpPr txBox="1"/>
          <p:nvPr/>
        </p:nvSpPr>
        <p:spPr>
          <a:xfrm>
            <a:off x="449397" y="2388130"/>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540447" y="417782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791965" y="4588221"/>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能独立完成</a:t>
            </a:r>
            <a:r>
              <a:rPr lang="en-US" altLang="zh-CN" sz="1600" dirty="0" smtClean="0">
                <a:latin typeface="华文楷体" panose="02010600040101010101" pitchFamily="2" charset="-122"/>
                <a:ea typeface="华文楷体" panose="02010600040101010101" pitchFamily="2" charset="-122"/>
              </a:rPr>
              <a:t>Step7 Micro/win </a:t>
            </a:r>
            <a:r>
              <a:rPr lang="zh-CN" altLang="en-US" sz="1600" dirty="0" smtClean="0">
                <a:latin typeface="华文楷体" panose="02010600040101010101" pitchFamily="2" charset="-122"/>
                <a:ea typeface="华文楷体" panose="02010600040101010101" pitchFamily="2" charset="-122"/>
              </a:rPr>
              <a:t>软件的安装</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791965" y="5000642"/>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掌握软件的基本应用</a:t>
            </a:r>
            <a:endParaRPr lang="zh-CN" altLang="en-US"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756752" y="5413063"/>
            <a:ext cx="4221648" cy="73250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掌握软件与</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的连接设置及程序上下载与调试</a:t>
            </a:r>
            <a:endParaRPr lang="zh-CN" altLang="en-US"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045301" y="2288641"/>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6045300" y="2701528"/>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11" action="ppaction://hlinkfile"/>
              </a:rPr>
              <a:t>《</a:t>
            </a:r>
            <a:r>
              <a:rPr lang="zh-CN" altLang="en-US" sz="1600" dirty="0">
                <a:latin typeface="华文楷体" panose="02010600040101010101" pitchFamily="2" charset="-122"/>
                <a:ea typeface="华文楷体" panose="02010600040101010101" pitchFamily="2" charset="-122"/>
                <a:hlinkClick r:id="rId11" action="ppaction://hlinkfile"/>
              </a:rPr>
              <a:t>西门子</a:t>
            </a:r>
            <a:r>
              <a:rPr lang="en-US" altLang="zh-CN" sz="1600" dirty="0">
                <a:latin typeface="华文楷体" panose="02010600040101010101" pitchFamily="2" charset="-122"/>
                <a:ea typeface="华文楷体" panose="02010600040101010101" pitchFamily="2" charset="-122"/>
                <a:hlinkClick r:id="rId11" action="ppaction://hlinkfile"/>
              </a:rPr>
              <a:t>S7-200PLC</a:t>
            </a:r>
            <a:r>
              <a:rPr lang="zh-CN" altLang="en-US" sz="1600" dirty="0">
                <a:latin typeface="华文楷体" panose="02010600040101010101" pitchFamily="2" charset="-122"/>
                <a:ea typeface="华文楷体" panose="02010600040101010101" pitchFamily="2" charset="-122"/>
                <a:hlinkClick r:id="rId11" action="ppaction://hlinkfile"/>
              </a:rPr>
              <a:t>从入门到精通</a:t>
            </a:r>
            <a:r>
              <a:rPr lang="en-US" altLang="zh-CN" sz="1600" dirty="0">
                <a:latin typeface="华文楷体" panose="02010600040101010101" pitchFamily="2" charset="-122"/>
                <a:ea typeface="华文楷体" panose="02010600040101010101" pitchFamily="2" charset="-122"/>
                <a:hlinkClick r:id="rId11"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6886291" y="3040082"/>
            <a:ext cx="193674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20</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6045300" y="3592582"/>
            <a:ext cx="507990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9"/>
              </a:rPr>
              <a:t>《</a:t>
            </a:r>
            <a:r>
              <a:rPr lang="zh-CN" altLang="en-US" sz="1600" dirty="0">
                <a:latin typeface="华文楷体" panose="02010600040101010101" pitchFamily="2" charset="-122"/>
                <a:ea typeface="华文楷体" panose="02010600040101010101" pitchFamily="2" charset="-122"/>
                <a:hlinkClick r:id="rId9"/>
              </a:rPr>
              <a:t>西门子</a:t>
            </a:r>
            <a:r>
              <a:rPr lang="en-US" altLang="zh-CN" sz="1600" dirty="0">
                <a:latin typeface="华文楷体" panose="02010600040101010101" pitchFamily="2" charset="-122"/>
                <a:ea typeface="华文楷体" panose="02010600040101010101" pitchFamily="2" charset="-122"/>
                <a:hlinkClick r:id="rId9"/>
              </a:rPr>
              <a:t>200 STEP-7 </a:t>
            </a:r>
            <a:r>
              <a:rPr lang="en-US" altLang="zh-CN" sz="1600" dirty="0" smtClean="0">
                <a:latin typeface="华文楷体" panose="02010600040101010101" pitchFamily="2" charset="-122"/>
                <a:ea typeface="华文楷体" panose="02010600040101010101" pitchFamily="2" charset="-122"/>
                <a:hlinkClick r:id="rId9"/>
              </a:rPr>
              <a:t>Micro/WIN </a:t>
            </a:r>
            <a:r>
              <a:rPr lang="zh-CN" altLang="en-US" sz="1600" dirty="0">
                <a:latin typeface="华文楷体" panose="02010600040101010101" pitchFamily="2" charset="-122"/>
                <a:ea typeface="华文楷体" panose="02010600040101010101" pitchFamily="2" charset="-122"/>
                <a:hlinkClick r:id="rId9"/>
              </a:rPr>
              <a:t>编程软件使用</a:t>
            </a:r>
            <a:r>
              <a:rPr lang="en-US" altLang="zh-CN" sz="1600" dirty="0" smtClean="0">
                <a:latin typeface="华文楷体" panose="02010600040101010101" pitchFamily="2" charset="-122"/>
                <a:ea typeface="华文楷体" panose="02010600040101010101" pitchFamily="2" charset="-122"/>
                <a:hlinkClick r:id="rId9"/>
              </a:rPr>
              <a:t>》</a:t>
            </a:r>
            <a:endParaRPr lang="en-US" altLang="zh-CN" sz="16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6886291" y="4069636"/>
            <a:ext cx="184056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30</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6258266" y="5203229"/>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30" name="文本框 29">
            <a:hlinkClick r:id="rId12"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31" name="动作按钮: 自定义 3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2" name="动作按钮: 自定义 31">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3" name="动作按钮: 自定义 32">
            <a:hlinkClick r:id="rId1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4" name="动作按钮: 自定义 33">
            <a:hlinkClick r:id="rId1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350496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257907" y="82819"/>
            <a:ext cx="4935967"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S7-200PLC</a:t>
            </a:r>
            <a:r>
              <a:rPr lang="zh-CN" altLang="en-US" b="1" dirty="0" smtClean="0">
                <a:latin typeface="华文楷体" panose="02010600040101010101" pitchFamily="2" charset="-122"/>
                <a:ea typeface="华文楷体" panose="02010600040101010101" pitchFamily="2" charset="-122"/>
              </a:rPr>
              <a:t>编程指令知识点内容说明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7106" y="627776"/>
            <a:ext cx="11639125" cy="1534459"/>
          </a:xfrm>
          <a:prstGeom prst="rect">
            <a:avLst/>
          </a:prstGeom>
          <a:noFill/>
        </p:spPr>
        <p:txBody>
          <a:bodyPr wrap="square" rtlCol="0">
            <a:spAutoFit/>
          </a:bodyPr>
          <a:lstStyle/>
          <a:p>
            <a:pPr indent="354013">
              <a:lnSpc>
                <a:spcPct val="150000"/>
              </a:lnSpc>
            </a:pPr>
            <a:r>
              <a:rPr lang="zh-CN" altLang="en-US" sz="1600" dirty="0" smtClean="0">
                <a:latin typeface="华文楷体" panose="02010600040101010101" pitchFamily="2" charset="-122"/>
                <a:ea typeface="华文楷体" panose="02010600040101010101" pitchFamily="2" charset="-122"/>
              </a:rPr>
              <a:t>想要能够设计出好的控制程序必须要有扎实的编程基础知识、对指令的熟悉、清晰的逻辑思维，三者缺一不可，因此要求大家学员在掌握指令和编程基础的前提下要多做练习。这里主要学习的</a:t>
            </a:r>
            <a:r>
              <a:rPr lang="zh-CN" altLang="en-US" sz="1600" dirty="0">
                <a:latin typeface="华文楷体" panose="02010600040101010101" pitchFamily="2" charset="-122"/>
                <a:ea typeface="华文楷体" panose="02010600040101010101" pitchFamily="2" charset="-122"/>
              </a:rPr>
              <a:t>内容</a:t>
            </a:r>
            <a:r>
              <a:rPr lang="zh-CN" altLang="en-US" sz="1600" dirty="0" smtClean="0">
                <a:latin typeface="华文楷体" panose="02010600040101010101" pitchFamily="2" charset="-122"/>
                <a:ea typeface="华文楷体" panose="02010600040101010101" pitchFamily="2" charset="-122"/>
              </a:rPr>
              <a:t>有：① </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的工作原理及存储器，② 存储器的寻址方式与数据类型，③基本指令、④功能指令与库指令等。</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学习参考资料：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zh-CN" altLang="en-US" sz="1600" dirty="0">
                <a:latin typeface="华文楷体" panose="02010600040101010101" pitchFamily="2" charset="-122"/>
                <a:ea typeface="华文楷体" panose="02010600040101010101" pitchFamily="2" charset="-122"/>
                <a:hlinkClick r:id="rId3" action="ppaction://hlinkfile"/>
              </a:rPr>
              <a:t>可编程控制器系统手册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《s7200</a:t>
            </a:r>
            <a:r>
              <a:rPr lang="zh-CN" altLang="en-US" sz="1600" dirty="0">
                <a:latin typeface="华文楷体" panose="02010600040101010101" pitchFamily="2" charset="-122"/>
                <a:ea typeface="华文楷体" panose="02010600040101010101" pitchFamily="2" charset="-122"/>
                <a:hlinkClick r:id="rId4" action="ppaction://hlinkfile"/>
              </a:rPr>
              <a:t>示例</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108" name="直接连接符 107"/>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290905" y="2917424"/>
            <a:ext cx="1879016" cy="1495892"/>
            <a:chOff x="1323679" y="3166974"/>
            <a:chExt cx="1879016" cy="1495892"/>
          </a:xfrm>
        </p:grpSpPr>
        <p:sp>
          <p:nvSpPr>
            <p:cNvPr id="13" name="文本框 12"/>
            <p:cNvSpPr txBox="1"/>
            <p:nvPr/>
          </p:nvSpPr>
          <p:spPr>
            <a:xfrm>
              <a:off x="1416172" y="4385867"/>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14" name="图片 13">
              <a:hlinkClick r:id="rId5"/>
            </p:cNvPr>
            <p:cNvPicPr>
              <a:picLocks noChangeAspect="1"/>
            </p:cNvPicPr>
            <p:nvPr/>
          </p:nvPicPr>
          <p:blipFill>
            <a:blip r:embed="rId6"/>
            <a:stretch>
              <a:fillRect/>
            </a:stretch>
          </p:blipFill>
          <p:spPr>
            <a:xfrm>
              <a:off x="1323679" y="3166974"/>
              <a:ext cx="1879016" cy="1230506"/>
            </a:xfrm>
            <a:prstGeom prst="rect">
              <a:avLst/>
            </a:prstGeom>
          </p:spPr>
        </p:pic>
      </p:grpSp>
      <p:sp>
        <p:nvSpPr>
          <p:cNvPr id="15" name="文本框 14"/>
          <p:cNvSpPr txBox="1"/>
          <p:nvPr/>
        </p:nvSpPr>
        <p:spPr>
          <a:xfrm>
            <a:off x="560767" y="24891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6" name="文本框 15"/>
          <p:cNvSpPr txBox="1"/>
          <p:nvPr/>
        </p:nvSpPr>
        <p:spPr>
          <a:xfrm>
            <a:off x="560767" y="44189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742789" y="5246949"/>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S7-200CPU</a:t>
            </a:r>
            <a:r>
              <a:rPr lang="zh-CN" altLang="en-US" sz="1600" dirty="0" smtClean="0">
                <a:latin typeface="华文楷体" panose="02010600040101010101" pitchFamily="2" charset="-122"/>
                <a:ea typeface="华文楷体" panose="02010600040101010101" pitchFamily="2" charset="-122"/>
              </a:rPr>
              <a:t>的基本指令及功能指令</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742789" y="5689710"/>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能根据控制要求使用指令编写控制程序</a:t>
            </a:r>
            <a:endParaRPr lang="zh-CN" altLang="en-US"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742789" y="4804187"/>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的工作原理、数据类型，存储器</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5558020" y="2389359"/>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5558019" y="2802246"/>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a:latin typeface="华文楷体" panose="02010600040101010101" pitchFamily="2" charset="-122"/>
                <a:ea typeface="华文楷体" panose="02010600040101010101" pitchFamily="2" charset="-122"/>
                <a:hlinkClick r:id="rId7" action="ppaction://hlinkfile"/>
              </a:rPr>
              <a:t>西门子</a:t>
            </a:r>
            <a:r>
              <a:rPr lang="en-US" altLang="zh-CN" sz="1600" dirty="0">
                <a:latin typeface="华文楷体" panose="02010600040101010101" pitchFamily="2" charset="-122"/>
                <a:ea typeface="华文楷体" panose="02010600040101010101" pitchFamily="2" charset="-122"/>
                <a:hlinkClick r:id="rId7" action="ppaction://hlinkfile"/>
              </a:rPr>
              <a:t>S7-200PLC</a:t>
            </a:r>
            <a:r>
              <a:rPr lang="zh-CN" altLang="en-US" sz="1600" dirty="0">
                <a:latin typeface="华文楷体" panose="02010600040101010101" pitchFamily="2" charset="-122"/>
                <a:ea typeface="华文楷体" panose="02010600040101010101" pitchFamily="2" charset="-122"/>
                <a:hlinkClick r:id="rId7" action="ppaction://hlinkfile"/>
              </a:rPr>
              <a:t>从入门到精通</a:t>
            </a:r>
            <a:r>
              <a:rPr lang="en-US" altLang="zh-CN" sz="1600" dirty="0">
                <a:latin typeface="华文楷体" panose="02010600040101010101" pitchFamily="2" charset="-122"/>
                <a:ea typeface="华文楷体" panose="02010600040101010101" pitchFamily="2" charset="-122"/>
                <a:hlinkClick r:id="rId7"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6378690" y="3215133"/>
            <a:ext cx="386021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21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23</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工作原理）</a:t>
            </a:r>
            <a:endParaRPr lang="zh-CN" altLang="en-US"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6378690" y="3627245"/>
            <a:ext cx="386021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24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37</a:t>
            </a:r>
            <a:r>
              <a:rPr lang="zh-CN" altLang="en-US" sz="1600" dirty="0" smtClean="0">
                <a:latin typeface="华文楷体" panose="02010600040101010101" pitchFamily="2" charset="-122"/>
                <a:ea typeface="华文楷体" panose="02010600040101010101" pitchFamily="2" charset="-122"/>
              </a:rPr>
              <a:t>课时 （指令系统）</a:t>
            </a:r>
            <a:endParaRPr lang="zh-CN" altLang="en-US"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510867" y="5010397"/>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25" name="文本框 24">
            <a:hlinkClick r:id="rId8"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6" name="动作按钮: 自定义 25">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7" name="动作按钮: 自定义 26">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8" name="动作按钮: 自定义 27">
            <a:hlinkClick r:id="rId9"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9" name="动作按钮: 自定义 28">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481229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4012637"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S7-200PLC</a:t>
            </a:r>
            <a:r>
              <a:rPr lang="zh-CN" altLang="en-US" b="1" dirty="0" smtClean="0">
                <a:latin typeface="华文楷体" panose="02010600040101010101" pitchFamily="2" charset="-122"/>
                <a:ea typeface="华文楷体" panose="02010600040101010101" pitchFamily="2" charset="-122"/>
              </a:rPr>
              <a:t>间接寻址内容学习</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153" y="721198"/>
            <a:ext cx="11639125" cy="1200329"/>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对存储中数据的访问称之为寻址，而寻址又分为直接寻址和间接寻址</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直接寻址是最简单的一种寻址方式，而当需要对大量的数据进行处理时可使用间接选择的方式，这里主要学习的内容有：① 指针的建立、②指针的改变与间接存储。</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学习资料参考：</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zh-CN" altLang="en-US" sz="1600" dirty="0">
                <a:latin typeface="华文楷体" panose="02010600040101010101" pitchFamily="2" charset="-122"/>
                <a:ea typeface="华文楷体" panose="02010600040101010101" pitchFamily="2" charset="-122"/>
                <a:hlinkClick r:id="rId3" action="ppaction://hlinkfile"/>
              </a:rPr>
              <a:t>可编程控制器系统手册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《s7200</a:t>
            </a:r>
            <a:r>
              <a:rPr lang="zh-CN" altLang="en-US" sz="1600" dirty="0">
                <a:latin typeface="华文楷体" panose="02010600040101010101" pitchFamily="2" charset="-122"/>
                <a:ea typeface="华文楷体" panose="02010600040101010101" pitchFamily="2" charset="-122"/>
                <a:hlinkClick r:id="rId4" action="ppaction://hlinkfile"/>
              </a:rPr>
              <a:t>示例</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108" name="直接连接符 107"/>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83277" y="2563034"/>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290905" y="2917424"/>
            <a:ext cx="1879016" cy="1495892"/>
            <a:chOff x="1323679" y="3166974"/>
            <a:chExt cx="1879016" cy="1495892"/>
          </a:xfrm>
        </p:grpSpPr>
        <p:sp>
          <p:nvSpPr>
            <p:cNvPr id="14" name="文本框 13"/>
            <p:cNvSpPr txBox="1"/>
            <p:nvPr/>
          </p:nvSpPr>
          <p:spPr>
            <a:xfrm>
              <a:off x="1416172" y="4385867"/>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15" name="图片 14">
              <a:hlinkClick r:id="rId5"/>
            </p:cNvPr>
            <p:cNvPicPr>
              <a:picLocks noChangeAspect="1"/>
            </p:cNvPicPr>
            <p:nvPr/>
          </p:nvPicPr>
          <p:blipFill>
            <a:blip r:embed="rId6"/>
            <a:stretch>
              <a:fillRect/>
            </a:stretch>
          </p:blipFill>
          <p:spPr>
            <a:xfrm>
              <a:off x="1323679" y="3166974"/>
              <a:ext cx="1879016" cy="1230506"/>
            </a:xfrm>
            <a:prstGeom prst="rect">
              <a:avLst/>
            </a:prstGeom>
          </p:spPr>
        </p:pic>
      </p:grpSp>
      <p:sp>
        <p:nvSpPr>
          <p:cNvPr id="16" name="文本框 15"/>
          <p:cNvSpPr txBox="1"/>
          <p:nvPr/>
        </p:nvSpPr>
        <p:spPr>
          <a:xfrm>
            <a:off x="560767" y="24891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560767" y="44189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742789" y="5246949"/>
            <a:ext cx="4044195" cy="73250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能够使用间接寻址的功能对大量数据进行处理，如找最小值等</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742789" y="4804187"/>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掌握指针的建立及改变和数据存储器</a:t>
            </a:r>
            <a:endParaRPr lang="zh-CN" altLang="en-US"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5558020" y="2389359"/>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5558019" y="2802246"/>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a:latin typeface="华文楷体" panose="02010600040101010101" pitchFamily="2" charset="-122"/>
                <a:ea typeface="华文楷体" panose="02010600040101010101" pitchFamily="2" charset="-122"/>
                <a:hlinkClick r:id="rId7" action="ppaction://hlinkfile"/>
              </a:rPr>
              <a:t>西门子</a:t>
            </a:r>
            <a:r>
              <a:rPr lang="en-US" altLang="zh-CN" sz="1600" dirty="0">
                <a:latin typeface="华文楷体" panose="02010600040101010101" pitchFamily="2" charset="-122"/>
                <a:ea typeface="华文楷体" panose="02010600040101010101" pitchFamily="2" charset="-122"/>
                <a:hlinkClick r:id="rId7" action="ppaction://hlinkfile"/>
              </a:rPr>
              <a:t>S7-200PLC</a:t>
            </a:r>
            <a:r>
              <a:rPr lang="zh-CN" altLang="en-US" sz="1600" dirty="0">
                <a:latin typeface="华文楷体" panose="02010600040101010101" pitchFamily="2" charset="-122"/>
                <a:ea typeface="华文楷体" panose="02010600040101010101" pitchFamily="2" charset="-122"/>
                <a:hlinkClick r:id="rId7" action="ppaction://hlinkfile"/>
              </a:rPr>
              <a:t>从入门到精通</a:t>
            </a:r>
            <a:r>
              <a:rPr lang="en-US" altLang="zh-CN" sz="1600" dirty="0">
                <a:latin typeface="华文楷体" panose="02010600040101010101" pitchFamily="2" charset="-122"/>
                <a:ea typeface="华文楷体" panose="02010600040101010101" pitchFamily="2" charset="-122"/>
                <a:hlinkClick r:id="rId7"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6378690" y="3215133"/>
            <a:ext cx="386021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38</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40</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4" name="文本框 23">
            <a:hlinkClick r:id="rId8"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6" name="动作按钮: 自定义 25">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7" name="动作按钮: 自定义 26">
            <a:hlinkClick r:id="rId9"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8" name="动作按钮: 自定义 27">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29" name="文本框 28"/>
          <p:cNvSpPr txBox="1"/>
          <p:nvPr/>
        </p:nvSpPr>
        <p:spPr>
          <a:xfrm>
            <a:off x="6510867" y="5010397"/>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2776429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4910319"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S7-200PID</a:t>
            </a:r>
            <a:r>
              <a:rPr lang="zh-CN" altLang="en-US" b="1" dirty="0" smtClean="0">
                <a:latin typeface="华文楷体" panose="02010600040101010101" pitchFamily="2" charset="-122"/>
                <a:ea typeface="华文楷体" panose="02010600040101010101" pitchFamily="2" charset="-122"/>
              </a:rPr>
              <a:t>控制功能应用知识点内容</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2399" y="884790"/>
            <a:ext cx="11639125" cy="795795"/>
          </a:xfrm>
          <a:prstGeom prst="rect">
            <a:avLst/>
          </a:prstGeom>
          <a:noFill/>
        </p:spPr>
        <p:txBody>
          <a:bodyPr wrap="square" rtlCol="0">
            <a:spAutoFit/>
          </a:bodyPr>
          <a:lstStyle/>
          <a:p>
            <a:pPr indent="354013">
              <a:lnSpc>
                <a:spcPct val="150000"/>
              </a:lnSpc>
            </a:pPr>
            <a:r>
              <a:rPr lang="zh-CN" altLang="en-US" sz="1600" dirty="0" smtClean="0">
                <a:latin typeface="华文楷体" panose="02010600040101010101" pitchFamily="2" charset="-122"/>
                <a:ea typeface="华文楷体" panose="02010600040101010101" pitchFamily="2" charset="-122"/>
              </a:rPr>
              <a:t>在恒压供水系统和中央空调系统等的</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控制系统中都会使用到</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控制，在这部分内容中主要学习使用</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向导和自编</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控制程序的方法实现</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的控制，学习时可结合</a:t>
            </a:r>
            <a:r>
              <a:rPr lang="en-US" altLang="zh-CN" sz="1600" dirty="0">
                <a:latin typeface="华文楷体" panose="02010600040101010101" pitchFamily="2" charset="-122"/>
                <a:ea typeface="华文楷体" panose="02010600040101010101" pitchFamily="2" charset="-122"/>
                <a:hlinkClick r:id="rId3" action="ppaction://hlinkfile"/>
              </a:rPr>
              <a:t>《S7-200 </a:t>
            </a:r>
            <a:r>
              <a:rPr lang="zh-CN" altLang="en-US" sz="1600" dirty="0">
                <a:latin typeface="华文楷体" panose="02010600040101010101" pitchFamily="2" charset="-122"/>
                <a:ea typeface="华文楷体" panose="02010600040101010101" pitchFamily="2" charset="-122"/>
                <a:hlinkClick r:id="rId3" action="ppaction://hlinkfile"/>
              </a:rPr>
              <a:t>可编程控制器系统手册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进行学习。</a:t>
            </a:r>
            <a:endParaRPr lang="zh-CN" altLang="en-US" sz="1600" dirty="0">
              <a:latin typeface="华文楷体" panose="02010600040101010101" pitchFamily="2" charset="-122"/>
              <a:ea typeface="华文楷体" panose="02010600040101010101" pitchFamily="2" charset="-122"/>
            </a:endParaRPr>
          </a:p>
        </p:txBody>
      </p:sp>
      <p:cxnSp>
        <p:nvCxnSpPr>
          <p:cNvPr id="108" name="直接连接符 107"/>
          <p:cNvCxnSpPr/>
          <p:nvPr/>
        </p:nvCxnSpPr>
        <p:spPr>
          <a:xfrm>
            <a:off x="5200509" y="2356557"/>
            <a:ext cx="0" cy="376894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54951" y="2693904"/>
            <a:ext cx="1879016" cy="1495892"/>
            <a:chOff x="1323679" y="3166974"/>
            <a:chExt cx="1879016" cy="1495892"/>
          </a:xfrm>
        </p:grpSpPr>
        <p:sp>
          <p:nvSpPr>
            <p:cNvPr id="13" name="文本框 12"/>
            <p:cNvSpPr txBox="1"/>
            <p:nvPr/>
          </p:nvSpPr>
          <p:spPr>
            <a:xfrm>
              <a:off x="1416172" y="4385867"/>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14" name="图片 13">
              <a:hlinkClick r:id="rId4"/>
            </p:cNvPr>
            <p:cNvPicPr>
              <a:picLocks noChangeAspect="1"/>
            </p:cNvPicPr>
            <p:nvPr/>
          </p:nvPicPr>
          <p:blipFill>
            <a:blip r:embed="rId5"/>
            <a:stretch>
              <a:fillRect/>
            </a:stretch>
          </p:blipFill>
          <p:spPr>
            <a:xfrm>
              <a:off x="1323679" y="3166974"/>
              <a:ext cx="1879016" cy="1230506"/>
            </a:xfrm>
            <a:prstGeom prst="rect">
              <a:avLst/>
            </a:prstGeom>
          </p:spPr>
        </p:pic>
      </p:grpSp>
      <p:sp>
        <p:nvSpPr>
          <p:cNvPr id="15" name="文本框 14"/>
          <p:cNvSpPr txBox="1"/>
          <p:nvPr/>
        </p:nvSpPr>
        <p:spPr>
          <a:xfrm>
            <a:off x="424813" y="226566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6" name="文本框 15"/>
          <p:cNvSpPr txBox="1"/>
          <p:nvPr/>
        </p:nvSpPr>
        <p:spPr>
          <a:xfrm>
            <a:off x="424813" y="419542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606835" y="5023429"/>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程序的设计及</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参数的调试 </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606835" y="4580667"/>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了解</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算法及</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参数的作用</a:t>
            </a:r>
            <a:endParaRPr lang="zh-CN" altLang="en-US"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5558020" y="2389359"/>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5558019" y="2802246"/>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6" action="ppaction://hlinkfile"/>
              </a:rPr>
              <a:t>《</a:t>
            </a:r>
            <a:r>
              <a:rPr lang="zh-CN" altLang="en-US" sz="1600" dirty="0">
                <a:latin typeface="华文楷体" panose="02010600040101010101" pitchFamily="2" charset="-122"/>
                <a:ea typeface="华文楷体" panose="02010600040101010101" pitchFamily="2" charset="-122"/>
                <a:hlinkClick r:id="rId6" action="ppaction://hlinkfile"/>
              </a:rPr>
              <a:t>西门子</a:t>
            </a:r>
            <a:r>
              <a:rPr lang="en-US" altLang="zh-CN" sz="1600" dirty="0">
                <a:latin typeface="华文楷体" panose="02010600040101010101" pitchFamily="2" charset="-122"/>
                <a:ea typeface="华文楷体" panose="02010600040101010101" pitchFamily="2" charset="-122"/>
                <a:hlinkClick r:id="rId6" action="ppaction://hlinkfile"/>
              </a:rPr>
              <a:t>S7-200PLC</a:t>
            </a:r>
            <a:r>
              <a:rPr lang="zh-CN" altLang="en-US" sz="1600" dirty="0">
                <a:latin typeface="华文楷体" panose="02010600040101010101" pitchFamily="2" charset="-122"/>
                <a:ea typeface="华文楷体" panose="02010600040101010101" pitchFamily="2" charset="-122"/>
                <a:hlinkClick r:id="rId6" action="ppaction://hlinkfile"/>
              </a:rPr>
              <a:t>从入门到精通</a:t>
            </a:r>
            <a:r>
              <a:rPr lang="en-US" altLang="zh-CN" sz="1600" dirty="0">
                <a:latin typeface="华文楷体" panose="02010600040101010101" pitchFamily="2" charset="-122"/>
                <a:ea typeface="华文楷体" panose="02010600040101010101" pitchFamily="2" charset="-122"/>
                <a:hlinkClick r:id="rId6"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6378690" y="3215133"/>
            <a:ext cx="386021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41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43</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6510867" y="5010397"/>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23" name="文本框 22">
            <a:hlinkClick r:id="rId7"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6" name="动作按钮: 自定义 25">
            <a:hlinkClick r:id="rId8"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7" name="动作按钮: 自定义 26">
            <a:hlinkClick r:id="rId9"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167112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Elbow Connector 7"/>
          <p:cNvCxnSpPr/>
          <p:nvPr/>
        </p:nvCxnSpPr>
        <p:spPr>
          <a:xfrm flipV="1">
            <a:off x="5735092" y="1907504"/>
            <a:ext cx="1176022" cy="610600"/>
          </a:xfrm>
          <a:prstGeom prst="bentConnector3">
            <a:avLst>
              <a:gd name="adj1" fmla="val 6525"/>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Elbow Connector 8"/>
          <p:cNvCxnSpPr/>
          <p:nvPr/>
        </p:nvCxnSpPr>
        <p:spPr>
          <a:xfrm rot="10800000" flipV="1">
            <a:off x="4271559" y="3796645"/>
            <a:ext cx="1100862" cy="845645"/>
          </a:xfrm>
          <a:prstGeom prst="bentConnector3">
            <a:avLst>
              <a:gd name="adj1" fmla="val -17"/>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375140" y="91551"/>
            <a:ext cx="1132041" cy="461665"/>
          </a:xfrm>
          <a:prstGeom prst="rect">
            <a:avLst/>
          </a:prstGeom>
          <a:noFill/>
        </p:spPr>
        <p:txBody>
          <a:bodyPr wrap="none" rtlCol="0">
            <a:spAutoFit/>
          </a:bodyPr>
          <a:lstStyle/>
          <a:p>
            <a:r>
              <a:rPr lang="zh-CN" altLang="en-US" sz="2400" b="1" dirty="0">
                <a:latin typeface="华文楷体" panose="02010600040101010101" pitchFamily="2" charset="-122"/>
                <a:ea typeface="华文楷体" panose="02010600040101010101" pitchFamily="2" charset="-122"/>
              </a:rPr>
              <a:t>主界面</a:t>
            </a: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Elbow Connector 6"/>
          <p:cNvCxnSpPr/>
          <p:nvPr/>
        </p:nvCxnSpPr>
        <p:spPr>
          <a:xfrm>
            <a:off x="6155200" y="3446881"/>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Elbow Connector 7"/>
          <p:cNvCxnSpPr/>
          <p:nvPr/>
        </p:nvCxnSpPr>
        <p:spPr>
          <a:xfrm flipV="1">
            <a:off x="6141244" y="2711084"/>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Elbow Connector 8"/>
          <p:cNvCxnSpPr/>
          <p:nvPr/>
        </p:nvCxnSpPr>
        <p:spPr>
          <a:xfrm flipH="1">
            <a:off x="4202733" y="3465254"/>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Group 9"/>
          <p:cNvGrpSpPr/>
          <p:nvPr/>
        </p:nvGrpSpPr>
        <p:grpSpPr>
          <a:xfrm>
            <a:off x="7065581" y="2363374"/>
            <a:ext cx="3006691" cy="700835"/>
            <a:chOff x="7699508" y="2223969"/>
            <a:chExt cx="3283266" cy="765303"/>
          </a:xfrm>
        </p:grpSpPr>
        <p:sp>
          <p:nvSpPr>
            <p:cNvPr id="45" name="Round Same Side Corner Rectangle 10">
              <a:hlinkClick r:id="rId3" action="ppaction://hlinksldjump"/>
            </p:cNvPr>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5"/>
          <p:cNvGrpSpPr/>
          <p:nvPr/>
        </p:nvGrpSpPr>
        <p:grpSpPr>
          <a:xfrm>
            <a:off x="7065581" y="3341978"/>
            <a:ext cx="3006691" cy="700834"/>
            <a:chOff x="7699508" y="3292593"/>
            <a:chExt cx="3283266" cy="765302"/>
          </a:xfrm>
        </p:grpSpPr>
        <p:sp>
          <p:nvSpPr>
            <p:cNvPr id="43" name="Round Same Side Corner Rectangle 16">
              <a:hlinkClick r:id="rId4" action="ppaction://hlinksldjump"/>
            </p:cNvPr>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Round Same Side Corner Rectangle 22">
            <a:hlinkClick r:id="rId5" action="ppaction://hlinksldjump"/>
          </p:cNvPr>
          <p:cNvSpPr/>
          <p:nvPr/>
        </p:nvSpPr>
        <p:spPr>
          <a:xfrm rot="5400000" flipH="1" flipV="1">
            <a:off x="1930697" y="1600470"/>
            <a:ext cx="700832" cy="224989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ound Same Side Corner Rectangle 25"/>
          <p:cNvSpPr/>
          <p:nvPr/>
        </p:nvSpPr>
        <p:spPr>
          <a:xfrm rot="16200000" flipH="1" flipV="1">
            <a:off x="3434043" y="2347019"/>
            <a:ext cx="700832" cy="756797"/>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27"/>
          <p:cNvGrpSpPr/>
          <p:nvPr/>
        </p:nvGrpSpPr>
        <p:grpSpPr>
          <a:xfrm>
            <a:off x="1150083" y="3353605"/>
            <a:ext cx="3006691" cy="700835"/>
            <a:chOff x="1246506" y="3305290"/>
            <a:chExt cx="3283266" cy="765303"/>
          </a:xfrm>
        </p:grpSpPr>
        <p:sp>
          <p:nvSpPr>
            <p:cNvPr id="39" name="Round Same Side Corner Rectangle 28">
              <a:hlinkClick r:id="rId6" action="ppaction://hlinksldjump"/>
            </p:cNvPr>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2" name="Elbow Connector 33"/>
          <p:cNvCxnSpPr/>
          <p:nvPr/>
        </p:nvCxnSpPr>
        <p:spPr>
          <a:xfrm flipH="1" flipV="1">
            <a:off x="4202733" y="272945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3" name="Freeform 12"/>
          <p:cNvSpPr>
            <a:spLocks/>
          </p:cNvSpPr>
          <p:nvPr/>
        </p:nvSpPr>
        <p:spPr bwMode="auto">
          <a:xfrm>
            <a:off x="4615624" y="2198658"/>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3"/>
          <p:cNvSpPr>
            <a:spLocks/>
          </p:cNvSpPr>
          <p:nvPr/>
        </p:nvSpPr>
        <p:spPr bwMode="auto">
          <a:xfrm>
            <a:off x="5602957" y="2198658"/>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5"/>
          <p:cNvSpPr>
            <a:spLocks/>
          </p:cNvSpPr>
          <p:nvPr/>
        </p:nvSpPr>
        <p:spPr bwMode="auto">
          <a:xfrm>
            <a:off x="5602957" y="3183754"/>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4"/>
          <p:cNvSpPr>
            <a:spLocks/>
          </p:cNvSpPr>
          <p:nvPr/>
        </p:nvSpPr>
        <p:spPr bwMode="auto">
          <a:xfrm>
            <a:off x="4615624" y="3183754"/>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1"/>
          <p:cNvSpPr>
            <a:spLocks noEditPoints="1"/>
          </p:cNvSpPr>
          <p:nvPr/>
        </p:nvSpPr>
        <p:spPr bwMode="auto">
          <a:xfrm>
            <a:off x="3503894" y="2518104"/>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1"/>
          <p:cNvGrpSpPr/>
          <p:nvPr/>
        </p:nvGrpSpPr>
        <p:grpSpPr>
          <a:xfrm>
            <a:off x="3517472" y="3477152"/>
            <a:ext cx="440053" cy="437253"/>
            <a:chOff x="7392564" y="5336936"/>
            <a:chExt cx="556472" cy="552928"/>
          </a:xfrm>
          <a:solidFill>
            <a:schemeClr val="bg1"/>
          </a:solidFill>
        </p:grpSpPr>
        <p:sp>
          <p:nvSpPr>
            <p:cNvPr id="35" name="Freeform 8"/>
            <p:cNvSpPr>
              <a:spLocks/>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9"/>
            <p:cNvSpPr>
              <a:spLocks/>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0"/>
            <p:cNvSpPr>
              <a:spLocks/>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1"/>
            <p:cNvSpPr>
              <a:spLocks/>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
          <p:cNvGrpSpPr/>
          <p:nvPr/>
        </p:nvGrpSpPr>
        <p:grpSpPr>
          <a:xfrm>
            <a:off x="7369504" y="2507333"/>
            <a:ext cx="282643" cy="378920"/>
            <a:chOff x="8025047" y="2676140"/>
            <a:chExt cx="308642" cy="413776"/>
          </a:xfrm>
        </p:grpSpPr>
        <p:sp>
          <p:nvSpPr>
            <p:cNvPr id="33"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a:extLst/>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3"/>
            <p:cNvSpPr>
              <a:spLocks/>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a:extLst/>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Freeform 58"/>
          <p:cNvSpPr>
            <a:spLocks/>
          </p:cNvSpPr>
          <p:nvPr/>
        </p:nvSpPr>
        <p:spPr bwMode="auto">
          <a:xfrm>
            <a:off x="7262833" y="3471349"/>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1">
            <a:hlinkClick r:id="rId5" action="ppaction://hlinksldjump"/>
          </p:cNvPr>
          <p:cNvSpPr txBox="1"/>
          <p:nvPr/>
        </p:nvSpPr>
        <p:spPr>
          <a:xfrm>
            <a:off x="1311820" y="2532399"/>
            <a:ext cx="2094240" cy="338554"/>
          </a:xfrm>
          <a:prstGeom prst="rect">
            <a:avLst/>
          </a:prstGeom>
          <a:noFill/>
        </p:spPr>
        <p:txBody>
          <a:bodyPr wrap="square" rtlCol="0">
            <a:spAutoFit/>
          </a:bodyPr>
          <a:lstStyle/>
          <a:p>
            <a:r>
              <a:rPr lang="zh-CN" altLang="en-US" sz="1600" b="1" dirty="0" smtClean="0">
                <a:solidFill>
                  <a:schemeClr val="bg1"/>
                </a:solidFill>
                <a:latin typeface="华文楷体" panose="02010600040101010101" pitchFamily="2" charset="-122"/>
                <a:ea typeface="华文楷体" panose="02010600040101010101" pitchFamily="2" charset="-122"/>
              </a:rPr>
              <a:t>技成西门子课程概括</a:t>
            </a:r>
            <a:endParaRPr lang="zh-CN" altLang="en-US" sz="1600" b="1" dirty="0">
              <a:solidFill>
                <a:schemeClr val="bg1"/>
              </a:solidFill>
              <a:latin typeface="华文楷体" panose="02010600040101010101" pitchFamily="2" charset="-122"/>
              <a:ea typeface="华文楷体" panose="02010600040101010101" pitchFamily="2" charset="-122"/>
            </a:endParaRPr>
          </a:p>
        </p:txBody>
      </p:sp>
      <p:sp>
        <p:nvSpPr>
          <p:cNvPr id="47" name="文本框 46">
            <a:hlinkClick r:id="rId6" action="ppaction://hlinksldjump"/>
          </p:cNvPr>
          <p:cNvSpPr txBox="1"/>
          <p:nvPr/>
        </p:nvSpPr>
        <p:spPr>
          <a:xfrm>
            <a:off x="1351091" y="3534746"/>
            <a:ext cx="2031325" cy="338554"/>
          </a:xfrm>
          <a:prstGeom prst="rect">
            <a:avLst/>
          </a:prstGeom>
          <a:noFill/>
        </p:spPr>
        <p:txBody>
          <a:bodyPr wrap="none" rtlCol="0">
            <a:spAutoFit/>
          </a:bodyPr>
          <a:lstStyle>
            <a:defPPr>
              <a:defRPr lang="zh-CN"/>
            </a:defPPr>
            <a:lvl1pPr>
              <a:defRPr>
                <a:solidFill>
                  <a:schemeClr val="bg1"/>
                </a:solidFill>
                <a:latin typeface="华文新魏" panose="02010800040101010101" pitchFamily="2" charset="-122"/>
                <a:ea typeface="华文新魏" panose="02010800040101010101" pitchFamily="2" charset="-122"/>
              </a:defRPr>
            </a:lvl1pPr>
          </a:lstStyle>
          <a:p>
            <a:r>
              <a:rPr lang="zh-CN" altLang="en-US" sz="1600" b="1" dirty="0">
                <a:latin typeface="华文楷体" panose="02010600040101010101" pitchFamily="2" charset="-122"/>
                <a:ea typeface="华文楷体" panose="02010600040101010101" pitchFamily="2" charset="-122"/>
              </a:rPr>
              <a:t>课程</a:t>
            </a:r>
            <a:r>
              <a:rPr lang="zh-CN" altLang="en-US" sz="1600" b="1" dirty="0" smtClean="0">
                <a:latin typeface="华文楷体" panose="02010600040101010101" pitchFamily="2" charset="-122"/>
                <a:ea typeface="华文楷体" panose="02010600040101010101" pitchFamily="2" charset="-122"/>
              </a:rPr>
              <a:t>学习</a:t>
            </a:r>
            <a:r>
              <a:rPr lang="zh-CN" altLang="en-US" sz="1600" b="1" dirty="0">
                <a:latin typeface="华文楷体" panose="02010600040101010101" pitchFamily="2" charset="-122"/>
                <a:ea typeface="华文楷体" panose="02010600040101010101" pitchFamily="2" charset="-122"/>
              </a:rPr>
              <a:t>准备</a:t>
            </a:r>
            <a:r>
              <a:rPr lang="zh-CN" altLang="en-US" sz="1600" b="1" dirty="0" smtClean="0">
                <a:latin typeface="华文楷体" panose="02010600040101010101" pitchFamily="2" charset="-122"/>
                <a:ea typeface="华文楷体" panose="02010600040101010101" pitchFamily="2" charset="-122"/>
              </a:rPr>
              <a:t>备资料</a:t>
            </a:r>
            <a:endParaRPr lang="zh-CN" altLang="en-US" sz="1600" b="1" dirty="0">
              <a:latin typeface="华文楷体" panose="02010600040101010101" pitchFamily="2" charset="-122"/>
              <a:ea typeface="华文楷体" panose="02010600040101010101" pitchFamily="2" charset="-122"/>
            </a:endParaRPr>
          </a:p>
        </p:txBody>
      </p:sp>
      <p:sp>
        <p:nvSpPr>
          <p:cNvPr id="48" name="文本框 47">
            <a:hlinkClick r:id="rId3" action="ppaction://hlinksldjump"/>
          </p:cNvPr>
          <p:cNvSpPr txBox="1"/>
          <p:nvPr/>
        </p:nvSpPr>
        <p:spPr>
          <a:xfrm>
            <a:off x="7730992" y="2535828"/>
            <a:ext cx="2432667" cy="338554"/>
          </a:xfrm>
          <a:prstGeom prst="rect">
            <a:avLst/>
          </a:prstGeom>
        </p:spPr>
        <p:txBody>
          <a:bodyPr wrap="square">
            <a:spAutoFit/>
          </a:bodyPr>
          <a:lstStyle>
            <a:defPPr>
              <a:defRPr lang="zh-CN"/>
            </a:defPPr>
            <a:lvl1pPr indent="0" algn="ctr" fontAlgn="base">
              <a:lnSpc>
                <a:spcPct val="100000"/>
              </a:lnSpc>
              <a:spcBef>
                <a:spcPts val="0"/>
              </a:spcBef>
              <a:spcAft>
                <a:spcPct val="0"/>
              </a:spcAft>
              <a:buNone/>
              <a:defRPr>
                <a:solidFill>
                  <a:schemeClr val="bg1"/>
                </a:solidFill>
                <a:latin typeface="华文新魏" panose="02010800040101010101" pitchFamily="2" charset="-122"/>
                <a:ea typeface="华文新魏" panose="02010800040101010101" pitchFamily="2" charset="-122"/>
                <a:cs typeface="+mn-ea"/>
              </a:defRPr>
            </a:lvl1pPr>
            <a:lvl2pPr marL="639763" indent="-182563" fontAlgn="base">
              <a:spcBef>
                <a:spcPct val="0"/>
              </a:spcBef>
              <a:spcAft>
                <a:spcPct val="0"/>
              </a:spcAft>
              <a:defRPr>
                <a:latin typeface="Calibri" panose="020F0502020204030204" pitchFamily="34" charset="0"/>
                <a:ea typeface="宋体" panose="02010600030101010101" pitchFamily="2" charset="-122"/>
              </a:defRPr>
            </a:lvl2pPr>
            <a:lvl3pPr marL="1282700" indent="-368300" fontAlgn="base">
              <a:spcBef>
                <a:spcPct val="0"/>
              </a:spcBef>
              <a:spcAft>
                <a:spcPct val="0"/>
              </a:spcAft>
              <a:defRPr>
                <a:latin typeface="Calibri" panose="020F0502020204030204" pitchFamily="34" charset="0"/>
                <a:ea typeface="宋体" panose="02010600030101010101" pitchFamily="2" charset="-122"/>
              </a:defRPr>
            </a:lvl3pPr>
            <a:lvl4pPr marL="1925638" indent="-554038" fontAlgn="base">
              <a:spcBef>
                <a:spcPct val="0"/>
              </a:spcBef>
              <a:spcAft>
                <a:spcPct val="0"/>
              </a:spcAft>
              <a:defRPr>
                <a:latin typeface="Calibri" panose="020F0502020204030204" pitchFamily="34" charset="0"/>
                <a:ea typeface="宋体" panose="02010600030101010101" pitchFamily="2" charset="-122"/>
              </a:defRPr>
            </a:lvl4pPr>
            <a:lvl5pPr marL="2568575" indent="-739775"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1600" b="1" dirty="0" smtClean="0">
                <a:latin typeface="华文楷体" panose="02010600040101010101" pitchFamily="2" charset="-122"/>
                <a:ea typeface="华文楷体" panose="02010600040101010101" pitchFamily="2" charset="-122"/>
              </a:rPr>
              <a:t>PLC</a:t>
            </a:r>
            <a:r>
              <a:rPr lang="zh-CN" altLang="en-US" sz="1600" b="1" dirty="0" smtClean="0">
                <a:latin typeface="华文楷体" panose="02010600040101010101" pitchFamily="2" charset="-122"/>
                <a:ea typeface="华文楷体" panose="02010600040101010101" pitchFamily="2" charset="-122"/>
              </a:rPr>
              <a:t>相关扩展知识学习</a:t>
            </a:r>
            <a:endParaRPr lang="zh-CN" altLang="en-US" sz="1600" b="1" dirty="0">
              <a:latin typeface="华文楷体" panose="02010600040101010101" pitchFamily="2" charset="-122"/>
              <a:ea typeface="华文楷体" panose="02010600040101010101" pitchFamily="2" charset="-122"/>
            </a:endParaRPr>
          </a:p>
        </p:txBody>
      </p:sp>
      <p:grpSp>
        <p:nvGrpSpPr>
          <p:cNvPr id="52" name="Group 27"/>
          <p:cNvGrpSpPr/>
          <p:nvPr/>
        </p:nvGrpSpPr>
        <p:grpSpPr>
          <a:xfrm>
            <a:off x="1191024" y="4269621"/>
            <a:ext cx="3006691" cy="700835"/>
            <a:chOff x="1246506" y="3305290"/>
            <a:chExt cx="3283266" cy="765303"/>
          </a:xfrm>
        </p:grpSpPr>
        <p:sp>
          <p:nvSpPr>
            <p:cNvPr id="53" name="Round Same Side Corner Rectangle 28">
              <a:hlinkClick r:id="rId7" action="ppaction://hlinksldjump"/>
            </p:cNvPr>
            <p:cNvSpPr/>
            <p:nvPr/>
          </p:nvSpPr>
          <p:spPr>
            <a:xfrm rot="5400000" flipH="1" flipV="1">
              <a:off x="2092283" y="2459513"/>
              <a:ext cx="765300" cy="2456854"/>
            </a:xfrm>
            <a:prstGeom prst="round2Same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文本框 59">
            <a:hlinkClick r:id="rId7" action="ppaction://hlinksldjump"/>
          </p:cNvPr>
          <p:cNvSpPr txBox="1"/>
          <p:nvPr/>
        </p:nvSpPr>
        <p:spPr>
          <a:xfrm>
            <a:off x="1215682" y="4457624"/>
            <a:ext cx="2074607" cy="338554"/>
          </a:xfrm>
          <a:prstGeom prst="rect">
            <a:avLst/>
          </a:prstGeom>
          <a:noFill/>
        </p:spPr>
        <p:txBody>
          <a:bodyPr wrap="none" rtlCol="0">
            <a:spAutoFit/>
          </a:bodyPr>
          <a:lstStyle>
            <a:defPPr>
              <a:defRPr lang="zh-CN"/>
            </a:defPPr>
            <a:lvl1pPr>
              <a:defRPr>
                <a:solidFill>
                  <a:schemeClr val="bg1"/>
                </a:solidFill>
                <a:latin typeface="华文新魏" panose="02010800040101010101" pitchFamily="2" charset="-122"/>
                <a:ea typeface="华文新魏" panose="02010800040101010101" pitchFamily="2" charset="-122"/>
              </a:defRPr>
            </a:lvl1pPr>
          </a:lstStyle>
          <a:p>
            <a:r>
              <a:rPr lang="zh-CN" altLang="en-US" sz="1600" b="1" dirty="0">
                <a:latin typeface="华文楷体" panose="02010600040101010101" pitchFamily="2" charset="-122"/>
                <a:ea typeface="华文楷体" panose="02010600040101010101" pitchFamily="2" charset="-122"/>
              </a:rPr>
              <a:t>软件安装与常见问题</a:t>
            </a:r>
          </a:p>
        </p:txBody>
      </p:sp>
      <p:grpSp>
        <p:nvGrpSpPr>
          <p:cNvPr id="71" name="Group 15"/>
          <p:cNvGrpSpPr/>
          <p:nvPr/>
        </p:nvGrpSpPr>
        <p:grpSpPr>
          <a:xfrm>
            <a:off x="7021716" y="1557088"/>
            <a:ext cx="3006691" cy="700834"/>
            <a:chOff x="7699508" y="3292593"/>
            <a:chExt cx="3283266" cy="765302"/>
          </a:xfrm>
        </p:grpSpPr>
        <p:sp>
          <p:nvSpPr>
            <p:cNvPr id="72" name="Round Same Side Corner Rectangle 16">
              <a:hlinkClick r:id="rId8" action="ppaction://hlinksldjump"/>
            </p:cNvPr>
            <p:cNvSpPr/>
            <p:nvPr/>
          </p:nvSpPr>
          <p:spPr>
            <a:xfrm rot="5400000">
              <a:off x="9371697" y="2446818"/>
              <a:ext cx="765300" cy="2456854"/>
            </a:xfrm>
            <a:prstGeom prst="round2SameRect">
              <a:avLst>
                <a:gd name="adj1" fmla="val 50000"/>
                <a:gd name="adj2"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5" name="Text Placeholder 7">
            <a:hlinkClick r:id="rId8" action="ppaction://hlinksldjump"/>
          </p:cNvPr>
          <p:cNvSpPr txBox="1">
            <a:spLocks/>
          </p:cNvSpPr>
          <p:nvPr/>
        </p:nvSpPr>
        <p:spPr>
          <a:xfrm>
            <a:off x="7778513" y="1712993"/>
            <a:ext cx="2031634" cy="338554"/>
          </a:xfrm>
          <a:prstGeom prst="rect">
            <a:avLst/>
          </a:prstGeom>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indent="0" algn="ctr">
              <a:lnSpc>
                <a:spcPct val="100000"/>
              </a:lnSpc>
              <a:spcBef>
                <a:spcPts val="0"/>
              </a:spcBef>
              <a:buNone/>
            </a:pPr>
            <a:r>
              <a:rPr lang="zh-CN" altLang="en-US" sz="1600" b="1" dirty="0" smtClean="0">
                <a:solidFill>
                  <a:schemeClr val="bg1"/>
                </a:solidFill>
                <a:latin typeface="华文楷体" panose="02010600040101010101" pitchFamily="2" charset="-122"/>
                <a:ea typeface="华文楷体" panose="02010600040101010101" pitchFamily="2" charset="-122"/>
                <a:cs typeface="+mn-ea"/>
                <a:sym typeface="Arial" panose="020B0604020202020204" pitchFamily="34" charset="0"/>
              </a:rPr>
              <a:t>课程学习步骤</a:t>
            </a:r>
            <a:r>
              <a:rPr lang="zh-CN" altLang="en-US" sz="1600" b="1" dirty="0">
                <a:solidFill>
                  <a:schemeClr val="bg1"/>
                </a:solidFill>
                <a:latin typeface="华文楷体" panose="02010600040101010101" pitchFamily="2" charset="-122"/>
                <a:ea typeface="华文楷体" panose="02010600040101010101" pitchFamily="2" charset="-122"/>
                <a:cs typeface="+mn-ea"/>
                <a:sym typeface="Arial" panose="020B0604020202020204" pitchFamily="34" charset="0"/>
              </a:rPr>
              <a:t>推荐</a:t>
            </a:r>
            <a:endParaRPr lang="en-AU" sz="1600" b="1" dirty="0">
              <a:solidFill>
                <a:schemeClr val="bg1"/>
              </a:solidFill>
              <a:latin typeface="华文楷体" panose="02010600040101010101" pitchFamily="2" charset="-122"/>
              <a:ea typeface="华文楷体" panose="02010600040101010101" pitchFamily="2" charset="-122"/>
              <a:sym typeface="Arial" panose="020B0604020202020204" pitchFamily="34" charset="0"/>
            </a:endParaRPr>
          </a:p>
        </p:txBody>
      </p:sp>
      <p:sp>
        <p:nvSpPr>
          <p:cNvPr id="51" name="Freeform 21"/>
          <p:cNvSpPr>
            <a:spLocks noEditPoints="1"/>
          </p:cNvSpPr>
          <p:nvPr/>
        </p:nvSpPr>
        <p:spPr bwMode="auto">
          <a:xfrm>
            <a:off x="3486853" y="4303843"/>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base">
              <a:spcBef>
                <a:spcPct val="0"/>
              </a:spcBef>
              <a:spcAft>
                <a:spcPct val="0"/>
              </a:spcAft>
            </a:pPr>
            <a:endParaRPr lang="zh-CN" altLang="en-US" sz="2531">
              <a:solidFill>
                <a:prstClr val="black"/>
              </a:solidFill>
            </a:endParaRPr>
          </a:p>
        </p:txBody>
      </p:sp>
      <p:grpSp>
        <p:nvGrpSpPr>
          <p:cNvPr id="89" name="组合 88"/>
          <p:cNvGrpSpPr/>
          <p:nvPr/>
        </p:nvGrpSpPr>
        <p:grpSpPr>
          <a:xfrm>
            <a:off x="7179174" y="1694746"/>
            <a:ext cx="571258" cy="484420"/>
            <a:chOff x="7297162" y="1832398"/>
            <a:chExt cx="571258" cy="484420"/>
          </a:xfrm>
        </p:grpSpPr>
        <p:sp>
          <p:nvSpPr>
            <p:cNvPr id="93" name="Freeform 15"/>
            <p:cNvSpPr>
              <a:spLocks noEditPoints="1"/>
            </p:cNvSpPr>
            <p:nvPr/>
          </p:nvSpPr>
          <p:spPr bwMode="black">
            <a:xfrm>
              <a:off x="7297162" y="1832398"/>
              <a:ext cx="571258" cy="484420"/>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base">
                <a:spcBef>
                  <a:spcPct val="0"/>
                </a:spcBef>
                <a:spcAft>
                  <a:spcPct val="0"/>
                </a:spcAft>
              </a:pPr>
              <a:endParaRPr lang="en-US" sz="2531" dirty="0">
                <a:solidFill>
                  <a:schemeClr val="bg1"/>
                </a:solidFill>
              </a:endParaRPr>
            </a:p>
          </p:txBody>
        </p:sp>
        <p:sp>
          <p:nvSpPr>
            <p:cNvPr id="94" name="Freeform 23"/>
            <p:cNvSpPr>
              <a:spLocks noEditPoints="1"/>
            </p:cNvSpPr>
            <p:nvPr/>
          </p:nvSpPr>
          <p:spPr bwMode="black">
            <a:xfrm>
              <a:off x="7460835" y="1937934"/>
              <a:ext cx="229332" cy="22926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72" tIns="64286" rIns="128572" bIns="64286"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base">
                <a:spcBef>
                  <a:spcPct val="0"/>
                </a:spcBef>
                <a:spcAft>
                  <a:spcPct val="0"/>
                </a:spcAft>
              </a:pPr>
              <a:endParaRPr lang="en-US" sz="2531">
                <a:solidFill>
                  <a:schemeClr val="bg1"/>
                </a:solidFill>
              </a:endParaRPr>
            </a:p>
          </p:txBody>
        </p:sp>
      </p:grpSp>
      <p:sp>
        <p:nvSpPr>
          <p:cNvPr id="96" name="文本框 95">
            <a:hlinkClick r:id="rId9" action="ppaction://hlinksldjump"/>
          </p:cNvPr>
          <p:cNvSpPr txBox="1"/>
          <p:nvPr/>
        </p:nvSpPr>
        <p:spPr>
          <a:xfrm>
            <a:off x="8044651" y="3534746"/>
            <a:ext cx="1338828" cy="338554"/>
          </a:xfrm>
          <a:prstGeom prst="rect">
            <a:avLst/>
          </a:prstGeom>
        </p:spPr>
        <p:txBody>
          <a:bodyPr>
            <a:spAutoFit/>
          </a:bodyPr>
          <a:lstStyle>
            <a:defPPr>
              <a:defRPr lang="zh-CN"/>
            </a:defPPr>
            <a:lvl1pPr indent="0" algn="ctr" fontAlgn="base">
              <a:lnSpc>
                <a:spcPct val="100000"/>
              </a:lnSpc>
              <a:spcBef>
                <a:spcPts val="0"/>
              </a:spcBef>
              <a:spcAft>
                <a:spcPct val="0"/>
              </a:spcAft>
              <a:buNone/>
              <a:defRPr>
                <a:solidFill>
                  <a:schemeClr val="bg1"/>
                </a:solidFill>
                <a:latin typeface="华文新魏" panose="02010800040101010101" pitchFamily="2" charset="-122"/>
                <a:ea typeface="华文新魏" panose="02010800040101010101" pitchFamily="2" charset="-122"/>
                <a:cs typeface="+mn-ea"/>
              </a:defRPr>
            </a:lvl1pPr>
            <a:lvl2pPr marL="639763" indent="-182563" fontAlgn="base">
              <a:spcBef>
                <a:spcPct val="0"/>
              </a:spcBef>
              <a:spcAft>
                <a:spcPct val="0"/>
              </a:spcAft>
              <a:defRPr>
                <a:latin typeface="Calibri" panose="020F0502020204030204" pitchFamily="34" charset="0"/>
                <a:ea typeface="宋体" panose="02010600030101010101" pitchFamily="2" charset="-122"/>
              </a:defRPr>
            </a:lvl2pPr>
            <a:lvl3pPr marL="1282700" indent="-368300" fontAlgn="base">
              <a:spcBef>
                <a:spcPct val="0"/>
              </a:spcBef>
              <a:spcAft>
                <a:spcPct val="0"/>
              </a:spcAft>
              <a:defRPr>
                <a:latin typeface="Calibri" panose="020F0502020204030204" pitchFamily="34" charset="0"/>
                <a:ea typeface="宋体" panose="02010600030101010101" pitchFamily="2" charset="-122"/>
              </a:defRPr>
            </a:lvl3pPr>
            <a:lvl4pPr marL="1925638" indent="-554038" fontAlgn="base">
              <a:spcBef>
                <a:spcPct val="0"/>
              </a:spcBef>
              <a:spcAft>
                <a:spcPct val="0"/>
              </a:spcAft>
              <a:defRPr>
                <a:latin typeface="Calibri" panose="020F0502020204030204" pitchFamily="34" charset="0"/>
                <a:ea typeface="宋体" panose="02010600030101010101" pitchFamily="2" charset="-122"/>
              </a:defRPr>
            </a:lvl4pPr>
            <a:lvl5pPr marL="2568575" indent="-739775"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zh-CN" altLang="en-US" sz="1600" b="1" dirty="0">
                <a:latin typeface="华文楷体" panose="02010600040101010101" pitchFamily="2" charset="-122"/>
                <a:ea typeface="华文楷体" panose="02010600040101010101" pitchFamily="2" charset="-122"/>
              </a:rPr>
              <a:t>练习与测试</a:t>
            </a:r>
          </a:p>
        </p:txBody>
      </p:sp>
      <p:sp>
        <p:nvSpPr>
          <p:cNvPr id="56" name="动作按钮: 自定义 55">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7" name="动作按钮: 自定义 56">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8" name="动作按钮: 自定义 57">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59" name="动作按钮: 自定义 58">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750218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62205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a:t>
            </a:r>
            <a:r>
              <a:rPr lang="zh-CN" altLang="en-US" b="1" dirty="0" smtClean="0">
                <a:latin typeface="华文楷体" panose="02010600040101010101" pitchFamily="2" charset="-122"/>
                <a:ea typeface="华文楷体" panose="02010600040101010101" pitchFamily="2" charset="-122"/>
              </a:rPr>
              <a:t>高速脉冲输入输出知识点内容说明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52399" y="677428"/>
            <a:ext cx="11639125" cy="1200329"/>
          </a:xfrm>
          <a:prstGeom prst="rect">
            <a:avLst/>
          </a:prstGeom>
          <a:noFill/>
        </p:spPr>
        <p:txBody>
          <a:bodyPr wrap="square" rtlCol="0">
            <a:spAutoFit/>
          </a:bodyPr>
          <a:lstStyle/>
          <a:p>
            <a:pPr indent="354013">
              <a:lnSpc>
                <a:spcPct val="150000"/>
              </a:lnSpc>
            </a:pPr>
            <a:r>
              <a:rPr lang="zh-CN" altLang="en-US" sz="1600" dirty="0" smtClean="0">
                <a:latin typeface="华文楷体" panose="02010600040101010101" pitchFamily="2" charset="-122"/>
                <a:ea typeface="华文楷体" panose="02010600040101010101" pitchFamily="2" charset="-122"/>
              </a:rPr>
              <a:t>步进、伺服、编码器是现在最常见用于实现定位的驱动设备和反馈装置，</a:t>
            </a:r>
            <a:r>
              <a:rPr lang="en-US" altLang="zh-CN" sz="1600" dirty="0" smtClean="0">
                <a:latin typeface="华文楷体" panose="02010600040101010101" pitchFamily="2" charset="-122"/>
                <a:ea typeface="华文楷体" panose="02010600040101010101" pitchFamily="2" charset="-122"/>
              </a:rPr>
              <a:t>S7-200PLC</a:t>
            </a:r>
            <a:r>
              <a:rPr lang="zh-CN" altLang="en-US" sz="1600" dirty="0" smtClean="0">
                <a:latin typeface="华文楷体" panose="02010600040101010101" pitchFamily="2" charset="-122"/>
                <a:ea typeface="华文楷体" panose="02010600040101010101" pitchFamily="2" charset="-122"/>
              </a:rPr>
              <a:t>可使用高速脉冲输入和输出功能配合</a:t>
            </a:r>
            <a:r>
              <a:rPr lang="zh-CN" altLang="en-US" sz="1600" dirty="0">
                <a:latin typeface="华文楷体" panose="02010600040101010101" pitchFamily="2" charset="-122"/>
                <a:ea typeface="华文楷体" panose="02010600040101010101" pitchFamily="2" charset="-122"/>
              </a:rPr>
              <a:t>步进、伺服、</a:t>
            </a:r>
            <a:r>
              <a:rPr lang="zh-CN" altLang="en-US" sz="1600" dirty="0" smtClean="0">
                <a:latin typeface="华文楷体" panose="02010600040101010101" pitchFamily="2" charset="-122"/>
                <a:ea typeface="华文楷体" panose="02010600040101010101" pitchFamily="2" charset="-122"/>
              </a:rPr>
              <a:t>编码器来实现定位控制，这里主要学习内容有：① </a:t>
            </a:r>
            <a:r>
              <a:rPr lang="en-US" altLang="zh-CN" sz="1600" dirty="0" smtClean="0">
                <a:latin typeface="华文楷体" panose="02010600040101010101" pitchFamily="2" charset="-122"/>
                <a:ea typeface="华文楷体" panose="02010600040101010101" pitchFamily="2" charset="-122"/>
              </a:rPr>
              <a:t>PLS</a:t>
            </a:r>
            <a:r>
              <a:rPr lang="zh-CN" altLang="en-US" sz="1600" dirty="0" smtClean="0">
                <a:latin typeface="华文楷体" panose="02010600040101010101" pitchFamily="2" charset="-122"/>
                <a:ea typeface="华文楷体" panose="02010600040101010101" pitchFamily="2" charset="-122"/>
              </a:rPr>
              <a:t>脉冲输出指令的应用、② 运动控库的应用、③ 高速计数器使用。</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zh-CN" altLang="en-US" sz="1600" dirty="0">
                <a:latin typeface="华文楷体" panose="02010600040101010101" pitchFamily="2" charset="-122"/>
                <a:ea typeface="华文楷体" panose="02010600040101010101" pitchFamily="2" charset="-122"/>
                <a:hlinkClick r:id="rId3" action="ppaction://hlinkfile"/>
              </a:rPr>
              <a:t>可编程控制器系统手册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22" name="直接连接符 21"/>
          <p:cNvCxnSpPr/>
          <p:nvPr/>
        </p:nvCxnSpPr>
        <p:spPr>
          <a:xfrm>
            <a:off x="5328640" y="1966706"/>
            <a:ext cx="52963" cy="4281503"/>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087194" y="2513495"/>
            <a:ext cx="1879016" cy="1495892"/>
            <a:chOff x="1323679" y="3166974"/>
            <a:chExt cx="1879016" cy="1495892"/>
          </a:xfrm>
        </p:grpSpPr>
        <p:sp>
          <p:nvSpPr>
            <p:cNvPr id="30" name="文本框 29"/>
            <p:cNvSpPr txBox="1"/>
            <p:nvPr/>
          </p:nvSpPr>
          <p:spPr>
            <a:xfrm>
              <a:off x="1416172" y="4385867"/>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31" name="图片 30">
              <a:hlinkClick r:id="rId4"/>
            </p:cNvPr>
            <p:cNvPicPr>
              <a:picLocks noChangeAspect="1"/>
            </p:cNvPicPr>
            <p:nvPr/>
          </p:nvPicPr>
          <p:blipFill>
            <a:blip r:embed="rId5"/>
            <a:stretch>
              <a:fillRect/>
            </a:stretch>
          </p:blipFill>
          <p:spPr>
            <a:xfrm>
              <a:off x="1323679" y="3166974"/>
              <a:ext cx="1879016" cy="1230506"/>
            </a:xfrm>
            <a:prstGeom prst="rect">
              <a:avLst/>
            </a:prstGeom>
          </p:spPr>
        </p:pic>
      </p:grpSp>
      <p:sp>
        <p:nvSpPr>
          <p:cNvPr id="38" name="文本框 37"/>
          <p:cNvSpPr txBox="1"/>
          <p:nvPr/>
        </p:nvSpPr>
        <p:spPr>
          <a:xfrm>
            <a:off x="357056" y="2085260"/>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39" name="文本框 38"/>
          <p:cNvSpPr txBox="1"/>
          <p:nvPr/>
        </p:nvSpPr>
        <p:spPr>
          <a:xfrm>
            <a:off x="357056" y="4015015"/>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40" name="文本框 39"/>
          <p:cNvSpPr txBox="1"/>
          <p:nvPr/>
        </p:nvSpPr>
        <p:spPr>
          <a:xfrm>
            <a:off x="539078" y="4823381"/>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掌握运动控制库指令的应用</a:t>
            </a:r>
            <a:endParaRPr lang="zh-CN" altLang="en-US" sz="1600" dirty="0">
              <a:latin typeface="华文楷体" panose="02010600040101010101" pitchFamily="2" charset="-122"/>
              <a:ea typeface="华文楷体" panose="02010600040101010101" pitchFamily="2" charset="-122"/>
            </a:endParaRPr>
          </a:p>
        </p:txBody>
      </p:sp>
      <p:sp>
        <p:nvSpPr>
          <p:cNvPr id="41" name="文本框 40"/>
          <p:cNvSpPr txBox="1"/>
          <p:nvPr/>
        </p:nvSpPr>
        <p:spPr>
          <a:xfrm>
            <a:off x="539078" y="4400258"/>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PLS</a:t>
            </a:r>
            <a:r>
              <a:rPr lang="zh-CN" altLang="en-US" sz="1600" dirty="0">
                <a:latin typeface="华文楷体" panose="02010600040101010101" pitchFamily="2" charset="-122"/>
                <a:ea typeface="华文楷体" panose="02010600040101010101" pitchFamily="2" charset="-122"/>
              </a:rPr>
              <a:t>脉冲</a:t>
            </a:r>
            <a:r>
              <a:rPr lang="zh-CN" altLang="en-US" sz="1600" dirty="0" smtClean="0">
                <a:latin typeface="华文楷体" panose="02010600040101010101" pitchFamily="2" charset="-122"/>
                <a:ea typeface="华文楷体" panose="02010600040101010101" pitchFamily="2" charset="-122"/>
              </a:rPr>
              <a:t>指令和高速计数器的使用</a:t>
            </a:r>
            <a:endParaRPr lang="zh-CN" altLang="en-US" sz="1600" dirty="0">
              <a:latin typeface="华文楷体" panose="02010600040101010101" pitchFamily="2" charset="-122"/>
              <a:ea typeface="华文楷体" panose="02010600040101010101" pitchFamily="2" charset="-122"/>
            </a:endParaRPr>
          </a:p>
        </p:txBody>
      </p:sp>
      <p:sp>
        <p:nvSpPr>
          <p:cNvPr id="42" name="文本框 41"/>
          <p:cNvSpPr txBox="1"/>
          <p:nvPr/>
        </p:nvSpPr>
        <p:spPr>
          <a:xfrm>
            <a:off x="539078" y="5246504"/>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能够编写接收编码器输出脉冲的程序</a:t>
            </a:r>
            <a:endParaRPr lang="zh-CN" altLang="en-US" sz="1600" dirty="0">
              <a:latin typeface="华文楷体" panose="02010600040101010101" pitchFamily="2" charset="-122"/>
              <a:ea typeface="华文楷体" panose="02010600040101010101" pitchFamily="2" charset="-122"/>
            </a:endParaRPr>
          </a:p>
        </p:txBody>
      </p:sp>
      <p:sp>
        <p:nvSpPr>
          <p:cNvPr id="43" name="文本框 42"/>
          <p:cNvSpPr txBox="1"/>
          <p:nvPr/>
        </p:nvSpPr>
        <p:spPr>
          <a:xfrm>
            <a:off x="539078" y="5669627"/>
            <a:ext cx="45181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④ 能够编写完成对伺服或步进的定位控制程序</a:t>
            </a:r>
            <a:endParaRPr lang="zh-CN" altLang="en-US" sz="1600" dirty="0">
              <a:latin typeface="华文楷体" panose="02010600040101010101" pitchFamily="2" charset="-122"/>
              <a:ea typeface="华文楷体" panose="02010600040101010101" pitchFamily="2" charset="-122"/>
            </a:endParaRPr>
          </a:p>
        </p:txBody>
      </p:sp>
      <p:sp>
        <p:nvSpPr>
          <p:cNvPr id="44" name="文本框 43"/>
          <p:cNvSpPr txBox="1"/>
          <p:nvPr/>
        </p:nvSpPr>
        <p:spPr>
          <a:xfrm>
            <a:off x="5984731" y="2181123"/>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45" name="文本框 44"/>
          <p:cNvSpPr txBox="1"/>
          <p:nvPr/>
        </p:nvSpPr>
        <p:spPr>
          <a:xfrm>
            <a:off x="5984730" y="2594010"/>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6" action="ppaction://hlinkfile"/>
              </a:rPr>
              <a:t>《</a:t>
            </a:r>
            <a:r>
              <a:rPr lang="zh-CN" altLang="en-US" sz="1600" dirty="0">
                <a:latin typeface="华文楷体" panose="02010600040101010101" pitchFamily="2" charset="-122"/>
                <a:ea typeface="华文楷体" panose="02010600040101010101" pitchFamily="2" charset="-122"/>
                <a:hlinkClick r:id="rId6" action="ppaction://hlinkfile"/>
              </a:rPr>
              <a:t>西门子</a:t>
            </a:r>
            <a:r>
              <a:rPr lang="en-US" altLang="zh-CN" sz="1600" dirty="0">
                <a:latin typeface="华文楷体" panose="02010600040101010101" pitchFamily="2" charset="-122"/>
                <a:ea typeface="华文楷体" panose="02010600040101010101" pitchFamily="2" charset="-122"/>
                <a:hlinkClick r:id="rId6" action="ppaction://hlinkfile"/>
              </a:rPr>
              <a:t>S7-200PLC</a:t>
            </a:r>
            <a:r>
              <a:rPr lang="zh-CN" altLang="en-US" sz="1600" dirty="0">
                <a:latin typeface="华文楷体" panose="02010600040101010101" pitchFamily="2" charset="-122"/>
                <a:ea typeface="华文楷体" panose="02010600040101010101" pitchFamily="2" charset="-122"/>
                <a:hlinkClick r:id="rId6" action="ppaction://hlinkfile"/>
              </a:rPr>
              <a:t>从入门到精通</a:t>
            </a:r>
            <a:r>
              <a:rPr lang="en-US" altLang="zh-CN" sz="1600" dirty="0">
                <a:latin typeface="华文楷体" panose="02010600040101010101" pitchFamily="2" charset="-122"/>
                <a:ea typeface="华文楷体" panose="02010600040101010101" pitchFamily="2" charset="-122"/>
                <a:hlinkClick r:id="rId6"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46" name="文本框 45"/>
          <p:cNvSpPr txBox="1"/>
          <p:nvPr/>
        </p:nvSpPr>
        <p:spPr>
          <a:xfrm>
            <a:off x="6184678" y="3128748"/>
            <a:ext cx="423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44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48</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高速脉冲输出功能）</a:t>
            </a:r>
            <a:endParaRPr lang="zh-CN" altLang="en-US" sz="1600" dirty="0">
              <a:latin typeface="华文楷体" panose="02010600040101010101" pitchFamily="2" charset="-122"/>
              <a:ea typeface="华文楷体" panose="02010600040101010101" pitchFamily="2" charset="-122"/>
            </a:endParaRPr>
          </a:p>
        </p:txBody>
      </p:sp>
      <p:sp>
        <p:nvSpPr>
          <p:cNvPr id="47" name="文本框 46"/>
          <p:cNvSpPr txBox="1"/>
          <p:nvPr/>
        </p:nvSpPr>
        <p:spPr>
          <a:xfrm>
            <a:off x="6184678" y="3494209"/>
            <a:ext cx="423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49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50</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高速</a:t>
            </a:r>
            <a:r>
              <a:rPr lang="zh-CN" altLang="en-US" sz="1600" dirty="0">
                <a:latin typeface="华文楷体" panose="02010600040101010101" pitchFamily="2" charset="-122"/>
                <a:ea typeface="华文楷体" panose="02010600040101010101" pitchFamily="2" charset="-122"/>
              </a:rPr>
              <a:t>计数</a:t>
            </a:r>
            <a:r>
              <a:rPr lang="zh-CN" altLang="en-US" sz="1600" dirty="0" smtClean="0">
                <a:latin typeface="华文楷体" panose="02010600040101010101" pitchFamily="2" charset="-122"/>
                <a:ea typeface="华文楷体" panose="02010600040101010101" pitchFamily="2" charset="-122"/>
              </a:rPr>
              <a:t>功能）</a:t>
            </a:r>
            <a:endParaRPr lang="zh-CN" altLang="en-US" sz="1600" dirty="0">
              <a:latin typeface="华文楷体" panose="02010600040101010101" pitchFamily="2" charset="-122"/>
              <a:ea typeface="华文楷体" panose="02010600040101010101" pitchFamily="2" charset="-122"/>
            </a:endParaRPr>
          </a:p>
        </p:txBody>
      </p:sp>
      <p:sp>
        <p:nvSpPr>
          <p:cNvPr id="48" name="文本框 47"/>
          <p:cNvSpPr txBox="1"/>
          <p:nvPr/>
        </p:nvSpPr>
        <p:spPr>
          <a:xfrm>
            <a:off x="6510867" y="5010397"/>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49" name="文本框 48">
            <a:hlinkClick r:id="rId7"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50" name="动作按钮: 自定义 49">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1" name="动作按钮: 自定义 50">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2" name="动作按钮: 自定义 51">
            <a:hlinkClick r:id="rId8"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53" name="动作按钮: 自定义 52">
            <a:hlinkClick r:id="rId9"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696564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243743"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S7-200PLC</a:t>
            </a:r>
            <a:r>
              <a:rPr lang="zh-CN" altLang="en-US" b="1" dirty="0" smtClean="0">
                <a:latin typeface="华文楷体" panose="02010600040101010101" pitchFamily="2" charset="-122"/>
                <a:ea typeface="华文楷体" panose="02010600040101010101" pitchFamily="2" charset="-122"/>
              </a:rPr>
              <a:t>的通信控制功能知识点说明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153" y="721198"/>
            <a:ext cx="11639125" cy="1200329"/>
          </a:xfrm>
          <a:prstGeom prst="rect">
            <a:avLst/>
          </a:prstGeom>
          <a:noFill/>
        </p:spPr>
        <p:txBody>
          <a:bodyPr wrap="square" rtlCol="0">
            <a:spAutoFit/>
          </a:bodyPr>
          <a:lstStyle/>
          <a:p>
            <a:pPr indent="354013">
              <a:lnSpc>
                <a:spcPct val="150000"/>
              </a:lnSpc>
            </a:pPr>
            <a:r>
              <a:rPr lang="en-US" altLang="zh-CN" sz="1600" dirty="0" smtClean="0">
                <a:latin typeface="华文楷体" panose="02010600040101010101" pitchFamily="2" charset="-122"/>
                <a:ea typeface="华文楷体" panose="02010600040101010101" pitchFamily="2" charset="-122"/>
              </a:rPr>
              <a:t>S7-200PLC</a:t>
            </a:r>
            <a:r>
              <a:rPr lang="zh-CN" altLang="en-US" sz="1600" dirty="0" smtClean="0">
                <a:latin typeface="华文楷体" panose="02010600040101010101" pitchFamily="2" charset="-122"/>
                <a:ea typeface="华文楷体" panose="02010600040101010101" pitchFamily="2" charset="-122"/>
              </a:rPr>
              <a:t>的通信主要分为基于</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集成的</a:t>
            </a:r>
            <a:r>
              <a:rPr lang="en-US" altLang="zh-CN" sz="1600" dirty="0" smtClean="0">
                <a:latin typeface="华文楷体" panose="02010600040101010101" pitchFamily="2" charset="-122"/>
                <a:ea typeface="华文楷体" panose="02010600040101010101" pitchFamily="2" charset="-122"/>
              </a:rPr>
              <a:t>RS485</a:t>
            </a:r>
            <a:r>
              <a:rPr lang="zh-CN" altLang="en-US" sz="1600" dirty="0" smtClean="0">
                <a:latin typeface="华文楷体" panose="02010600040101010101" pitchFamily="2" charset="-122"/>
                <a:ea typeface="华文楷体" panose="02010600040101010101" pitchFamily="2" charset="-122"/>
              </a:rPr>
              <a:t>端口的 通信和通过扩展的以太网模块或</a:t>
            </a:r>
            <a:r>
              <a:rPr lang="en-US" altLang="zh-CN" sz="1600" dirty="0" smtClean="0">
                <a:latin typeface="华文楷体" panose="02010600040101010101" pitchFamily="2" charset="-122"/>
                <a:ea typeface="华文楷体" panose="02010600040101010101" pitchFamily="2" charset="-122"/>
              </a:rPr>
              <a:t>EM277</a:t>
            </a:r>
            <a:r>
              <a:rPr lang="zh-CN" altLang="en-US" sz="1600" dirty="0" smtClean="0">
                <a:latin typeface="华文楷体" panose="02010600040101010101" pitchFamily="2" charset="-122"/>
                <a:ea typeface="华文楷体" panose="02010600040101010101" pitchFamily="2" charset="-122"/>
              </a:rPr>
              <a:t>模块的通信，这里主要学习的内容有</a:t>
            </a:r>
            <a:r>
              <a:rPr lang="en-US" altLang="zh-CN" sz="1600" dirty="0" smtClean="0">
                <a:latin typeface="华文楷体" panose="02010600040101010101" pitchFamily="2" charset="-122"/>
                <a:ea typeface="华文楷体" panose="02010600040101010101" pitchFamily="2" charset="-122"/>
              </a:rPr>
              <a:t>: ① </a:t>
            </a:r>
            <a:r>
              <a:rPr lang="zh-CN" altLang="en-US" sz="1600" dirty="0" smtClean="0">
                <a:latin typeface="华文楷体" panose="02010600040101010101" pitchFamily="2" charset="-122"/>
                <a:ea typeface="华文楷体" panose="02010600040101010101" pitchFamily="2" charset="-122"/>
              </a:rPr>
              <a:t>自由口通信、② </a:t>
            </a:r>
            <a:r>
              <a:rPr lang="en-US" altLang="zh-CN" sz="1600" dirty="0" smtClean="0">
                <a:latin typeface="华文楷体" panose="02010600040101010101" pitchFamily="2" charset="-122"/>
                <a:ea typeface="华文楷体" panose="02010600040101010101" pitchFamily="2" charset="-122"/>
              </a:rPr>
              <a:t>Modbus RTU</a:t>
            </a:r>
            <a:r>
              <a:rPr lang="zh-CN" altLang="en-US" sz="1600" dirty="0" smtClean="0">
                <a:latin typeface="华文楷体" panose="02010600040101010101" pitchFamily="2" charset="-122"/>
                <a:ea typeface="华文楷体" panose="02010600040101010101" pitchFamily="2" charset="-122"/>
              </a:rPr>
              <a:t>通信、③ </a:t>
            </a:r>
            <a:r>
              <a:rPr lang="en-US" altLang="zh-CN" sz="1600" dirty="0" smtClean="0">
                <a:latin typeface="华文楷体" panose="02010600040101010101" pitchFamily="2" charset="-122"/>
                <a:ea typeface="华文楷体" panose="02010600040101010101" pitchFamily="2" charset="-122"/>
              </a:rPr>
              <a:t>USS</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rPr>
              <a:t>PPI</a:t>
            </a:r>
            <a:r>
              <a:rPr lang="zh-CN" altLang="en-US" sz="1600" dirty="0" smtClean="0">
                <a:latin typeface="华文楷体" panose="02010600040101010101" pitchFamily="2" charset="-122"/>
                <a:ea typeface="华文楷体" panose="02010600040101010101" pitchFamily="2" charset="-122"/>
              </a:rPr>
              <a:t>通信、④ 以太网通信和</a:t>
            </a:r>
            <a:r>
              <a:rPr lang="en-US" altLang="zh-CN" sz="1600" dirty="0" smtClean="0">
                <a:latin typeface="华文楷体" panose="02010600040101010101" pitchFamily="2" charset="-122"/>
                <a:ea typeface="华文楷体" panose="02010600040101010101" pitchFamily="2" charset="-122"/>
              </a:rPr>
              <a:t>OPC</a:t>
            </a:r>
            <a:r>
              <a:rPr lang="zh-CN" altLang="en-US" sz="1600" dirty="0" smtClean="0">
                <a:latin typeface="华文楷体" panose="02010600040101010101" pitchFamily="2" charset="-122"/>
                <a:ea typeface="华文楷体" panose="02010600040101010101" pitchFamily="2" charset="-122"/>
              </a:rPr>
              <a:t>通信。</a:t>
            </a:r>
            <a:endParaRPr lang="en-US" altLang="zh-CN" sz="1600" dirty="0" smtClean="0">
              <a:latin typeface="华文楷体" panose="02010600040101010101" pitchFamily="2" charset="-122"/>
              <a:ea typeface="华文楷体" panose="02010600040101010101" pitchFamily="2" charset="-122"/>
            </a:endParaRPr>
          </a:p>
          <a:p>
            <a:pPr indent="354013">
              <a:lnSpc>
                <a:spcPct val="15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zh-CN" altLang="en-US" sz="1600" dirty="0">
                <a:latin typeface="华文楷体" panose="02010600040101010101" pitchFamily="2" charset="-122"/>
                <a:ea typeface="华文楷体" panose="02010600040101010101" pitchFamily="2" charset="-122"/>
                <a:hlinkClick r:id="rId3" action="ppaction://hlinkfile"/>
              </a:rPr>
              <a:t>可编程控制器系统手册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grpSp>
        <p:nvGrpSpPr>
          <p:cNvPr id="30" name="组合 29"/>
          <p:cNvGrpSpPr/>
          <p:nvPr/>
        </p:nvGrpSpPr>
        <p:grpSpPr>
          <a:xfrm>
            <a:off x="1087194" y="2513495"/>
            <a:ext cx="1879016" cy="1495892"/>
            <a:chOff x="1323679" y="3166974"/>
            <a:chExt cx="1879016" cy="1495892"/>
          </a:xfrm>
        </p:grpSpPr>
        <p:sp>
          <p:nvSpPr>
            <p:cNvPr id="31" name="文本框 30"/>
            <p:cNvSpPr txBox="1"/>
            <p:nvPr/>
          </p:nvSpPr>
          <p:spPr>
            <a:xfrm>
              <a:off x="1416172" y="4385867"/>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35" name="图片 34">
              <a:hlinkClick r:id="rId4"/>
            </p:cNvPr>
            <p:cNvPicPr>
              <a:picLocks noChangeAspect="1"/>
            </p:cNvPicPr>
            <p:nvPr/>
          </p:nvPicPr>
          <p:blipFill>
            <a:blip r:embed="rId5"/>
            <a:stretch>
              <a:fillRect/>
            </a:stretch>
          </p:blipFill>
          <p:spPr>
            <a:xfrm>
              <a:off x="1323679" y="3166974"/>
              <a:ext cx="1879016" cy="1230506"/>
            </a:xfrm>
            <a:prstGeom prst="rect">
              <a:avLst/>
            </a:prstGeom>
          </p:spPr>
        </p:pic>
      </p:grpSp>
      <p:sp>
        <p:nvSpPr>
          <p:cNvPr id="36" name="文本框 35"/>
          <p:cNvSpPr txBox="1"/>
          <p:nvPr/>
        </p:nvSpPr>
        <p:spPr>
          <a:xfrm>
            <a:off x="357056" y="2085260"/>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37" name="文本框 36"/>
          <p:cNvSpPr txBox="1"/>
          <p:nvPr/>
        </p:nvSpPr>
        <p:spPr>
          <a:xfrm>
            <a:off x="357056" y="4015015"/>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38" name="文本框 37"/>
          <p:cNvSpPr txBox="1"/>
          <p:nvPr/>
        </p:nvSpPr>
        <p:spPr>
          <a:xfrm>
            <a:off x="539078" y="4823381"/>
            <a:ext cx="404419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掌握以太网通信</a:t>
            </a:r>
            <a:r>
              <a:rPr lang="en-US" altLang="zh-CN" sz="1600" dirty="0" smtClean="0">
                <a:latin typeface="华文楷体" panose="02010600040101010101" pitchFamily="2" charset="-122"/>
                <a:ea typeface="华文楷体" panose="02010600040101010101" pitchFamily="2" charset="-122"/>
              </a:rPr>
              <a:t>/OPC</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39" name="文本框 38"/>
          <p:cNvSpPr txBox="1"/>
          <p:nvPr/>
        </p:nvSpPr>
        <p:spPr>
          <a:xfrm>
            <a:off x="539078" y="4400258"/>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掌握自由口</a:t>
            </a:r>
            <a:r>
              <a:rPr lang="en-US" altLang="zh-CN" sz="1600" dirty="0" smtClean="0">
                <a:latin typeface="华文楷体" panose="02010600040101010101" pitchFamily="2" charset="-122"/>
                <a:ea typeface="华文楷体" panose="02010600040101010101" pitchFamily="2" charset="-122"/>
              </a:rPr>
              <a:t>/Modbus/USS</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40" name="文本框 39"/>
          <p:cNvSpPr txBox="1"/>
          <p:nvPr/>
        </p:nvSpPr>
        <p:spPr>
          <a:xfrm>
            <a:off x="539078" y="5197177"/>
            <a:ext cx="5831242"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能够编写通信</a:t>
            </a:r>
            <a:r>
              <a:rPr lang="en-US" altLang="zh-CN" sz="1600" dirty="0" smtClean="0">
                <a:latin typeface="华文楷体" panose="02010600040101010101" pitchFamily="2" charset="-122"/>
                <a:ea typeface="华文楷体" panose="02010600040101010101" pitchFamily="2" charset="-122"/>
              </a:rPr>
              <a:t>MODBUS/USS</a:t>
            </a:r>
            <a:r>
              <a:rPr lang="zh-CN" altLang="en-US" sz="1600" dirty="0" smtClean="0">
                <a:latin typeface="华文楷体" panose="02010600040101010101" pitchFamily="2" charset="-122"/>
                <a:ea typeface="华文楷体" panose="02010600040101010101" pitchFamily="2" charset="-122"/>
              </a:rPr>
              <a:t>控制变频器或仪表的通信程序</a:t>
            </a:r>
            <a:endParaRPr lang="zh-CN" altLang="en-US" sz="1600" dirty="0">
              <a:latin typeface="华文楷体" panose="02010600040101010101" pitchFamily="2" charset="-122"/>
              <a:ea typeface="华文楷体" panose="02010600040101010101" pitchFamily="2" charset="-122"/>
            </a:endParaRPr>
          </a:p>
        </p:txBody>
      </p:sp>
      <p:sp>
        <p:nvSpPr>
          <p:cNvPr id="41" name="文本框 40"/>
          <p:cNvSpPr txBox="1"/>
          <p:nvPr/>
        </p:nvSpPr>
        <p:spPr>
          <a:xfrm>
            <a:off x="539078" y="5570973"/>
            <a:ext cx="45181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④ 能够编写</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自建的</a:t>
            </a:r>
            <a:r>
              <a:rPr lang="en-US" altLang="zh-CN" sz="1600" dirty="0" smtClean="0">
                <a:latin typeface="华文楷体" panose="02010600040101010101" pitchFamily="2" charset="-122"/>
                <a:ea typeface="华文楷体" panose="02010600040101010101" pitchFamily="2" charset="-122"/>
              </a:rPr>
              <a:t>PPI</a:t>
            </a:r>
            <a:r>
              <a:rPr lang="zh-CN" altLang="en-US" sz="1600" dirty="0" smtClean="0">
                <a:latin typeface="华文楷体" panose="02010600040101010101" pitchFamily="2" charset="-122"/>
                <a:ea typeface="华文楷体" panose="02010600040101010101" pitchFamily="2" charset="-122"/>
              </a:rPr>
              <a:t>通信程序</a:t>
            </a:r>
            <a:endParaRPr lang="zh-CN" altLang="en-US" sz="1600" dirty="0">
              <a:latin typeface="华文楷体" panose="02010600040101010101" pitchFamily="2" charset="-122"/>
              <a:ea typeface="华文楷体" panose="02010600040101010101" pitchFamily="2" charset="-122"/>
            </a:endParaRPr>
          </a:p>
        </p:txBody>
      </p:sp>
      <p:sp>
        <p:nvSpPr>
          <p:cNvPr id="42" name="文本框 41"/>
          <p:cNvSpPr txBox="1"/>
          <p:nvPr/>
        </p:nvSpPr>
        <p:spPr>
          <a:xfrm>
            <a:off x="539078" y="5944770"/>
            <a:ext cx="45181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⑤ 能够完成以太网通信模块的配置</a:t>
            </a:r>
            <a:endParaRPr lang="zh-CN" altLang="en-US" sz="1600" dirty="0">
              <a:latin typeface="华文楷体" panose="02010600040101010101" pitchFamily="2" charset="-122"/>
              <a:ea typeface="华文楷体" panose="02010600040101010101" pitchFamily="2" charset="-122"/>
            </a:endParaRPr>
          </a:p>
        </p:txBody>
      </p:sp>
      <p:cxnSp>
        <p:nvCxnSpPr>
          <p:cNvPr id="43" name="直接连接符 42"/>
          <p:cNvCxnSpPr/>
          <p:nvPr/>
        </p:nvCxnSpPr>
        <p:spPr>
          <a:xfrm>
            <a:off x="6148645" y="1937541"/>
            <a:ext cx="52963" cy="4281503"/>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6495409" y="206012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45" name="文本框 44"/>
          <p:cNvSpPr txBox="1"/>
          <p:nvPr/>
        </p:nvSpPr>
        <p:spPr>
          <a:xfrm>
            <a:off x="6495408" y="2473013"/>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6" action="ppaction://hlinkfile"/>
              </a:rPr>
              <a:t>《</a:t>
            </a:r>
            <a:r>
              <a:rPr lang="zh-CN" altLang="en-US" sz="1600" dirty="0">
                <a:latin typeface="华文楷体" panose="02010600040101010101" pitchFamily="2" charset="-122"/>
                <a:ea typeface="华文楷体" panose="02010600040101010101" pitchFamily="2" charset="-122"/>
                <a:hlinkClick r:id="rId6" action="ppaction://hlinkfile"/>
              </a:rPr>
              <a:t>西门子</a:t>
            </a:r>
            <a:r>
              <a:rPr lang="en-US" altLang="zh-CN" sz="1600" dirty="0">
                <a:latin typeface="华文楷体" panose="02010600040101010101" pitchFamily="2" charset="-122"/>
                <a:ea typeface="华文楷体" panose="02010600040101010101" pitchFamily="2" charset="-122"/>
                <a:hlinkClick r:id="rId6" action="ppaction://hlinkfile"/>
              </a:rPr>
              <a:t>S7-200PLC</a:t>
            </a:r>
            <a:r>
              <a:rPr lang="zh-CN" altLang="en-US" sz="1600" dirty="0">
                <a:latin typeface="华文楷体" panose="02010600040101010101" pitchFamily="2" charset="-122"/>
                <a:ea typeface="华文楷体" panose="02010600040101010101" pitchFamily="2" charset="-122"/>
                <a:hlinkClick r:id="rId6" action="ppaction://hlinkfile"/>
              </a:rPr>
              <a:t>从入门到精通</a:t>
            </a:r>
            <a:r>
              <a:rPr lang="en-US" altLang="zh-CN" sz="1600" dirty="0">
                <a:latin typeface="华文楷体" panose="02010600040101010101" pitchFamily="2" charset="-122"/>
                <a:ea typeface="华文楷体" panose="02010600040101010101" pitchFamily="2" charset="-122"/>
                <a:hlinkClick r:id="rId6"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46" name="文本框 45"/>
          <p:cNvSpPr txBox="1"/>
          <p:nvPr/>
        </p:nvSpPr>
        <p:spPr>
          <a:xfrm>
            <a:off x="6695354" y="3007751"/>
            <a:ext cx="423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51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55</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自由口通信）</a:t>
            </a:r>
            <a:endParaRPr lang="zh-CN" altLang="en-US" sz="1600" dirty="0">
              <a:latin typeface="华文楷体" panose="02010600040101010101" pitchFamily="2" charset="-122"/>
              <a:ea typeface="华文楷体" panose="02010600040101010101" pitchFamily="2" charset="-122"/>
            </a:endParaRPr>
          </a:p>
        </p:txBody>
      </p:sp>
      <p:sp>
        <p:nvSpPr>
          <p:cNvPr id="47" name="文本框 46"/>
          <p:cNvSpPr txBox="1"/>
          <p:nvPr/>
        </p:nvSpPr>
        <p:spPr>
          <a:xfrm>
            <a:off x="6695354" y="3356630"/>
            <a:ext cx="423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56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58</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(Modbus</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48" name="文本框 47"/>
          <p:cNvSpPr txBox="1"/>
          <p:nvPr/>
        </p:nvSpPr>
        <p:spPr>
          <a:xfrm>
            <a:off x="7021545" y="4889400"/>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49" name="文本框 48"/>
          <p:cNvSpPr txBox="1"/>
          <p:nvPr/>
        </p:nvSpPr>
        <p:spPr>
          <a:xfrm>
            <a:off x="6695354" y="3705509"/>
            <a:ext cx="423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59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61</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(PPI</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50" name="文本框 49"/>
          <p:cNvSpPr txBox="1"/>
          <p:nvPr/>
        </p:nvSpPr>
        <p:spPr>
          <a:xfrm>
            <a:off x="6695354" y="4054388"/>
            <a:ext cx="423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④ 第</a:t>
            </a:r>
            <a:r>
              <a:rPr lang="en-US" altLang="zh-CN" sz="1600" dirty="0" smtClean="0">
                <a:latin typeface="华文楷体" panose="02010600040101010101" pitchFamily="2" charset="-122"/>
                <a:ea typeface="华文楷体" panose="02010600040101010101" pitchFamily="2" charset="-122"/>
              </a:rPr>
              <a:t>62</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63</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(USS</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rPr>
              <a:t>DP</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51" name="文本框 50"/>
          <p:cNvSpPr txBox="1"/>
          <p:nvPr/>
        </p:nvSpPr>
        <p:spPr>
          <a:xfrm>
            <a:off x="6695354" y="4403267"/>
            <a:ext cx="423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⑤ 第</a:t>
            </a:r>
            <a:r>
              <a:rPr lang="en-US" altLang="zh-CN" sz="1600" dirty="0" smtClean="0">
                <a:latin typeface="华文楷体" panose="02010600040101010101" pitchFamily="2" charset="-122"/>
                <a:ea typeface="华文楷体" panose="02010600040101010101" pitchFamily="2" charset="-122"/>
              </a:rPr>
              <a:t>64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68</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以太网和</a:t>
            </a:r>
            <a:r>
              <a:rPr lang="en-US" altLang="zh-CN" sz="1600" dirty="0" smtClean="0">
                <a:latin typeface="华文楷体" panose="02010600040101010101" pitchFamily="2" charset="-122"/>
                <a:ea typeface="华文楷体" panose="02010600040101010101" pitchFamily="2" charset="-122"/>
              </a:rPr>
              <a:t>OPC</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52" name="文本框 51">
            <a:hlinkClick r:id="rId7"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53" name="动作按钮: 自定义 52">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4" name="动作按钮: 自定义 53">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5" name="动作按钮: 自定义 54">
            <a:hlinkClick r:id="rId8"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56" name="动作按钮: 自定义 55">
            <a:hlinkClick r:id="rId9"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830509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6538970"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zh-CN" altLang="en-US" b="1" dirty="0" smtClean="0">
                <a:latin typeface="华文楷体" panose="02010600040101010101" pitchFamily="2" charset="-122"/>
                <a:ea typeface="华文楷体" panose="02010600040101010101" pitchFamily="2" charset="-122"/>
              </a:rPr>
              <a:t>技成</a:t>
            </a:r>
            <a:r>
              <a:rPr lang="en-US" altLang="zh-CN" b="1" dirty="0" smtClean="0">
                <a:latin typeface="华文楷体" panose="02010600040101010101" pitchFamily="2" charset="-122"/>
                <a:ea typeface="华文楷体" panose="02010600040101010101" pitchFamily="2" charset="-122"/>
              </a:rPr>
              <a:t>S7-200SMART</a:t>
            </a:r>
            <a:r>
              <a:rPr lang="zh-CN" altLang="en-US" b="1" dirty="0" smtClean="0">
                <a:latin typeface="华文楷体" panose="02010600040101010101" pitchFamily="2" charset="-122"/>
                <a:ea typeface="华文楷体" panose="02010600040101010101" pitchFamily="2" charset="-122"/>
              </a:rPr>
              <a:t>课程知识点分类及学习规划</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07921" y="1502970"/>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软件与资料准备</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21" name="直接箭头连接符 20"/>
          <p:cNvCxnSpPr/>
          <p:nvPr/>
        </p:nvCxnSpPr>
        <p:spPr>
          <a:xfrm>
            <a:off x="2466211" y="1710953"/>
            <a:ext cx="916085" cy="15389"/>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382296" y="1512801"/>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硬件及软件说明</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26" name="直接箭头连接符 25"/>
          <p:cNvCxnSpPr/>
          <p:nvPr/>
        </p:nvCxnSpPr>
        <p:spPr>
          <a:xfrm>
            <a:off x="5140586" y="1726342"/>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6056671" y="1493758"/>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编程基础与指令</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5" name="直接箭头连接符 34"/>
          <p:cNvCxnSpPr/>
          <p:nvPr/>
        </p:nvCxnSpPr>
        <p:spPr>
          <a:xfrm>
            <a:off x="7814960" y="1707299"/>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8731045" y="1474715"/>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功能应用与说明</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9" name="直接连接符 38"/>
          <p:cNvCxnSpPr/>
          <p:nvPr/>
        </p:nvCxnSpPr>
        <p:spPr>
          <a:xfrm>
            <a:off x="855406" y="1930051"/>
            <a:ext cx="0" cy="226923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855408" y="2383640"/>
            <a:ext cx="2001143" cy="427081"/>
            <a:chOff x="845576" y="2403304"/>
            <a:chExt cx="2001143" cy="427081"/>
          </a:xfrm>
        </p:grpSpPr>
        <p:sp>
          <p:nvSpPr>
            <p:cNvPr id="41" name="圆角矩形 40">
              <a:hlinkClick r:id="rId3" action="ppaction://hlinksldjump"/>
            </p:cNvPr>
            <p:cNvSpPr/>
            <p:nvPr/>
          </p:nvSpPr>
          <p:spPr>
            <a:xfrm>
              <a:off x="1306426" y="2403304"/>
              <a:ext cx="1540293"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学习</a:t>
              </a:r>
              <a:r>
                <a:rPr lang="zh-CN" altLang="en-US" sz="1600" dirty="0" smtClean="0">
                  <a:solidFill>
                    <a:schemeClr val="tx1"/>
                  </a:solidFill>
                  <a:latin typeface="华文楷体" panose="02010600040101010101" pitchFamily="2" charset="-122"/>
                  <a:ea typeface="华文楷体" panose="02010600040101010101" pitchFamily="2" charset="-122"/>
                </a:rPr>
                <a:t>参考资料</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43" name="直接连接符 42"/>
            <p:cNvCxnSpPr>
              <a:stCxn id="41" idx="1"/>
            </p:cNvCxnSpPr>
            <p:nvPr/>
          </p:nvCxnSpPr>
          <p:spPr>
            <a:xfrm flipH="1" flipV="1">
              <a:off x="845576" y="2615381"/>
              <a:ext cx="460850"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865239" y="3187471"/>
            <a:ext cx="1991312" cy="427081"/>
            <a:chOff x="855407" y="3354104"/>
            <a:chExt cx="1991312" cy="427081"/>
          </a:xfrm>
        </p:grpSpPr>
        <p:sp>
          <p:nvSpPr>
            <p:cNvPr id="45" name="圆角矩形 44">
              <a:hlinkClick r:id="rId4" action="ppaction://hlinksldjump"/>
            </p:cNvPr>
            <p:cNvSpPr/>
            <p:nvPr/>
          </p:nvSpPr>
          <p:spPr>
            <a:xfrm>
              <a:off x="1316259" y="3354104"/>
              <a:ext cx="1530460"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软件</a:t>
              </a:r>
              <a:r>
                <a:rPr lang="zh-CN" altLang="en-US" sz="1600" dirty="0" smtClean="0">
                  <a:solidFill>
                    <a:schemeClr val="tx1"/>
                  </a:solidFill>
                  <a:latin typeface="华文楷体" panose="02010600040101010101" pitchFamily="2" charset="-122"/>
                  <a:ea typeface="华文楷体" panose="02010600040101010101" pitchFamily="2" charset="-122"/>
                </a:rPr>
                <a:t>下载</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47" name="直接连接符 46"/>
            <p:cNvCxnSpPr>
              <a:stCxn id="45" idx="1"/>
            </p:cNvCxnSpPr>
            <p:nvPr/>
          </p:nvCxnSpPr>
          <p:spPr>
            <a:xfrm flipH="1" flipV="1">
              <a:off x="855407" y="3566181"/>
              <a:ext cx="460852"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a:xfrm>
            <a:off x="3485535" y="1939882"/>
            <a:ext cx="0" cy="146221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485535" y="2362917"/>
            <a:ext cx="2201941" cy="427081"/>
            <a:chOff x="3475703" y="2382581"/>
            <a:chExt cx="1875855" cy="427081"/>
          </a:xfrm>
        </p:grpSpPr>
        <p:cxnSp>
          <p:nvCxnSpPr>
            <p:cNvPr id="49" name="直接连接符 48"/>
            <p:cNvCxnSpPr/>
            <p:nvPr/>
          </p:nvCxnSpPr>
          <p:spPr>
            <a:xfrm flipH="1" flipV="1">
              <a:off x="3475703" y="2605020"/>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圆角矩形 50">
              <a:hlinkClick r:id="rId5" action="ppaction://hlinksldjump"/>
            </p:cNvPr>
            <p:cNvSpPr/>
            <p:nvPr/>
          </p:nvSpPr>
          <p:spPr>
            <a:xfrm>
              <a:off x="3936554" y="2382581"/>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硬件结构及</a:t>
              </a:r>
              <a:r>
                <a:rPr lang="zh-CN" altLang="en-US" sz="1600" dirty="0" smtClean="0">
                  <a:solidFill>
                    <a:schemeClr val="tx1"/>
                  </a:solidFill>
                  <a:latin typeface="华文楷体" panose="02010600040101010101" pitchFamily="2" charset="-122"/>
                  <a:ea typeface="华文楷体" panose="02010600040101010101" pitchFamily="2" charset="-122"/>
                </a:rPr>
                <a:t>接线</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12" name="组合 11"/>
          <p:cNvGrpSpPr/>
          <p:nvPr/>
        </p:nvGrpSpPr>
        <p:grpSpPr>
          <a:xfrm>
            <a:off x="3471840" y="3194114"/>
            <a:ext cx="2201940" cy="427081"/>
            <a:chOff x="3462008" y="3354104"/>
            <a:chExt cx="1875855" cy="427081"/>
          </a:xfrm>
        </p:grpSpPr>
        <p:cxnSp>
          <p:nvCxnSpPr>
            <p:cNvPr id="53" name="直接连接符 52"/>
            <p:cNvCxnSpPr/>
            <p:nvPr/>
          </p:nvCxnSpPr>
          <p:spPr>
            <a:xfrm flipH="1" flipV="1">
              <a:off x="3462008" y="3576543"/>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圆角矩形 54">
              <a:hlinkClick r:id="rId6" action="ppaction://hlinksldjump"/>
            </p:cNvPr>
            <p:cNvSpPr/>
            <p:nvPr/>
          </p:nvSpPr>
          <p:spPr>
            <a:xfrm>
              <a:off x="3922859" y="3354104"/>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软件使用</a:t>
              </a:r>
              <a:r>
                <a:rPr lang="zh-CN" altLang="en-US" sz="1600" dirty="0" smtClean="0">
                  <a:solidFill>
                    <a:schemeClr val="tx1"/>
                  </a:solidFill>
                  <a:latin typeface="华文楷体" panose="02010600040101010101" pitchFamily="2" charset="-122"/>
                  <a:ea typeface="华文楷体" panose="02010600040101010101" pitchFamily="2" charset="-122"/>
                </a:rPr>
                <a:t>指南</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61" name="直接连接符 60"/>
          <p:cNvCxnSpPr/>
          <p:nvPr/>
        </p:nvCxnSpPr>
        <p:spPr>
          <a:xfrm>
            <a:off x="6115665" y="1927408"/>
            <a:ext cx="0" cy="150322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6129360" y="2382175"/>
            <a:ext cx="1987449" cy="427081"/>
            <a:chOff x="6145162" y="2213317"/>
            <a:chExt cx="1987449" cy="427081"/>
          </a:xfrm>
        </p:grpSpPr>
        <p:cxnSp>
          <p:nvCxnSpPr>
            <p:cNvPr id="63" name="直接连接符 62"/>
            <p:cNvCxnSpPr/>
            <p:nvPr/>
          </p:nvCxnSpPr>
          <p:spPr>
            <a:xfrm flipH="1" flipV="1">
              <a:off x="6145162" y="24357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圆角矩形 64">
              <a:hlinkClick r:id="rId7" action="ppaction://hlinksldjump"/>
            </p:cNvPr>
            <p:cNvSpPr/>
            <p:nvPr/>
          </p:nvSpPr>
          <p:spPr>
            <a:xfrm>
              <a:off x="6606013" y="2213317"/>
              <a:ext cx="1526598"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编程基础</a:t>
              </a:r>
              <a:r>
                <a:rPr lang="zh-CN" altLang="en-US" sz="1600" dirty="0" smtClean="0">
                  <a:solidFill>
                    <a:schemeClr val="tx1"/>
                  </a:solidFill>
                  <a:latin typeface="华文楷体" panose="02010600040101010101" pitchFamily="2" charset="-122"/>
                  <a:ea typeface="华文楷体" panose="02010600040101010101" pitchFamily="2" charset="-122"/>
                </a:rPr>
                <a:t>内容</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67" name="组合 66"/>
          <p:cNvGrpSpPr/>
          <p:nvPr/>
        </p:nvGrpSpPr>
        <p:grpSpPr>
          <a:xfrm>
            <a:off x="6115664" y="3208193"/>
            <a:ext cx="2001145" cy="427081"/>
            <a:chOff x="6145161" y="2969835"/>
            <a:chExt cx="1875855" cy="427081"/>
          </a:xfrm>
        </p:grpSpPr>
        <p:cxnSp>
          <p:nvCxnSpPr>
            <p:cNvPr id="68" name="直接连接符 67"/>
            <p:cNvCxnSpPr/>
            <p:nvPr/>
          </p:nvCxnSpPr>
          <p:spPr>
            <a:xfrm flipH="1" flipV="1">
              <a:off x="6145161" y="3192274"/>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圆角矩形 69">
              <a:hlinkClick r:id="rId8" action="ppaction://hlinksldjump"/>
            </p:cNvPr>
            <p:cNvSpPr/>
            <p:nvPr/>
          </p:nvSpPr>
          <p:spPr>
            <a:xfrm>
              <a:off x="6606012" y="2969835"/>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编程指令</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82" name="直接连接符 81"/>
          <p:cNvCxnSpPr/>
          <p:nvPr/>
        </p:nvCxnSpPr>
        <p:spPr>
          <a:xfrm flipH="1">
            <a:off x="8858870" y="1898604"/>
            <a:ext cx="1" cy="152612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8862211" y="2382175"/>
            <a:ext cx="2001145" cy="427081"/>
            <a:chOff x="8849031" y="2773883"/>
            <a:chExt cx="2001145" cy="427081"/>
          </a:xfrm>
        </p:grpSpPr>
        <p:cxnSp>
          <p:nvCxnSpPr>
            <p:cNvPr id="87" name="直接连接符 86"/>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圆角矩形 88">
              <a:hlinkClick r:id="rId9" action="ppaction://hlinksldjump"/>
            </p:cNvPr>
            <p:cNvSpPr/>
            <p:nvPr/>
          </p:nvSpPr>
          <p:spPr>
            <a:xfrm>
              <a:off x="9309881" y="2773883"/>
              <a:ext cx="1540295"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定位</a:t>
              </a:r>
              <a:r>
                <a:rPr lang="zh-CN" altLang="en-US" sz="1600" dirty="0">
                  <a:solidFill>
                    <a:schemeClr val="tx1"/>
                  </a:solidFill>
                  <a:latin typeface="华文楷体" panose="02010600040101010101" pitchFamily="2" charset="-122"/>
                  <a:ea typeface="华文楷体" panose="02010600040101010101" pitchFamily="2" charset="-122"/>
                </a:rPr>
                <a:t>控制</a:t>
              </a:r>
              <a:r>
                <a:rPr lang="zh-CN" altLang="en-US" sz="1600" dirty="0" smtClean="0">
                  <a:solidFill>
                    <a:schemeClr val="tx1"/>
                  </a:solidFill>
                  <a:latin typeface="华文楷体" panose="02010600040101010101" pitchFamily="2" charset="-122"/>
                  <a:ea typeface="华文楷体" panose="02010600040101010101" pitchFamily="2" charset="-122"/>
                </a:rPr>
                <a:t>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sp>
        <p:nvSpPr>
          <p:cNvPr id="100" name="文本框 99"/>
          <p:cNvSpPr txBox="1"/>
          <p:nvPr/>
        </p:nvSpPr>
        <p:spPr>
          <a:xfrm>
            <a:off x="707921" y="4534179"/>
            <a:ext cx="2698175"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点击相应部分进行详细内容说明</a:t>
            </a:r>
            <a:endParaRPr lang="zh-CN" altLang="en-US" sz="1400" dirty="0">
              <a:solidFill>
                <a:srgbClr val="FF0000"/>
              </a:solidFill>
              <a:latin typeface="华文楷体" panose="02010600040101010101" pitchFamily="2" charset="-122"/>
              <a:ea typeface="华文楷体" panose="02010600040101010101" pitchFamily="2" charset="-122"/>
            </a:endParaRPr>
          </a:p>
        </p:txBody>
      </p:sp>
      <p:grpSp>
        <p:nvGrpSpPr>
          <p:cNvPr id="8" name="组合 7"/>
          <p:cNvGrpSpPr/>
          <p:nvPr/>
        </p:nvGrpSpPr>
        <p:grpSpPr>
          <a:xfrm>
            <a:off x="867483" y="3991303"/>
            <a:ext cx="1989068" cy="427081"/>
            <a:chOff x="857651" y="4010967"/>
            <a:chExt cx="1875857" cy="427081"/>
          </a:xfrm>
        </p:grpSpPr>
        <p:sp>
          <p:nvSpPr>
            <p:cNvPr id="73" name="圆角矩形 72">
              <a:hlinkClick r:id="rId4" action="ppaction://hlinksldjump"/>
            </p:cNvPr>
            <p:cNvSpPr/>
            <p:nvPr/>
          </p:nvSpPr>
          <p:spPr>
            <a:xfrm>
              <a:off x="1318504" y="4010967"/>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常用库</a:t>
              </a:r>
              <a:r>
                <a:rPr lang="zh-CN" altLang="en-US" sz="1600" dirty="0" smtClean="0">
                  <a:solidFill>
                    <a:schemeClr val="tx1"/>
                  </a:solidFill>
                  <a:latin typeface="华文楷体" panose="02010600040101010101" pitchFamily="2" charset="-122"/>
                  <a:ea typeface="华文楷体" panose="02010600040101010101" pitchFamily="2" charset="-122"/>
                </a:rPr>
                <a:t>文件</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75" name="直接连接符 74"/>
            <p:cNvCxnSpPr>
              <a:stCxn id="73" idx="1"/>
            </p:cNvCxnSpPr>
            <p:nvPr/>
          </p:nvCxnSpPr>
          <p:spPr>
            <a:xfrm flipH="1" flipV="1">
              <a:off x="857651" y="4223043"/>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8862211" y="3202289"/>
            <a:ext cx="2123770" cy="427081"/>
            <a:chOff x="8849031" y="2773883"/>
            <a:chExt cx="2123770" cy="427081"/>
          </a:xfrm>
        </p:grpSpPr>
        <p:cxnSp>
          <p:nvCxnSpPr>
            <p:cNvPr id="95" name="直接连接符 94"/>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圆角矩形 96">
              <a:hlinkClick r:id="rId10" action="ppaction://hlinksldjump"/>
            </p:cNvPr>
            <p:cNvSpPr/>
            <p:nvPr/>
          </p:nvSpPr>
          <p:spPr>
            <a:xfrm>
              <a:off x="9309881" y="2773883"/>
              <a:ext cx="1662920"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通信控制应用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sp>
        <p:nvSpPr>
          <p:cNvPr id="111" name="文本框 110"/>
          <p:cNvSpPr txBox="1"/>
          <p:nvPr/>
        </p:nvSpPr>
        <p:spPr>
          <a:xfrm>
            <a:off x="45569" y="4901607"/>
            <a:ext cx="11256421" cy="932563"/>
          </a:xfrm>
          <a:prstGeom prst="rect">
            <a:avLst/>
          </a:prstGeom>
          <a:noFill/>
        </p:spPr>
        <p:txBody>
          <a:bodyPr wrap="square" rtlCol="0">
            <a:spAutoFit/>
          </a:bodyPr>
          <a:lstStyle/>
          <a:p>
            <a:pPr indent="354013">
              <a:lnSpc>
                <a:spcPct val="130000"/>
              </a:lnSpc>
            </a:pPr>
            <a:r>
              <a:rPr lang="zh-CN" altLang="en-US" sz="1400" dirty="0" smtClean="0">
                <a:solidFill>
                  <a:srgbClr val="FF0000"/>
                </a:solidFill>
                <a:latin typeface="华文楷体" panose="02010600040101010101" pitchFamily="2" charset="-122"/>
                <a:ea typeface="华文楷体" panose="02010600040101010101" pitchFamily="2" charset="-122"/>
              </a:rPr>
              <a:t>注： </a:t>
            </a:r>
            <a:r>
              <a:rPr lang="en-US" altLang="zh-CN" sz="1400" dirty="0" smtClean="0">
                <a:solidFill>
                  <a:srgbClr val="FF0000"/>
                </a:solidFill>
                <a:latin typeface="华文楷体" panose="02010600040101010101" pitchFamily="2" charset="-122"/>
                <a:ea typeface="华文楷体" panose="02010600040101010101" pitchFamily="2" charset="-122"/>
              </a:rPr>
              <a:t>① S7-200SMART</a:t>
            </a:r>
            <a:r>
              <a:rPr lang="zh-CN" altLang="en-US" sz="1400" dirty="0" smtClean="0">
                <a:solidFill>
                  <a:srgbClr val="FF0000"/>
                </a:solidFill>
                <a:latin typeface="华文楷体" panose="02010600040101010101" pitchFamily="2" charset="-122"/>
                <a:ea typeface="华文楷体" panose="02010600040101010101" pitchFamily="2" charset="-122"/>
              </a:rPr>
              <a:t>在指令和</a:t>
            </a:r>
            <a:r>
              <a:rPr lang="en-US" altLang="zh-CN" sz="1400" dirty="0" smtClean="0">
                <a:solidFill>
                  <a:srgbClr val="FF0000"/>
                </a:solidFill>
                <a:latin typeface="华文楷体" panose="02010600040101010101" pitchFamily="2" charset="-122"/>
                <a:ea typeface="华文楷体" panose="02010600040101010101" pitchFamily="2" charset="-122"/>
              </a:rPr>
              <a:t>PID</a:t>
            </a:r>
            <a:r>
              <a:rPr lang="zh-CN" altLang="en-US" sz="1400" dirty="0" smtClean="0">
                <a:solidFill>
                  <a:srgbClr val="FF0000"/>
                </a:solidFill>
                <a:latin typeface="华文楷体" panose="02010600040101010101" pitchFamily="2" charset="-122"/>
                <a:ea typeface="华文楷体" panose="02010600040101010101" pitchFamily="2" charset="-122"/>
              </a:rPr>
              <a:t>应用这块基本是一样，学习时可两个课程的指令可相互借鉴学习。</a:t>
            </a:r>
            <a:endParaRPr lang="en-US" altLang="zh-CN" sz="1400" dirty="0" smtClean="0">
              <a:solidFill>
                <a:srgbClr val="FF0000"/>
              </a:solidFill>
              <a:latin typeface="华文楷体" panose="02010600040101010101" pitchFamily="2" charset="-122"/>
              <a:ea typeface="华文楷体" panose="02010600040101010101" pitchFamily="2" charset="-122"/>
            </a:endParaRPr>
          </a:p>
          <a:p>
            <a:pPr indent="354013">
              <a:lnSpc>
                <a:spcPct val="130000"/>
              </a:lnSpc>
            </a:pPr>
            <a:r>
              <a:rPr lang="zh-CN" altLang="en-US" sz="1400" dirty="0" smtClean="0">
                <a:solidFill>
                  <a:srgbClr val="FF0000"/>
                </a:solidFill>
                <a:latin typeface="华文楷体" panose="02010600040101010101" pitchFamily="2" charset="-122"/>
                <a:ea typeface="华文楷体" panose="02010600040101010101" pitchFamily="2" charset="-122"/>
              </a:rPr>
              <a:t>         ② 功能应用内容的学习部分先后顺序，他们之间不存在关联关系，可根据实际使用到的功能先选择对应内容学习</a:t>
            </a:r>
            <a:endParaRPr lang="en-US" altLang="zh-CN" sz="1400" dirty="0" smtClean="0">
              <a:solidFill>
                <a:srgbClr val="FF0000"/>
              </a:solidFill>
              <a:latin typeface="华文楷体" panose="02010600040101010101" pitchFamily="2" charset="-122"/>
              <a:ea typeface="华文楷体" panose="02010600040101010101" pitchFamily="2" charset="-122"/>
            </a:endParaRPr>
          </a:p>
          <a:p>
            <a:pPr indent="354013">
              <a:lnSpc>
                <a:spcPct val="130000"/>
              </a:lnSpc>
            </a:pPr>
            <a:r>
              <a:rPr lang="en-US" altLang="zh-CN" sz="1400" dirty="0">
                <a:solidFill>
                  <a:srgbClr val="FF0000"/>
                </a:solidFill>
                <a:latin typeface="华文楷体" panose="02010600040101010101" pitchFamily="2" charset="-122"/>
                <a:ea typeface="华文楷体" panose="02010600040101010101" pitchFamily="2" charset="-122"/>
              </a:rPr>
              <a:t> </a:t>
            </a:r>
            <a:r>
              <a:rPr lang="en-US" altLang="zh-CN" sz="1400" dirty="0" smtClean="0">
                <a:solidFill>
                  <a:srgbClr val="FF0000"/>
                </a:solidFill>
                <a:latin typeface="华文楷体" panose="02010600040101010101" pitchFamily="2" charset="-122"/>
                <a:ea typeface="华文楷体" panose="02010600040101010101" pitchFamily="2" charset="-122"/>
              </a:rPr>
              <a:t>        ③  </a:t>
            </a:r>
            <a:r>
              <a:rPr lang="zh-CN" altLang="en-US" sz="1400" dirty="0" smtClean="0">
                <a:solidFill>
                  <a:srgbClr val="FF0000"/>
                </a:solidFill>
                <a:latin typeface="华文楷体" panose="02010600040101010101" pitchFamily="2" charset="-122"/>
                <a:ea typeface="华文楷体" panose="02010600040101010101" pitchFamily="2" charset="-122"/>
              </a:rPr>
              <a:t>学习</a:t>
            </a:r>
            <a:r>
              <a:rPr lang="en-US" altLang="zh-CN" sz="1400" dirty="0" smtClean="0">
                <a:solidFill>
                  <a:srgbClr val="FF0000"/>
                </a:solidFill>
                <a:latin typeface="华文楷体" panose="02010600040101010101" pitchFamily="2" charset="-122"/>
                <a:ea typeface="华文楷体" panose="02010600040101010101" pitchFamily="2" charset="-122"/>
              </a:rPr>
              <a:t>S7-200SMART</a:t>
            </a:r>
            <a:r>
              <a:rPr lang="zh-CN" altLang="en-US" sz="1400" dirty="0" smtClean="0">
                <a:solidFill>
                  <a:srgbClr val="FF0000"/>
                </a:solidFill>
                <a:latin typeface="华文楷体" panose="02010600040101010101" pitchFamily="2" charset="-122"/>
                <a:ea typeface="华文楷体" panose="02010600040101010101" pitchFamily="2" charset="-122"/>
              </a:rPr>
              <a:t>的课程时，可结合在线直播课程一起学习，在线直播课为视频课程的补充</a:t>
            </a:r>
            <a:r>
              <a:rPr lang="zh-CN" altLang="en-US" sz="1400" dirty="0" smtClean="0">
                <a:solidFill>
                  <a:srgbClr val="FF0000"/>
                </a:solidFill>
                <a:latin typeface="华文楷体" panose="02010600040101010101" pitchFamily="2" charset="-122"/>
                <a:ea typeface="华文楷体" panose="02010600040101010101" pitchFamily="2" charset="-122"/>
                <a:hlinkClick r:id="rId11"/>
              </a:rPr>
              <a:t>（点击进入课程</a:t>
            </a:r>
            <a:r>
              <a:rPr lang="zh-CN" altLang="en-US" sz="1400" dirty="0">
                <a:solidFill>
                  <a:srgbClr val="FF0000"/>
                </a:solidFill>
                <a:latin typeface="华文楷体" panose="02010600040101010101" pitchFamily="2" charset="-122"/>
                <a:ea typeface="华文楷体" panose="02010600040101010101" pitchFamily="2" charset="-122"/>
                <a:hlinkClick r:id="rId11"/>
              </a:rPr>
              <a:t>）</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64" name="文本框 63">
            <a:hlinkClick r:id="rId12"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66" name="动作按钮: 自定义 65">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69" name="动作按钮: 自定义 68">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71" name="动作按钮: 自定义 70">
            <a:hlinkClick r:id="rId1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72" name="动作按钮: 自定义 71">
            <a:hlinkClick r:id="rId1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76" name="文本框 75"/>
          <p:cNvSpPr txBox="1"/>
          <p:nvPr/>
        </p:nvSpPr>
        <p:spPr>
          <a:xfrm>
            <a:off x="1356149" y="1126219"/>
            <a:ext cx="415498" cy="369332"/>
          </a:xfrm>
          <a:prstGeom prst="rect">
            <a:avLst/>
          </a:prstGeom>
          <a:noFill/>
        </p:spPr>
        <p:txBody>
          <a:bodyPr wrap="none" rtlCol="0">
            <a:spAutoFit/>
          </a:bodyPr>
          <a:lstStyle/>
          <a:p>
            <a:r>
              <a:rPr lang="zh-CN" altLang="en-US" dirty="0" smtClean="0"/>
              <a:t>❶</a:t>
            </a:r>
            <a:endParaRPr lang="zh-CN" altLang="en-US" dirty="0"/>
          </a:p>
        </p:txBody>
      </p:sp>
      <p:sp>
        <p:nvSpPr>
          <p:cNvPr id="77" name="文本框 76"/>
          <p:cNvSpPr txBox="1"/>
          <p:nvPr/>
        </p:nvSpPr>
        <p:spPr>
          <a:xfrm>
            <a:off x="4076812" y="1126219"/>
            <a:ext cx="415498" cy="369332"/>
          </a:xfrm>
          <a:prstGeom prst="rect">
            <a:avLst/>
          </a:prstGeom>
          <a:noFill/>
        </p:spPr>
        <p:txBody>
          <a:bodyPr wrap="none" rtlCol="0">
            <a:spAutoFit/>
          </a:bodyPr>
          <a:lstStyle/>
          <a:p>
            <a:r>
              <a:rPr lang="zh-CN" altLang="en-US" dirty="0" smtClean="0"/>
              <a:t>❷</a:t>
            </a:r>
            <a:endParaRPr lang="zh-CN" altLang="en-US" dirty="0"/>
          </a:p>
        </p:txBody>
      </p:sp>
      <p:sp>
        <p:nvSpPr>
          <p:cNvPr id="78" name="文本框 77"/>
          <p:cNvSpPr txBox="1"/>
          <p:nvPr/>
        </p:nvSpPr>
        <p:spPr>
          <a:xfrm>
            <a:off x="6757503" y="1126219"/>
            <a:ext cx="415498" cy="369332"/>
          </a:xfrm>
          <a:prstGeom prst="rect">
            <a:avLst/>
          </a:prstGeom>
          <a:noFill/>
        </p:spPr>
        <p:txBody>
          <a:bodyPr wrap="none" rtlCol="0">
            <a:spAutoFit/>
          </a:bodyPr>
          <a:lstStyle/>
          <a:p>
            <a:r>
              <a:rPr lang="zh-CN" altLang="en-US" dirty="0" smtClean="0"/>
              <a:t>❸</a:t>
            </a:r>
            <a:endParaRPr lang="zh-CN" altLang="en-US" dirty="0"/>
          </a:p>
        </p:txBody>
      </p:sp>
      <p:sp>
        <p:nvSpPr>
          <p:cNvPr id="79" name="文本框 78"/>
          <p:cNvSpPr txBox="1"/>
          <p:nvPr/>
        </p:nvSpPr>
        <p:spPr>
          <a:xfrm>
            <a:off x="9369203" y="1126219"/>
            <a:ext cx="415498" cy="369332"/>
          </a:xfrm>
          <a:prstGeom prst="rect">
            <a:avLst/>
          </a:prstGeom>
          <a:noFill/>
        </p:spPr>
        <p:txBody>
          <a:bodyPr wrap="none" rtlCol="0">
            <a:spAutoFit/>
          </a:bodyPr>
          <a:lstStyle/>
          <a:p>
            <a:r>
              <a:rPr lang="zh-CN" altLang="en-US" dirty="0" smtClean="0"/>
              <a:t>❹</a:t>
            </a:r>
            <a:endParaRPr lang="zh-CN" altLang="en-US" dirty="0"/>
          </a:p>
        </p:txBody>
      </p:sp>
    </p:spTree>
    <p:extLst>
      <p:ext uri="{BB962C8B-B14F-4D97-AF65-F5344CB8AC3E}">
        <p14:creationId xmlns:p14="http://schemas.microsoft.com/office/powerpoint/2010/main" val="243098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6356227"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S7-200SMART </a:t>
            </a:r>
            <a:r>
              <a:rPr lang="zh-CN" altLang="en-US" b="1" dirty="0" smtClean="0">
                <a:latin typeface="华文楷体" panose="02010600040101010101" pitchFamily="2" charset="-122"/>
                <a:ea typeface="华文楷体" panose="02010600040101010101" pitchFamily="2" charset="-122"/>
              </a:rPr>
              <a:t>硬件结构及</a:t>
            </a:r>
            <a:r>
              <a:rPr lang="en-US" altLang="zh-CN" b="1" dirty="0" smtClean="0">
                <a:latin typeface="华文楷体" panose="02010600040101010101" pitchFamily="2" charset="-122"/>
                <a:ea typeface="华文楷体" panose="02010600040101010101" pitchFamily="2" charset="-122"/>
              </a:rPr>
              <a:t>CPU</a:t>
            </a:r>
            <a:r>
              <a:rPr lang="zh-CN" altLang="en-US" b="1" dirty="0" smtClean="0">
                <a:latin typeface="华文楷体" panose="02010600040101010101" pitchFamily="2" charset="-122"/>
                <a:ea typeface="华文楷体" panose="02010600040101010101" pitchFamily="2" charset="-122"/>
              </a:rPr>
              <a:t>接线知识点说明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257907" y="840498"/>
            <a:ext cx="11524731" cy="1372683"/>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系列</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可作为</a:t>
            </a:r>
            <a:r>
              <a:rPr lang="en-US" altLang="zh-CN" sz="1600" dirty="0" smtClean="0">
                <a:latin typeface="华文楷体" panose="02010600040101010101" pitchFamily="2" charset="-122"/>
                <a:ea typeface="华文楷体" panose="02010600040101010101" pitchFamily="2" charset="-122"/>
              </a:rPr>
              <a:t>S7-200PLC</a:t>
            </a:r>
            <a:r>
              <a:rPr lang="zh-CN" altLang="en-US" sz="1600" dirty="0" smtClean="0">
                <a:latin typeface="华文楷体" panose="02010600040101010101" pitchFamily="2" charset="-122"/>
                <a:ea typeface="华文楷体" panose="02010600040101010101" pitchFamily="2" charset="-122"/>
              </a:rPr>
              <a:t>的升级版，在兼容了</a:t>
            </a:r>
            <a:r>
              <a:rPr lang="en-US" altLang="zh-CN" sz="1600" dirty="0" smtClean="0">
                <a:latin typeface="华文楷体" panose="02010600040101010101" pitchFamily="2" charset="-122"/>
                <a:ea typeface="华文楷体" panose="02010600040101010101" pitchFamily="2" charset="-122"/>
              </a:rPr>
              <a:t>S7-200CPU</a:t>
            </a:r>
            <a:r>
              <a:rPr lang="zh-CN" altLang="en-US" sz="1600" dirty="0" smtClean="0">
                <a:latin typeface="华文楷体" panose="02010600040101010101" pitchFamily="2" charset="-122"/>
                <a:ea typeface="华文楷体" panose="02010600040101010101" pitchFamily="2" charset="-122"/>
              </a:rPr>
              <a:t>功能的基础上，新增加了一些新的功能，该</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已经完全可替代市面上的</a:t>
            </a:r>
            <a:r>
              <a:rPr lang="en-US" altLang="zh-CN" sz="1600" dirty="0" smtClean="0">
                <a:latin typeface="华文楷体" panose="02010600040101010101" pitchFamily="2" charset="-122"/>
                <a:ea typeface="华文楷体" panose="02010600040101010101" pitchFamily="2" charset="-122"/>
              </a:rPr>
              <a:t>S7-200CPU ,</a:t>
            </a:r>
            <a:r>
              <a:rPr lang="zh-CN" altLang="en-US" sz="1600" dirty="0" smtClean="0">
                <a:latin typeface="华文楷体" panose="02010600040101010101" pitchFamily="2" charset="-122"/>
                <a:ea typeface="华文楷体" panose="02010600040101010101" pitchFamily="2" charset="-122"/>
              </a:rPr>
              <a:t>也是大家学习西门子小型</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的首选，这里主要学习的内容有：① </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之间的区别、② </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的硬件构成及接线说明。</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en-US" altLang="zh-CN" sz="1600" dirty="0">
                <a:latin typeface="华文楷体" panose="02010600040101010101" pitchFamily="2" charset="-122"/>
                <a:ea typeface="华文楷体" panose="02010600040101010101" pitchFamily="2" charset="-122"/>
                <a:hlinkClick r:id="rId3" action="ppaction://hlinkfile"/>
              </a:rPr>
              <a:t>SMART </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《S7-200 SMART PLUS </a:t>
            </a:r>
            <a:r>
              <a:rPr lang="en-US" altLang="zh-CN" sz="1600" dirty="0" smtClean="0">
                <a:latin typeface="华文楷体" panose="02010600040101010101" pitchFamily="2" charset="-122"/>
                <a:ea typeface="华文楷体" panose="02010600040101010101" pitchFamily="2" charset="-122"/>
                <a:hlinkClick r:id="rId4" action="ppaction://hlinkfile"/>
              </a:rPr>
              <a:t>2.2</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122" name="直接连接符 121"/>
          <p:cNvCxnSpPr/>
          <p:nvPr/>
        </p:nvCxnSpPr>
        <p:spPr>
          <a:xfrm>
            <a:off x="5309419" y="2366389"/>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6" name="文本框 15"/>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557162" y="5104510"/>
            <a:ext cx="4364682"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的硬件结构和扩展功能</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557162" y="4681387"/>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了解</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的区别</a:t>
            </a:r>
            <a:endParaRPr lang="zh-CN" altLang="en-US" sz="1600" dirty="0">
              <a:latin typeface="华文楷体" panose="02010600040101010101" pitchFamily="2" charset="-122"/>
              <a:ea typeface="华文楷体" panose="02010600040101010101" pitchFamily="2" charset="-122"/>
            </a:endParaRPr>
          </a:p>
        </p:txBody>
      </p:sp>
      <p:sp>
        <p:nvSpPr>
          <p:cNvPr id="19" name="文本框 18"/>
          <p:cNvSpPr txBox="1"/>
          <p:nvPr/>
        </p:nvSpPr>
        <p:spPr>
          <a:xfrm>
            <a:off x="557162" y="5478306"/>
            <a:ext cx="3557638"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掌握</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的接线说明</a:t>
            </a:r>
            <a:endParaRPr lang="zh-CN" altLang="en-US" sz="1600" dirty="0">
              <a:latin typeface="华文楷体" panose="02010600040101010101" pitchFamily="2" charset="-122"/>
              <a:ea typeface="华文楷体" panose="02010600040101010101" pitchFamily="2" charset="-122"/>
            </a:endParaRPr>
          </a:p>
        </p:txBody>
      </p:sp>
      <p:grpSp>
        <p:nvGrpSpPr>
          <p:cNvPr id="5" name="组合 4"/>
          <p:cNvGrpSpPr/>
          <p:nvPr/>
        </p:nvGrpSpPr>
        <p:grpSpPr>
          <a:xfrm>
            <a:off x="1717864" y="2851362"/>
            <a:ext cx="1865029" cy="1356004"/>
            <a:chOff x="928971" y="2873997"/>
            <a:chExt cx="1865029" cy="1356004"/>
          </a:xfrm>
        </p:grpSpPr>
        <p:sp>
          <p:nvSpPr>
            <p:cNvPr id="13" name="文本框 12"/>
            <p:cNvSpPr txBox="1"/>
            <p:nvPr/>
          </p:nvSpPr>
          <p:spPr>
            <a:xfrm>
              <a:off x="1060522" y="3953002"/>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4" name="图片 3">
              <a:hlinkClick r:id="rId5"/>
            </p:cNvPr>
            <p:cNvPicPr>
              <a:picLocks noChangeAspect="1"/>
            </p:cNvPicPr>
            <p:nvPr/>
          </p:nvPicPr>
          <p:blipFill>
            <a:blip r:embed="rId6"/>
            <a:stretch>
              <a:fillRect/>
            </a:stretch>
          </p:blipFill>
          <p:spPr>
            <a:xfrm>
              <a:off x="928971" y="2873997"/>
              <a:ext cx="1865029" cy="1077696"/>
            </a:xfrm>
            <a:prstGeom prst="rect">
              <a:avLst/>
            </a:prstGeom>
          </p:spPr>
        </p:pic>
      </p:grpSp>
      <p:sp>
        <p:nvSpPr>
          <p:cNvPr id="22" name="文本框 21"/>
          <p:cNvSpPr txBox="1"/>
          <p:nvPr/>
        </p:nvSpPr>
        <p:spPr>
          <a:xfrm>
            <a:off x="5842523" y="2438475"/>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5842522" y="2851362"/>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smtClean="0">
                <a:latin typeface="华文楷体" panose="02010600040101010101" pitchFamily="2" charset="-122"/>
                <a:ea typeface="华文楷体" panose="02010600040101010101" pitchFamily="2" charset="-122"/>
                <a:hlinkClick r:id="rId7" action="ppaction://hlinkfile"/>
              </a:rPr>
              <a:t>西门子</a:t>
            </a:r>
            <a:r>
              <a:rPr lang="en-US" altLang="zh-CN" sz="1600" dirty="0" smtClean="0">
                <a:latin typeface="华文楷体" panose="02010600040101010101" pitchFamily="2" charset="-122"/>
                <a:ea typeface="华文楷体" panose="02010600040101010101" pitchFamily="2" charset="-122"/>
                <a:hlinkClick r:id="rId7" action="ppaction://hlinkfile"/>
              </a:rPr>
              <a:t>S7-200SMART</a:t>
            </a:r>
            <a:r>
              <a:rPr lang="zh-CN" altLang="en-US" sz="1600" dirty="0" smtClean="0">
                <a:latin typeface="华文楷体" panose="02010600040101010101" pitchFamily="2" charset="-122"/>
                <a:ea typeface="华文楷体" panose="02010600040101010101" pitchFamily="2" charset="-122"/>
                <a:hlinkClick r:id="rId7"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8"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042469" y="3386100"/>
            <a:ext cx="2867852"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5" name="文本框 24">
            <a:hlinkClick r:id="rId9"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6" name="动作按钮: 自定义 25">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7" name="动作按钮: 自定义 26">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8" name="动作按钮: 自定义 27">
            <a:hlinkClick r:id="rId10"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9" name="动作按钮: 自定义 28">
            <a:hlinkClick r:id="rId11"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5900987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46175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S7-200SMART </a:t>
            </a:r>
            <a:r>
              <a:rPr lang="zh-CN" altLang="en-US" b="1" dirty="0" smtClean="0">
                <a:latin typeface="华文楷体" panose="02010600040101010101" pitchFamily="2" charset="-122"/>
                <a:ea typeface="华文楷体" panose="02010600040101010101" pitchFamily="2" charset="-122"/>
              </a:rPr>
              <a:t>软件使用指南</a:t>
            </a:r>
            <a:r>
              <a:rPr lang="zh-CN" altLang="en-US" b="1" dirty="0">
                <a:latin typeface="华文楷体" panose="02010600040101010101" pitchFamily="2" charset="-122"/>
                <a:ea typeface="华文楷体" panose="02010600040101010101" pitchFamily="2" charset="-122"/>
              </a:rPr>
              <a:t>知识</a:t>
            </a:r>
            <a:r>
              <a:rPr lang="zh-CN" altLang="en-US" b="1" dirty="0" smtClean="0">
                <a:latin typeface="华文楷体" panose="02010600040101010101" pitchFamily="2" charset="-122"/>
                <a:ea typeface="华文楷体" panose="02010600040101010101" pitchFamily="2" charset="-122"/>
              </a:rPr>
              <a:t>点描述</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152399" y="815826"/>
            <a:ext cx="11524731" cy="1372683"/>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软件是设计程序的重要工具，</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系列的编程软件与</a:t>
            </a:r>
            <a:r>
              <a:rPr lang="en-US" altLang="zh-CN" sz="1600" dirty="0" smtClean="0">
                <a:latin typeface="华文楷体" panose="02010600040101010101" pitchFamily="2" charset="-122"/>
                <a:ea typeface="华文楷体" panose="02010600040101010101" pitchFamily="2" charset="-122"/>
              </a:rPr>
              <a:t>7-200</a:t>
            </a:r>
            <a:r>
              <a:rPr lang="zh-CN" altLang="en-US" sz="1600" dirty="0" smtClean="0">
                <a:latin typeface="华文楷体" panose="02010600040101010101" pitchFamily="2" charset="-122"/>
                <a:ea typeface="华文楷体" panose="02010600040101010101" pitchFamily="2" charset="-122"/>
              </a:rPr>
              <a:t>的编程软件具有很大的相识度，若把</a:t>
            </a:r>
            <a:r>
              <a:rPr lang="en-US" altLang="zh-CN" sz="1600" dirty="0" smtClean="0">
                <a:latin typeface="华文楷体" panose="02010600040101010101" pitchFamily="2" charset="-122"/>
                <a:ea typeface="华文楷体" panose="02010600040101010101" pitchFamily="2" charset="-122"/>
              </a:rPr>
              <a:t>S7-200PLC</a:t>
            </a:r>
            <a:r>
              <a:rPr lang="zh-CN" altLang="en-US" sz="1600" dirty="0" smtClean="0">
                <a:latin typeface="华文楷体" panose="02010600040101010101" pitchFamily="2" charset="-122"/>
                <a:ea typeface="华文楷体" panose="02010600040101010101" pitchFamily="2" charset="-122"/>
              </a:rPr>
              <a:t>的软件比喻为黑白世界，那么</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的编程软件则为彩色世界。软件安装请参考</a:t>
            </a:r>
            <a:r>
              <a:rPr lang="en-US" altLang="zh-CN" sz="1600" dirty="0">
                <a:latin typeface="华文楷体" panose="02010600040101010101" pitchFamily="2" charset="-122"/>
                <a:ea typeface="华文楷体" panose="02010600040101010101" pitchFamily="2" charset="-122"/>
                <a:hlinkClick r:id="rId3" action="ppaction://hlinkfile"/>
              </a:rPr>
              <a:t>《S7-200SMART</a:t>
            </a:r>
            <a:r>
              <a:rPr lang="zh-CN" altLang="en-US" sz="1600" dirty="0">
                <a:latin typeface="华文楷体" panose="02010600040101010101" pitchFamily="2" charset="-122"/>
                <a:ea typeface="华文楷体" panose="02010600040101010101" pitchFamily="2" charset="-122"/>
                <a:hlinkClick r:id="rId3" action="ppaction://hlinkfile"/>
              </a:rPr>
              <a:t>软件安装说明</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《S7-200SMART</a:t>
            </a:r>
            <a:r>
              <a:rPr lang="zh-CN" altLang="en-US" sz="1600" dirty="0">
                <a:latin typeface="华文楷体" panose="02010600040101010101" pitchFamily="2" charset="-122"/>
                <a:ea typeface="华文楷体" panose="02010600040101010101" pitchFamily="2" charset="-122"/>
                <a:hlinkClick r:id="rId4" action="ppaction://hlinkfile"/>
              </a:rPr>
              <a:t>软件安装常见故障</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5" action="ppaction://hlinkfile"/>
              </a:rPr>
              <a:t>《S7-200SMART</a:t>
            </a:r>
            <a:r>
              <a:rPr lang="zh-CN" altLang="en-US" sz="1600" dirty="0">
                <a:latin typeface="华文楷体" panose="02010600040101010101" pitchFamily="2" charset="-122"/>
                <a:ea typeface="华文楷体" panose="02010600040101010101" pitchFamily="2" charset="-122"/>
                <a:hlinkClick r:id="rId5" action="ppaction://hlinkfile"/>
              </a:rPr>
              <a:t>与软件的通信连接描述</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6" action="ppaction://hlinkfile"/>
              </a:rPr>
              <a:t>《S7-200SMART</a:t>
            </a:r>
            <a:r>
              <a:rPr lang="zh-CN" altLang="en-US" sz="1600" dirty="0">
                <a:latin typeface="华文楷体" panose="02010600040101010101" pitchFamily="2" charset="-122"/>
                <a:ea typeface="华文楷体" panose="02010600040101010101" pitchFamily="2" charset="-122"/>
                <a:hlinkClick r:id="rId6" action="ppaction://hlinkfile"/>
              </a:rPr>
              <a:t>库文件添加说明</a:t>
            </a:r>
            <a:r>
              <a:rPr lang="en-US" altLang="zh-CN" sz="1600" dirty="0" smtClean="0">
                <a:latin typeface="华文楷体" panose="02010600040101010101" pitchFamily="2" charset="-122"/>
                <a:ea typeface="华文楷体" panose="02010600040101010101" pitchFamily="2" charset="-122"/>
                <a:hlinkClick r:id="rId6" action="ppaction://hlinkfile"/>
              </a:rPr>
              <a:t>》</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学习该内容可结合和</a:t>
            </a:r>
            <a:r>
              <a:rPr lang="en-US" altLang="zh-CN" sz="1600" dirty="0">
                <a:latin typeface="华文楷体" panose="02010600040101010101" pitchFamily="2" charset="-122"/>
                <a:ea typeface="华文楷体" panose="02010600040101010101" pitchFamily="2" charset="-122"/>
                <a:hlinkClick r:id="rId7" action="ppaction://hlinkfile"/>
              </a:rPr>
              <a:t>《S7-200 SMART PLUS </a:t>
            </a:r>
            <a:r>
              <a:rPr lang="en-US" altLang="zh-CN" sz="1600" dirty="0" smtClean="0">
                <a:latin typeface="华文楷体" panose="02010600040101010101" pitchFamily="2" charset="-122"/>
                <a:ea typeface="华文楷体" panose="02010600040101010101" pitchFamily="2" charset="-122"/>
                <a:hlinkClick r:id="rId7" action="ppaction://hlinkfile"/>
              </a:rPr>
              <a:t>2.2</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一起学习。</a:t>
            </a:r>
            <a:endParaRPr lang="zh-CN" altLang="en-US" sz="1600" dirty="0">
              <a:latin typeface="华文楷体" panose="02010600040101010101" pitchFamily="2" charset="-122"/>
              <a:ea typeface="华文楷体" panose="02010600040101010101" pitchFamily="2" charset="-122"/>
            </a:endParaRPr>
          </a:p>
        </p:txBody>
      </p:sp>
      <p:cxnSp>
        <p:nvCxnSpPr>
          <p:cNvPr id="122" name="直接连接符 121"/>
          <p:cNvCxnSpPr/>
          <p:nvPr/>
        </p:nvCxnSpPr>
        <p:spPr>
          <a:xfrm>
            <a:off x="5309419" y="2366389"/>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3" name="文本框 12"/>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4" name="文本框 13"/>
          <p:cNvSpPr txBox="1"/>
          <p:nvPr/>
        </p:nvSpPr>
        <p:spPr>
          <a:xfrm>
            <a:off x="557162" y="5104510"/>
            <a:ext cx="4522838"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a:t>
            </a:r>
            <a:r>
              <a:rPr lang="zh-CN" altLang="en-US" sz="1600" dirty="0">
                <a:latin typeface="华文楷体" panose="02010600040101010101" pitchFamily="2" charset="-122"/>
                <a:ea typeface="华文楷体" panose="02010600040101010101" pitchFamily="2" charset="-122"/>
              </a:rPr>
              <a:t>掌握</a:t>
            </a:r>
            <a:r>
              <a:rPr lang="en-US" altLang="zh-CN" sz="1600" dirty="0">
                <a:latin typeface="华文楷体" panose="02010600040101010101" pitchFamily="2" charset="-122"/>
                <a:ea typeface="华文楷体" panose="02010600040101010101" pitchFamily="2" charset="-122"/>
              </a:rPr>
              <a:t>S7-200SMART</a:t>
            </a:r>
            <a:r>
              <a:rPr lang="zh-CN" altLang="en-US" sz="1600" dirty="0">
                <a:latin typeface="华文楷体" panose="02010600040101010101" pitchFamily="2" charset="-122"/>
                <a:ea typeface="华文楷体" panose="02010600040101010101" pitchFamily="2" charset="-122"/>
              </a:rPr>
              <a:t>编程软件的</a:t>
            </a:r>
            <a:r>
              <a:rPr lang="zh-CN" altLang="en-US" sz="1600" dirty="0" smtClean="0">
                <a:latin typeface="华文楷体" panose="02010600040101010101" pitchFamily="2" charset="-122"/>
                <a:ea typeface="华文楷体" panose="02010600040101010101" pitchFamily="2" charset="-122"/>
              </a:rPr>
              <a:t>安装的基本应用</a:t>
            </a:r>
            <a:endParaRPr lang="zh-CN" altLang="en-US" sz="1600" dirty="0">
              <a:latin typeface="华文楷体" panose="02010600040101010101" pitchFamily="2" charset="-122"/>
              <a:ea typeface="华文楷体" panose="02010600040101010101" pitchFamily="2" charset="-122"/>
            </a:endParaRPr>
          </a:p>
        </p:txBody>
      </p:sp>
      <p:sp>
        <p:nvSpPr>
          <p:cNvPr id="15" name="文本框 14"/>
          <p:cNvSpPr txBox="1"/>
          <p:nvPr/>
        </p:nvSpPr>
        <p:spPr>
          <a:xfrm>
            <a:off x="557162" y="4681387"/>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编程软件的安装</a:t>
            </a:r>
            <a:endParaRPr lang="zh-CN" altLang="en-US" sz="1600" dirty="0">
              <a:latin typeface="华文楷体" panose="02010600040101010101" pitchFamily="2" charset="-122"/>
              <a:ea typeface="华文楷体" panose="02010600040101010101" pitchFamily="2" charset="-122"/>
            </a:endParaRPr>
          </a:p>
        </p:txBody>
      </p:sp>
      <p:grpSp>
        <p:nvGrpSpPr>
          <p:cNvPr id="17" name="组合 16"/>
          <p:cNvGrpSpPr/>
          <p:nvPr/>
        </p:nvGrpSpPr>
        <p:grpSpPr>
          <a:xfrm>
            <a:off x="1425717" y="2877375"/>
            <a:ext cx="1865029" cy="1356004"/>
            <a:chOff x="928971" y="2873997"/>
            <a:chExt cx="1865029" cy="1356004"/>
          </a:xfrm>
        </p:grpSpPr>
        <p:sp>
          <p:nvSpPr>
            <p:cNvPr id="18" name="文本框 17"/>
            <p:cNvSpPr txBox="1"/>
            <p:nvPr/>
          </p:nvSpPr>
          <p:spPr>
            <a:xfrm>
              <a:off x="1060522" y="3953002"/>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19" name="图片 18">
              <a:hlinkClick r:id="rId8"/>
            </p:cNvPr>
            <p:cNvPicPr>
              <a:picLocks noChangeAspect="1"/>
            </p:cNvPicPr>
            <p:nvPr/>
          </p:nvPicPr>
          <p:blipFill>
            <a:blip r:embed="rId9"/>
            <a:stretch>
              <a:fillRect/>
            </a:stretch>
          </p:blipFill>
          <p:spPr>
            <a:xfrm>
              <a:off x="928971" y="2873997"/>
              <a:ext cx="1865029" cy="1077696"/>
            </a:xfrm>
            <a:prstGeom prst="rect">
              <a:avLst/>
            </a:prstGeom>
          </p:spPr>
        </p:pic>
      </p:grpSp>
      <p:sp>
        <p:nvSpPr>
          <p:cNvPr id="20" name="文本框 19"/>
          <p:cNvSpPr txBox="1"/>
          <p:nvPr/>
        </p:nvSpPr>
        <p:spPr>
          <a:xfrm>
            <a:off x="5842523" y="2438475"/>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5842522" y="2851362"/>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10" action="ppaction://hlinkfile"/>
              </a:rPr>
              <a:t>《</a:t>
            </a:r>
            <a:r>
              <a:rPr lang="zh-CN" altLang="en-US" sz="1600" dirty="0" smtClean="0">
                <a:latin typeface="华文楷体" panose="02010600040101010101" pitchFamily="2" charset="-122"/>
                <a:ea typeface="华文楷体" panose="02010600040101010101" pitchFamily="2" charset="-122"/>
                <a:hlinkClick r:id="rId10" action="ppaction://hlinkfile"/>
              </a:rPr>
              <a:t>西门子</a:t>
            </a:r>
            <a:r>
              <a:rPr lang="en-US" altLang="zh-CN" sz="1600" dirty="0" smtClean="0">
                <a:latin typeface="华文楷体" panose="02010600040101010101" pitchFamily="2" charset="-122"/>
                <a:ea typeface="华文楷体" panose="02010600040101010101" pitchFamily="2" charset="-122"/>
                <a:hlinkClick r:id="rId10" action="ppaction://hlinkfile"/>
              </a:rPr>
              <a:t>S7-200SMART</a:t>
            </a:r>
            <a:r>
              <a:rPr lang="zh-CN" altLang="en-US" sz="1600" dirty="0" smtClean="0">
                <a:latin typeface="华文楷体" panose="02010600040101010101" pitchFamily="2" charset="-122"/>
                <a:ea typeface="华文楷体" panose="02010600040101010101" pitchFamily="2" charset="-122"/>
                <a:hlinkClick r:id="rId10"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11"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6042469" y="3386100"/>
            <a:ext cx="2867852"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5</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29</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3" name="文本框 22">
            <a:hlinkClick r:id="rId12"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6" name="动作按钮: 自定义 25">
            <a:hlinkClick r:id="rId1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7" name="动作按钮: 自定义 26">
            <a:hlinkClick r:id="rId1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792840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4846198"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S7-200SMART </a:t>
            </a:r>
            <a:r>
              <a:rPr lang="zh-CN" altLang="en-US" b="1" dirty="0" smtClean="0">
                <a:latin typeface="华文楷体" panose="02010600040101010101" pitchFamily="2" charset="-122"/>
                <a:ea typeface="华文楷体" panose="02010600040101010101" pitchFamily="2" charset="-122"/>
              </a:rPr>
              <a:t>编程基础</a:t>
            </a:r>
            <a:r>
              <a:rPr lang="zh-CN" altLang="en-US" b="1" dirty="0">
                <a:latin typeface="华文楷体" panose="02010600040101010101" pitchFamily="2" charset="-122"/>
                <a:ea typeface="华文楷体" panose="02010600040101010101" pitchFamily="2" charset="-122"/>
              </a:rPr>
              <a:t>知识</a:t>
            </a:r>
            <a:r>
              <a:rPr lang="zh-CN" altLang="en-US" b="1" dirty="0" smtClean="0">
                <a:latin typeface="华文楷体" panose="02010600040101010101" pitchFamily="2" charset="-122"/>
                <a:ea typeface="华文楷体" panose="02010600040101010101" pitchFamily="2" charset="-122"/>
              </a:rPr>
              <a:t>点详解</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148999" y="779701"/>
            <a:ext cx="11010615"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编程基础是学习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编程的前提，学习西门子</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，不单需要有电工的基础，同时也要求需要有一定的计算机基础，这里主要的学习内容有：① 数制基础、② 数值在</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中的存储方式说明、③ 存储器分类等。</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《s7-200_SMART</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《S7-200 SMART PLUS </a:t>
            </a:r>
            <a:r>
              <a:rPr lang="en-US" altLang="zh-CN" sz="1600" dirty="0" smtClean="0">
                <a:latin typeface="华文楷体" panose="02010600040101010101" pitchFamily="2" charset="-122"/>
                <a:ea typeface="华文楷体" panose="02010600040101010101" pitchFamily="2" charset="-122"/>
                <a:hlinkClick r:id="rId4" action="ppaction://hlinkfile"/>
              </a:rPr>
              <a:t>2.2</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122" name="直接连接符 121"/>
          <p:cNvCxnSpPr/>
          <p:nvPr/>
        </p:nvCxnSpPr>
        <p:spPr>
          <a:xfrm>
            <a:off x="5309419" y="2366389"/>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13" name="文本框 12"/>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14" name="文本框 13"/>
          <p:cNvSpPr txBox="1"/>
          <p:nvPr/>
        </p:nvSpPr>
        <p:spPr>
          <a:xfrm>
            <a:off x="557162" y="5104510"/>
            <a:ext cx="4522838"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②掌握不同数据的存储和存储的寻址方式</a:t>
            </a:r>
            <a:endParaRPr lang="zh-CN" altLang="en-US" sz="1600" dirty="0">
              <a:latin typeface="华文楷体" panose="02010600040101010101" pitchFamily="2" charset="-122"/>
              <a:ea typeface="华文楷体" panose="02010600040101010101" pitchFamily="2" charset="-122"/>
            </a:endParaRPr>
          </a:p>
        </p:txBody>
      </p:sp>
      <p:sp>
        <p:nvSpPr>
          <p:cNvPr id="15" name="文本框 14"/>
          <p:cNvSpPr txBox="1"/>
          <p:nvPr/>
        </p:nvSpPr>
        <p:spPr>
          <a:xfrm>
            <a:off x="557162" y="4681387"/>
            <a:ext cx="418643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掌握数制基础和存储器的分类</a:t>
            </a:r>
            <a:endParaRPr lang="zh-CN" altLang="en-US" sz="1600" dirty="0">
              <a:latin typeface="华文楷体" panose="02010600040101010101" pitchFamily="2" charset="-122"/>
              <a:ea typeface="华文楷体" panose="02010600040101010101" pitchFamily="2" charset="-122"/>
            </a:endParaRPr>
          </a:p>
        </p:txBody>
      </p:sp>
      <p:grpSp>
        <p:nvGrpSpPr>
          <p:cNvPr id="16" name="组合 15"/>
          <p:cNvGrpSpPr/>
          <p:nvPr/>
        </p:nvGrpSpPr>
        <p:grpSpPr>
          <a:xfrm>
            <a:off x="1425717" y="2912962"/>
            <a:ext cx="1865029" cy="1356004"/>
            <a:chOff x="928971" y="2873997"/>
            <a:chExt cx="1865029" cy="1356004"/>
          </a:xfrm>
        </p:grpSpPr>
        <p:sp>
          <p:nvSpPr>
            <p:cNvPr id="17" name="文本框 16"/>
            <p:cNvSpPr txBox="1"/>
            <p:nvPr/>
          </p:nvSpPr>
          <p:spPr>
            <a:xfrm>
              <a:off x="1060522" y="3953002"/>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18" name="图片 17">
              <a:hlinkClick r:id="rId5"/>
            </p:cNvPr>
            <p:cNvPicPr>
              <a:picLocks noChangeAspect="1"/>
            </p:cNvPicPr>
            <p:nvPr/>
          </p:nvPicPr>
          <p:blipFill>
            <a:blip r:embed="rId6"/>
            <a:stretch>
              <a:fillRect/>
            </a:stretch>
          </p:blipFill>
          <p:spPr>
            <a:xfrm>
              <a:off x="928971" y="2873997"/>
              <a:ext cx="1865029" cy="1077696"/>
            </a:xfrm>
            <a:prstGeom prst="rect">
              <a:avLst/>
            </a:prstGeom>
          </p:spPr>
        </p:pic>
      </p:grpSp>
      <p:sp>
        <p:nvSpPr>
          <p:cNvPr id="19" name="文本框 18"/>
          <p:cNvSpPr txBox="1"/>
          <p:nvPr/>
        </p:nvSpPr>
        <p:spPr>
          <a:xfrm>
            <a:off x="557162" y="5516931"/>
            <a:ext cx="4522838"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③掌握数据类型</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5771403" y="2421131"/>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5771402" y="2834018"/>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smtClean="0">
                <a:latin typeface="华文楷体" panose="02010600040101010101" pitchFamily="2" charset="-122"/>
                <a:ea typeface="华文楷体" panose="02010600040101010101" pitchFamily="2" charset="-122"/>
                <a:hlinkClick r:id="rId7" action="ppaction://hlinkfile"/>
              </a:rPr>
              <a:t>西门子</a:t>
            </a:r>
            <a:r>
              <a:rPr lang="en-US" altLang="zh-CN" sz="1600" dirty="0" smtClean="0">
                <a:latin typeface="华文楷体" panose="02010600040101010101" pitchFamily="2" charset="-122"/>
                <a:ea typeface="华文楷体" panose="02010600040101010101" pitchFamily="2" charset="-122"/>
                <a:hlinkClick r:id="rId7" action="ppaction://hlinkfile"/>
              </a:rPr>
              <a:t>S7-200SMART</a:t>
            </a:r>
            <a:r>
              <a:rPr lang="zh-CN" altLang="en-US" sz="1600" dirty="0" smtClean="0">
                <a:latin typeface="华文楷体" panose="02010600040101010101" pitchFamily="2" charset="-122"/>
                <a:ea typeface="华文楷体" panose="02010600040101010101" pitchFamily="2" charset="-122"/>
                <a:hlinkClick r:id="rId7"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8"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5971349" y="3368756"/>
            <a:ext cx="2867852"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30</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52</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5971348" y="3782416"/>
            <a:ext cx="509289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53</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56</a:t>
            </a:r>
            <a:r>
              <a:rPr lang="zh-CN" altLang="en-US" sz="1600" dirty="0" smtClean="0">
                <a:latin typeface="华文楷体" panose="02010600040101010101" pitchFamily="2" charset="-122"/>
                <a:ea typeface="华文楷体" panose="02010600040101010101" pitchFamily="2" charset="-122"/>
              </a:rPr>
              <a:t>课时   （数在</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中的存储方式）</a:t>
            </a:r>
            <a:endParaRPr lang="zh-CN" altLang="en-US" sz="1600" dirty="0">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6" name="动作按钮: 自定义 25">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7" name="动作按钮: 自定义 26">
            <a:hlinkClick r:id="rId9"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8" name="动作按钮: 自定义 27">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4444349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46175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S7-200SMART </a:t>
            </a:r>
            <a:r>
              <a:rPr lang="zh-CN" altLang="en-US" b="1" dirty="0" smtClean="0">
                <a:latin typeface="华文楷体" panose="02010600040101010101" pitchFamily="2" charset="-122"/>
                <a:ea typeface="华文楷体" panose="02010600040101010101" pitchFamily="2" charset="-122"/>
              </a:rPr>
              <a:t>编程指令知识点内容说明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257907" y="778044"/>
            <a:ext cx="11781693"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指令是是学习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编程必须要学习的内容，</a:t>
            </a: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S7-200PLC</a:t>
            </a:r>
            <a:r>
              <a:rPr lang="zh-CN" altLang="en-US" sz="1600" dirty="0" smtClean="0">
                <a:latin typeface="华文楷体" panose="02010600040101010101" pitchFamily="2" charset="-122"/>
                <a:ea typeface="华文楷体" panose="02010600040101010101" pitchFamily="2" charset="-122"/>
              </a:rPr>
              <a:t>的指令基本相同，学习是互相借鉴，即学会了</a:t>
            </a:r>
            <a:r>
              <a:rPr lang="en-US" altLang="zh-CN" sz="1600" dirty="0" smtClean="0">
                <a:latin typeface="华文楷体" panose="02010600040101010101" pitchFamily="2" charset="-122"/>
                <a:ea typeface="华文楷体" panose="02010600040101010101" pitchFamily="2" charset="-122"/>
              </a:rPr>
              <a:t>200PLC</a:t>
            </a:r>
            <a:r>
              <a:rPr lang="zh-CN" altLang="en-US" sz="1600" dirty="0" smtClean="0">
                <a:latin typeface="华文楷体" panose="02010600040101010101" pitchFamily="2" charset="-122"/>
                <a:ea typeface="华文楷体" panose="02010600040101010101" pitchFamily="2" charset="-122"/>
              </a:rPr>
              <a:t>的指令那么</a:t>
            </a:r>
            <a:r>
              <a:rPr lang="en-US" altLang="zh-CN" sz="1600" dirty="0" smtClean="0">
                <a:latin typeface="华文楷体" panose="02010600040101010101" pitchFamily="2" charset="-122"/>
                <a:ea typeface="华文楷体" panose="02010600040101010101" pitchFamily="2" charset="-122"/>
              </a:rPr>
              <a:t>200SMART PLC</a:t>
            </a:r>
            <a:r>
              <a:rPr lang="zh-CN" altLang="en-US" sz="1600" dirty="0" smtClean="0">
                <a:latin typeface="华文楷体" panose="02010600040101010101" pitchFamily="2" charset="-122"/>
                <a:ea typeface="华文楷体" panose="02010600040101010101" pitchFamily="2" charset="-122"/>
              </a:rPr>
              <a:t>的指令也掌握了，另外，必须练与学相结合。</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《s7-200_SMART</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a:latin typeface="华文楷体" panose="02010600040101010101" pitchFamily="2" charset="-122"/>
                <a:ea typeface="华文楷体" panose="02010600040101010101" pitchFamily="2" charset="-122"/>
                <a:hlinkClick r:id="rId3" action="ppaction://hlinkfile"/>
              </a:rPr>
              <a:t>》 </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《S7-200 </a:t>
            </a:r>
            <a:r>
              <a:rPr lang="en-US" altLang="zh-CN" sz="1600" dirty="0">
                <a:latin typeface="华文楷体" panose="02010600040101010101" pitchFamily="2" charset="-122"/>
                <a:ea typeface="华文楷体" panose="02010600040101010101" pitchFamily="2" charset="-122"/>
                <a:hlinkClick r:id="rId4" action="ppaction://hlinkfile"/>
              </a:rPr>
              <a:t>SMART PLUS </a:t>
            </a:r>
            <a:r>
              <a:rPr lang="en-US" altLang="zh-CN" sz="1600" dirty="0" smtClean="0">
                <a:latin typeface="华文楷体" panose="02010600040101010101" pitchFamily="2" charset="-122"/>
                <a:ea typeface="华文楷体" panose="02010600040101010101" pitchFamily="2" charset="-122"/>
                <a:hlinkClick r:id="rId4" action="ppaction://hlinkfile"/>
              </a:rPr>
              <a:t>2.2</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5" action="ppaction://hlinkfile"/>
              </a:rPr>
              <a:t>《PLC</a:t>
            </a:r>
            <a:r>
              <a:rPr lang="zh-CN" altLang="en-US" sz="1600" dirty="0">
                <a:latin typeface="华文楷体" panose="02010600040101010101" pitchFamily="2" charset="-122"/>
                <a:ea typeface="华文楷体" panose="02010600040101010101" pitchFamily="2" charset="-122"/>
                <a:hlinkClick r:id="rId5" action="ppaction://hlinkfile"/>
              </a:rPr>
              <a:t>编程练习题</a:t>
            </a:r>
            <a:r>
              <a:rPr lang="en-US" altLang="zh-CN" sz="1600" dirty="0" smtClean="0">
                <a:latin typeface="华文楷体" panose="02010600040101010101" pitchFamily="2" charset="-122"/>
                <a:ea typeface="华文楷体" panose="02010600040101010101" pitchFamily="2" charset="-122"/>
                <a:hlinkClick r:id="rId5" action="ppaction://hlinkfile"/>
              </a:rPr>
              <a:t>》</a:t>
            </a:r>
            <a:endParaRPr lang="zh-CN" altLang="en-US" sz="1600" dirty="0">
              <a:latin typeface="华文楷体" panose="02010600040101010101" pitchFamily="2" charset="-122"/>
              <a:ea typeface="华文楷体" panose="02010600040101010101" pitchFamily="2" charset="-122"/>
            </a:endParaRPr>
          </a:p>
        </p:txBody>
      </p:sp>
      <p:cxnSp>
        <p:nvCxnSpPr>
          <p:cNvPr id="33" name="直接连接符 32"/>
          <p:cNvCxnSpPr/>
          <p:nvPr/>
        </p:nvCxnSpPr>
        <p:spPr>
          <a:xfrm>
            <a:off x="5309419" y="2072475"/>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38" name="文本框 37"/>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41" name="文本框 40"/>
          <p:cNvSpPr txBox="1"/>
          <p:nvPr/>
        </p:nvSpPr>
        <p:spPr>
          <a:xfrm>
            <a:off x="557162" y="5104510"/>
            <a:ext cx="3579409"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②掌握定时器</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计数器指令的应用</a:t>
            </a:r>
            <a:endParaRPr lang="zh-CN" altLang="en-US" sz="1600" dirty="0">
              <a:latin typeface="华文楷体" panose="02010600040101010101" pitchFamily="2" charset="-122"/>
              <a:ea typeface="华文楷体" panose="02010600040101010101" pitchFamily="2" charset="-122"/>
            </a:endParaRPr>
          </a:p>
        </p:txBody>
      </p:sp>
      <p:sp>
        <p:nvSpPr>
          <p:cNvPr id="42" name="文本框 41"/>
          <p:cNvSpPr txBox="1"/>
          <p:nvPr/>
        </p:nvSpPr>
        <p:spPr>
          <a:xfrm>
            <a:off x="557163" y="4681387"/>
            <a:ext cx="3339924"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掌握基本位逻辑指令应用</a:t>
            </a:r>
            <a:endParaRPr lang="zh-CN" altLang="en-US" sz="1600" dirty="0">
              <a:latin typeface="华文楷体" panose="02010600040101010101" pitchFamily="2" charset="-122"/>
              <a:ea typeface="华文楷体" panose="02010600040101010101" pitchFamily="2" charset="-122"/>
            </a:endParaRPr>
          </a:p>
        </p:txBody>
      </p:sp>
      <p:grpSp>
        <p:nvGrpSpPr>
          <p:cNvPr id="43" name="组合 42"/>
          <p:cNvGrpSpPr/>
          <p:nvPr/>
        </p:nvGrpSpPr>
        <p:grpSpPr>
          <a:xfrm>
            <a:off x="1543779" y="2885134"/>
            <a:ext cx="1865029" cy="1356004"/>
            <a:chOff x="928971" y="2873997"/>
            <a:chExt cx="1865029" cy="1356004"/>
          </a:xfrm>
        </p:grpSpPr>
        <p:sp>
          <p:nvSpPr>
            <p:cNvPr id="44" name="文本框 43"/>
            <p:cNvSpPr txBox="1"/>
            <p:nvPr/>
          </p:nvSpPr>
          <p:spPr>
            <a:xfrm>
              <a:off x="1060522" y="3953002"/>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45" name="图片 44">
              <a:hlinkClick r:id="rId6"/>
            </p:cNvPr>
            <p:cNvPicPr>
              <a:picLocks noChangeAspect="1"/>
            </p:cNvPicPr>
            <p:nvPr/>
          </p:nvPicPr>
          <p:blipFill>
            <a:blip r:embed="rId7"/>
            <a:stretch>
              <a:fillRect/>
            </a:stretch>
          </p:blipFill>
          <p:spPr>
            <a:xfrm>
              <a:off x="928971" y="2873997"/>
              <a:ext cx="1865029" cy="1077696"/>
            </a:xfrm>
            <a:prstGeom prst="rect">
              <a:avLst/>
            </a:prstGeom>
          </p:spPr>
        </p:pic>
      </p:grpSp>
      <p:sp>
        <p:nvSpPr>
          <p:cNvPr id="46" name="文本框 45"/>
          <p:cNvSpPr txBox="1"/>
          <p:nvPr/>
        </p:nvSpPr>
        <p:spPr>
          <a:xfrm>
            <a:off x="557162" y="5516931"/>
            <a:ext cx="3699152"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③能根据控制要求独立编写控制程序</a:t>
            </a:r>
            <a:endParaRPr lang="zh-CN" altLang="en-US" sz="1600" dirty="0">
              <a:latin typeface="华文楷体" panose="02010600040101010101" pitchFamily="2" charset="-122"/>
              <a:ea typeface="华文楷体" panose="02010600040101010101" pitchFamily="2" charset="-122"/>
            </a:endParaRPr>
          </a:p>
        </p:txBody>
      </p:sp>
      <p:sp>
        <p:nvSpPr>
          <p:cNvPr id="47" name="文本框 46"/>
          <p:cNvSpPr txBox="1"/>
          <p:nvPr/>
        </p:nvSpPr>
        <p:spPr>
          <a:xfrm>
            <a:off x="5771403" y="2421131"/>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48" name="文本框 47"/>
          <p:cNvSpPr txBox="1"/>
          <p:nvPr/>
        </p:nvSpPr>
        <p:spPr>
          <a:xfrm>
            <a:off x="5771402" y="2834018"/>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8" action="ppaction://hlinkfile"/>
              </a:rPr>
              <a:t>《</a:t>
            </a:r>
            <a:r>
              <a:rPr lang="zh-CN" altLang="en-US" sz="1600" dirty="0" smtClean="0">
                <a:latin typeface="华文楷体" panose="02010600040101010101" pitchFamily="2" charset="-122"/>
                <a:ea typeface="华文楷体" panose="02010600040101010101" pitchFamily="2" charset="-122"/>
                <a:hlinkClick r:id="rId8" action="ppaction://hlinkfile"/>
              </a:rPr>
              <a:t>西门子</a:t>
            </a:r>
            <a:r>
              <a:rPr lang="en-US" altLang="zh-CN" sz="1600" dirty="0" smtClean="0">
                <a:latin typeface="华文楷体" panose="02010600040101010101" pitchFamily="2" charset="-122"/>
                <a:ea typeface="华文楷体" panose="02010600040101010101" pitchFamily="2" charset="-122"/>
                <a:hlinkClick r:id="rId8" action="ppaction://hlinkfile"/>
              </a:rPr>
              <a:t>S7-200SMART</a:t>
            </a:r>
            <a:r>
              <a:rPr lang="zh-CN" altLang="en-US" sz="1600" dirty="0" smtClean="0">
                <a:latin typeface="华文楷体" panose="02010600040101010101" pitchFamily="2" charset="-122"/>
                <a:ea typeface="华文楷体" panose="02010600040101010101" pitchFamily="2" charset="-122"/>
                <a:hlinkClick r:id="rId8"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9"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49" name="文本框 48"/>
          <p:cNvSpPr txBox="1"/>
          <p:nvPr/>
        </p:nvSpPr>
        <p:spPr>
          <a:xfrm>
            <a:off x="5971348" y="3368756"/>
            <a:ext cx="434105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57</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62</a:t>
            </a:r>
            <a:r>
              <a:rPr lang="zh-CN" altLang="en-US" sz="1600" dirty="0" smtClean="0">
                <a:latin typeface="华文楷体" panose="02010600040101010101" pitchFamily="2" charset="-122"/>
                <a:ea typeface="华文楷体" panose="02010600040101010101" pitchFamily="2" charset="-122"/>
              </a:rPr>
              <a:t>课时  （基本位逻辑指令）</a:t>
            </a:r>
            <a:endParaRPr lang="zh-CN" altLang="en-US" sz="1600" dirty="0">
              <a:latin typeface="华文楷体" panose="02010600040101010101" pitchFamily="2" charset="-122"/>
              <a:ea typeface="华文楷体" panose="02010600040101010101" pitchFamily="2" charset="-122"/>
            </a:endParaRPr>
          </a:p>
        </p:txBody>
      </p:sp>
      <p:sp>
        <p:nvSpPr>
          <p:cNvPr id="50" name="文本框 49"/>
          <p:cNvSpPr txBox="1"/>
          <p:nvPr/>
        </p:nvSpPr>
        <p:spPr>
          <a:xfrm>
            <a:off x="5971348" y="3782416"/>
            <a:ext cx="509289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63</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72</a:t>
            </a:r>
            <a:r>
              <a:rPr lang="zh-CN" altLang="en-US" sz="1600" dirty="0" smtClean="0">
                <a:latin typeface="华文楷体" panose="02010600040101010101" pitchFamily="2" charset="-122"/>
                <a:ea typeface="华文楷体" panose="02010600040101010101" pitchFamily="2" charset="-122"/>
              </a:rPr>
              <a:t>课时   （定时器</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计数器指令）</a:t>
            </a:r>
            <a:endParaRPr lang="zh-CN" altLang="en-US" sz="1600" dirty="0">
              <a:latin typeface="华文楷体" panose="02010600040101010101" pitchFamily="2" charset="-122"/>
              <a:ea typeface="华文楷体" panose="02010600040101010101" pitchFamily="2" charset="-122"/>
            </a:endParaRPr>
          </a:p>
        </p:txBody>
      </p:sp>
      <p:sp>
        <p:nvSpPr>
          <p:cNvPr id="53" name="动作按钮: 自定义 52">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4" name="动作按钮: 自定义 53">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5" name="动作按钮: 自定义 54">
            <a:hlinkClick r:id="rId10"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56" name="动作按钮: 自定义 55">
            <a:hlinkClick r:id="rId11"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979939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46175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S7-200SMART </a:t>
            </a:r>
            <a:r>
              <a:rPr lang="zh-CN" altLang="en-US" b="1" dirty="0" smtClean="0">
                <a:latin typeface="华文楷体" panose="02010600040101010101" pitchFamily="2" charset="-122"/>
                <a:ea typeface="华文楷体" panose="02010600040101010101" pitchFamily="2" charset="-122"/>
              </a:rPr>
              <a:t>定位控制知识点内容说明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152399" y="819736"/>
            <a:ext cx="11934093" cy="1052596"/>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S7-200SMART PLC</a:t>
            </a:r>
            <a:r>
              <a:rPr lang="zh-CN" altLang="en-US" sz="1600" dirty="0" smtClean="0">
                <a:latin typeface="华文楷体" panose="02010600040101010101" pitchFamily="2" charset="-122"/>
                <a:ea typeface="华文楷体" panose="02010600040101010101" pitchFamily="2" charset="-122"/>
              </a:rPr>
              <a:t>可通过输出高速脉冲的方式实现对步进或伺服的位置控制，若支持</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通信的伺服，还可使用</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总线的方式实现定位控制，这里主要学习的内容为高速脉冲功能：① 高速计数器功能、② 运动向导配置、③回原点方式说明、④ 运动控制指令</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en-US" altLang="zh-CN" sz="1600" dirty="0">
                <a:latin typeface="华文楷体" panose="02010600040101010101" pitchFamily="2" charset="-122"/>
                <a:ea typeface="华文楷体" panose="02010600040101010101" pitchFamily="2" charset="-122"/>
                <a:hlinkClick r:id="rId3" action="ppaction://hlinkfile"/>
              </a:rPr>
              <a:t>SMART PLUS </a:t>
            </a:r>
            <a:r>
              <a:rPr lang="en-US" altLang="zh-CN" sz="1600" dirty="0" smtClean="0">
                <a:latin typeface="华文楷体" panose="02010600040101010101" pitchFamily="2" charset="-122"/>
                <a:ea typeface="华文楷体" panose="02010600040101010101" pitchFamily="2" charset="-122"/>
                <a:hlinkClick r:id="rId3" action="ppaction://hlinkfile"/>
              </a:rPr>
              <a:t>2.2</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《s7-200_SMART</a:t>
            </a:r>
            <a:r>
              <a:rPr lang="zh-CN" altLang="en-US" sz="1600" dirty="0">
                <a:latin typeface="华文楷体" panose="02010600040101010101" pitchFamily="2" charset="-122"/>
                <a:ea typeface="华文楷体" panose="02010600040101010101" pitchFamily="2" charset="-122"/>
                <a:hlinkClick r:id="rId4" action="ppaction://hlinkfile"/>
              </a:rPr>
              <a:t>系统手册</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grpSp>
        <p:nvGrpSpPr>
          <p:cNvPr id="2" name="组合 1"/>
          <p:cNvGrpSpPr/>
          <p:nvPr/>
        </p:nvGrpSpPr>
        <p:grpSpPr>
          <a:xfrm>
            <a:off x="1425717" y="2715645"/>
            <a:ext cx="1970386" cy="1405961"/>
            <a:chOff x="737109" y="2706603"/>
            <a:chExt cx="1970386" cy="1405961"/>
          </a:xfrm>
        </p:grpSpPr>
        <p:sp>
          <p:nvSpPr>
            <p:cNvPr id="15" name="文本框 14"/>
            <p:cNvSpPr txBox="1"/>
            <p:nvPr/>
          </p:nvSpPr>
          <p:spPr>
            <a:xfrm>
              <a:off x="982511" y="3835565"/>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pic>
          <p:nvPicPr>
            <p:cNvPr id="7" name="图片 6">
              <a:hlinkClick r:id="rId5"/>
            </p:cNvPr>
            <p:cNvPicPr>
              <a:picLocks noChangeAspect="1"/>
            </p:cNvPicPr>
            <p:nvPr/>
          </p:nvPicPr>
          <p:blipFill>
            <a:blip r:embed="rId6"/>
            <a:stretch>
              <a:fillRect/>
            </a:stretch>
          </p:blipFill>
          <p:spPr>
            <a:xfrm>
              <a:off x="737109" y="2706603"/>
              <a:ext cx="1970386" cy="1135177"/>
            </a:xfrm>
            <a:prstGeom prst="rect">
              <a:avLst/>
            </a:prstGeom>
          </p:spPr>
        </p:pic>
      </p:grpSp>
      <p:sp>
        <p:nvSpPr>
          <p:cNvPr id="37" name="文本框 36"/>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39" name="文本框 38"/>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40" name="文本框 39"/>
          <p:cNvSpPr txBox="1"/>
          <p:nvPr/>
        </p:nvSpPr>
        <p:spPr>
          <a:xfrm>
            <a:off x="557162" y="5104510"/>
            <a:ext cx="3579409"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②掌握运动向导的配置</a:t>
            </a:r>
            <a:endParaRPr lang="zh-CN" altLang="en-US" sz="1600" dirty="0">
              <a:latin typeface="华文楷体" panose="02010600040101010101" pitchFamily="2" charset="-122"/>
              <a:ea typeface="华文楷体" panose="02010600040101010101" pitchFamily="2" charset="-122"/>
            </a:endParaRPr>
          </a:p>
        </p:txBody>
      </p:sp>
      <p:sp>
        <p:nvSpPr>
          <p:cNvPr id="41" name="文本框 40"/>
          <p:cNvSpPr txBox="1"/>
          <p:nvPr/>
        </p:nvSpPr>
        <p:spPr>
          <a:xfrm>
            <a:off x="557163" y="4681387"/>
            <a:ext cx="3339924"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掌握高速计数器指令的应用</a:t>
            </a:r>
            <a:endParaRPr lang="zh-CN" altLang="en-US" sz="1600" dirty="0">
              <a:latin typeface="华文楷体" panose="02010600040101010101" pitchFamily="2" charset="-122"/>
              <a:ea typeface="华文楷体" panose="02010600040101010101" pitchFamily="2" charset="-122"/>
            </a:endParaRPr>
          </a:p>
        </p:txBody>
      </p:sp>
      <p:sp>
        <p:nvSpPr>
          <p:cNvPr id="45" name="文本框 44"/>
          <p:cNvSpPr txBox="1"/>
          <p:nvPr/>
        </p:nvSpPr>
        <p:spPr>
          <a:xfrm>
            <a:off x="557161" y="5516931"/>
            <a:ext cx="4548239" cy="73250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能够根据控制要求完成对伺服或步进的定位控制程序的编写</a:t>
            </a:r>
            <a:endParaRPr lang="zh-CN" altLang="en-US" sz="1600" dirty="0">
              <a:latin typeface="华文楷体" panose="02010600040101010101" pitchFamily="2" charset="-122"/>
              <a:ea typeface="华文楷体" panose="02010600040101010101" pitchFamily="2" charset="-122"/>
            </a:endParaRPr>
          </a:p>
        </p:txBody>
      </p:sp>
      <p:cxnSp>
        <p:nvCxnSpPr>
          <p:cNvPr id="46" name="直接连接符 45"/>
          <p:cNvCxnSpPr/>
          <p:nvPr/>
        </p:nvCxnSpPr>
        <p:spPr>
          <a:xfrm>
            <a:off x="5309419" y="2072475"/>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5775421" y="2366389"/>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48" name="文本框 47"/>
          <p:cNvSpPr txBox="1"/>
          <p:nvPr/>
        </p:nvSpPr>
        <p:spPr>
          <a:xfrm>
            <a:off x="5771402" y="2834018"/>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a:latin typeface="华文楷体" panose="02010600040101010101" pitchFamily="2" charset="-122"/>
                <a:ea typeface="华文楷体" panose="02010600040101010101" pitchFamily="2" charset="-122"/>
                <a:hlinkClick r:id="rId7" action="ppaction://hlinkfile"/>
              </a:rPr>
              <a:t>西门子</a:t>
            </a:r>
            <a:r>
              <a:rPr lang="en-US" altLang="zh-CN" sz="1600" dirty="0">
                <a:latin typeface="华文楷体" panose="02010600040101010101" pitchFamily="2" charset="-122"/>
                <a:ea typeface="华文楷体" panose="02010600040101010101" pitchFamily="2" charset="-122"/>
                <a:hlinkClick r:id="rId7" action="ppaction://hlinkfile"/>
              </a:rPr>
              <a:t>S7-200SMART</a:t>
            </a:r>
            <a:r>
              <a:rPr lang="zh-CN" altLang="en-US" sz="1600" dirty="0">
                <a:latin typeface="华文楷体" panose="02010600040101010101" pitchFamily="2" charset="-122"/>
                <a:ea typeface="华文楷体" panose="02010600040101010101" pitchFamily="2" charset="-122"/>
                <a:hlinkClick r:id="rId7" action="ppaction://hlinkfile"/>
              </a:rPr>
              <a:t>高速脉冲应用</a:t>
            </a:r>
            <a:r>
              <a:rPr lang="en-US" altLang="zh-CN" sz="1600" dirty="0">
                <a:latin typeface="华文楷体" panose="02010600040101010101" pitchFamily="2" charset="-122"/>
                <a:ea typeface="华文楷体" panose="02010600040101010101" pitchFamily="2" charset="-122"/>
                <a:hlinkClick r:id="rId7"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49" name="文本框 48"/>
          <p:cNvSpPr txBox="1"/>
          <p:nvPr/>
        </p:nvSpPr>
        <p:spPr>
          <a:xfrm>
            <a:off x="5971348" y="3368756"/>
            <a:ext cx="434105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a:t>
            </a:r>
            <a:r>
              <a:rPr lang="zh-CN" altLang="en-US" sz="1600" dirty="0" smtClean="0">
                <a:latin typeface="华文楷体" panose="02010600040101010101" pitchFamily="2" charset="-122"/>
                <a:ea typeface="华文楷体" panose="02010600040101010101" pitchFamily="2" charset="-122"/>
              </a:rPr>
              <a:t>课时  （高速计数器应用）</a:t>
            </a:r>
            <a:endParaRPr lang="zh-CN" altLang="en-US" sz="1600" dirty="0">
              <a:latin typeface="华文楷体" panose="02010600040101010101" pitchFamily="2" charset="-122"/>
              <a:ea typeface="华文楷体" panose="02010600040101010101" pitchFamily="2" charset="-122"/>
            </a:endParaRPr>
          </a:p>
        </p:txBody>
      </p:sp>
      <p:sp>
        <p:nvSpPr>
          <p:cNvPr id="50" name="文本框 49"/>
          <p:cNvSpPr txBox="1"/>
          <p:nvPr/>
        </p:nvSpPr>
        <p:spPr>
          <a:xfrm>
            <a:off x="5971348" y="3782416"/>
            <a:ext cx="509289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15</a:t>
            </a:r>
            <a:r>
              <a:rPr lang="zh-CN" altLang="en-US" sz="1600" dirty="0" smtClean="0">
                <a:latin typeface="华文楷体" panose="02010600040101010101" pitchFamily="2" charset="-122"/>
                <a:ea typeface="华文楷体" panose="02010600040101010101" pitchFamily="2" charset="-122"/>
              </a:rPr>
              <a:t>课时   （运动控制应用）</a:t>
            </a:r>
            <a:endParaRPr lang="zh-CN" altLang="en-US" sz="1600" dirty="0">
              <a:latin typeface="华文楷体" panose="02010600040101010101" pitchFamily="2" charset="-122"/>
              <a:ea typeface="华文楷体" panose="02010600040101010101" pitchFamily="2" charset="-122"/>
            </a:endParaRPr>
          </a:p>
        </p:txBody>
      </p:sp>
      <p:sp>
        <p:nvSpPr>
          <p:cNvPr id="52" name="动作按钮: 自定义 51">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3" name="动作按钮: 自定义 5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4" name="动作按钮: 自定义 53">
            <a:hlinkClick r:id="rId8"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55" name="动作按钮: 自定义 54">
            <a:hlinkClick r:id="rId9"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335787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46175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S7-200SMART </a:t>
            </a:r>
            <a:r>
              <a:rPr lang="zh-CN" altLang="en-US" b="1" dirty="0" smtClean="0">
                <a:latin typeface="华文楷体" panose="02010600040101010101" pitchFamily="2" charset="-122"/>
                <a:ea typeface="华文楷体" panose="02010600040101010101" pitchFamily="2" charset="-122"/>
              </a:rPr>
              <a:t>通信控制</a:t>
            </a:r>
            <a:r>
              <a:rPr lang="zh-CN" altLang="en-US" b="1" dirty="0">
                <a:latin typeface="华文楷体" panose="02010600040101010101" pitchFamily="2" charset="-122"/>
                <a:ea typeface="华文楷体" panose="02010600040101010101" pitchFamily="2" charset="-122"/>
              </a:rPr>
              <a:t>知识</a:t>
            </a:r>
            <a:r>
              <a:rPr lang="zh-CN" altLang="en-US" b="1" dirty="0" smtClean="0">
                <a:latin typeface="华文楷体" panose="02010600040101010101" pitchFamily="2" charset="-122"/>
                <a:ea typeface="华文楷体" panose="02010600040101010101" pitchFamily="2" charset="-122"/>
              </a:rPr>
              <a:t>点内容说明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152399" y="819736"/>
            <a:ext cx="11934093" cy="1052596"/>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S7-200SMART</a:t>
            </a:r>
            <a:r>
              <a:rPr lang="zh-CN" altLang="en-US" sz="1600" dirty="0" smtClean="0">
                <a:latin typeface="华文楷体" panose="02010600040101010101" pitchFamily="2" charset="-122"/>
                <a:ea typeface="华文楷体" panose="02010600040101010101" pitchFamily="2" charset="-122"/>
              </a:rPr>
              <a:t>系列</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集成与以太网接口和</a:t>
            </a:r>
            <a:r>
              <a:rPr lang="en-US" altLang="zh-CN" sz="1600" dirty="0" smtClean="0">
                <a:latin typeface="华文楷体" panose="02010600040101010101" pitchFamily="2" charset="-122"/>
                <a:ea typeface="华文楷体" panose="02010600040101010101" pitchFamily="2" charset="-122"/>
              </a:rPr>
              <a:t>RS485</a:t>
            </a:r>
            <a:r>
              <a:rPr lang="zh-CN" altLang="en-US" sz="1600" dirty="0" smtClean="0">
                <a:latin typeface="华文楷体" panose="02010600040101010101" pitchFamily="2" charset="-122"/>
                <a:ea typeface="华文楷体" panose="02010600040101010101" pitchFamily="2" charset="-122"/>
              </a:rPr>
              <a:t>接口，通过这两个接口可实现与不同设备之家的不同协议通信，这里主要学习的内容有：① 自由口通信、② </a:t>
            </a:r>
            <a:r>
              <a:rPr lang="en-US" altLang="zh-CN" sz="1600" dirty="0" smtClean="0">
                <a:latin typeface="华文楷体" panose="02010600040101010101" pitchFamily="2" charset="-122"/>
                <a:ea typeface="华文楷体" panose="02010600040101010101" pitchFamily="2" charset="-122"/>
              </a:rPr>
              <a:t>MODBUS RTU</a:t>
            </a:r>
            <a:r>
              <a:rPr lang="zh-CN" altLang="en-US" sz="1600" dirty="0" smtClean="0">
                <a:latin typeface="华文楷体" panose="02010600040101010101" pitchFamily="2" charset="-122"/>
                <a:ea typeface="华文楷体" panose="02010600040101010101" pitchFamily="2" charset="-122"/>
              </a:rPr>
              <a:t>主从通信、③</a:t>
            </a:r>
            <a:r>
              <a:rPr lang="en-US" altLang="zh-CN" sz="1600" dirty="0" smtClean="0">
                <a:latin typeface="华文楷体" panose="02010600040101010101" pitchFamily="2" charset="-122"/>
                <a:ea typeface="华文楷体" panose="02010600040101010101" pitchFamily="2" charset="-122"/>
              </a:rPr>
              <a:t>USS</a:t>
            </a:r>
            <a:r>
              <a:rPr lang="zh-CN" altLang="en-US" sz="1600" dirty="0" smtClean="0">
                <a:latin typeface="华文楷体" panose="02010600040101010101" pitchFamily="2" charset="-122"/>
                <a:ea typeface="华文楷体" panose="02010600040101010101" pitchFamily="2" charset="-122"/>
              </a:rPr>
              <a:t>协议通信、④基于以太网的</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通信等。</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en-US" altLang="zh-CN" sz="1600" dirty="0" smtClean="0">
                <a:latin typeface="华文楷体" panose="02010600040101010101" pitchFamily="2" charset="-122"/>
                <a:ea typeface="华文楷体" panose="02010600040101010101" pitchFamily="2" charset="-122"/>
                <a:hlinkClick r:id="rId3" action="ppaction://hlinkfile"/>
              </a:rPr>
              <a:t>《S7-200 </a:t>
            </a:r>
            <a:r>
              <a:rPr lang="en-US" altLang="zh-CN" sz="1600" dirty="0">
                <a:latin typeface="华文楷体" panose="02010600040101010101" pitchFamily="2" charset="-122"/>
                <a:ea typeface="华文楷体" panose="02010600040101010101" pitchFamily="2" charset="-122"/>
                <a:hlinkClick r:id="rId3" action="ppaction://hlinkfile"/>
              </a:rPr>
              <a:t>SMART PLUS </a:t>
            </a:r>
            <a:r>
              <a:rPr lang="en-US" altLang="zh-CN" sz="1600" dirty="0" smtClean="0">
                <a:latin typeface="华文楷体" panose="02010600040101010101" pitchFamily="2" charset="-122"/>
                <a:ea typeface="华文楷体" panose="02010600040101010101" pitchFamily="2" charset="-122"/>
                <a:hlinkClick r:id="rId3" action="ppaction://hlinkfile"/>
              </a:rPr>
              <a:t>2.2</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《s7-200_SMART</a:t>
            </a:r>
            <a:r>
              <a:rPr lang="zh-CN" altLang="en-US" sz="1600" dirty="0">
                <a:latin typeface="华文楷体" panose="02010600040101010101" pitchFamily="2" charset="-122"/>
                <a:ea typeface="华文楷体" panose="02010600040101010101" pitchFamily="2" charset="-122"/>
                <a:hlinkClick r:id="rId4" action="ppaction://hlinkfile"/>
              </a:rPr>
              <a:t>系统手册</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sp>
        <p:nvSpPr>
          <p:cNvPr id="50" name="动作按钮: 自定义 49">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1" name="动作按钮: 自定义 50">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2" name="动作按钮: 自定义 51">
            <a:hlinkClick r:id="rId5"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53" name="动作按钮: 自定义 52">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grpSp>
        <p:nvGrpSpPr>
          <p:cNvPr id="6" name="组合 5"/>
          <p:cNvGrpSpPr/>
          <p:nvPr/>
        </p:nvGrpSpPr>
        <p:grpSpPr>
          <a:xfrm>
            <a:off x="1628688" y="2827470"/>
            <a:ext cx="1695211" cy="1361423"/>
            <a:chOff x="966576" y="2828545"/>
            <a:chExt cx="1695211" cy="1361423"/>
          </a:xfrm>
        </p:grpSpPr>
        <p:pic>
          <p:nvPicPr>
            <p:cNvPr id="2" name="图片 1">
              <a:hlinkClick r:id="rId7"/>
            </p:cNvPr>
            <p:cNvPicPr>
              <a:picLocks noChangeAspect="1"/>
            </p:cNvPicPr>
            <p:nvPr/>
          </p:nvPicPr>
          <p:blipFill>
            <a:blip r:embed="rId8"/>
            <a:stretch>
              <a:fillRect/>
            </a:stretch>
          </p:blipFill>
          <p:spPr>
            <a:xfrm>
              <a:off x="966576" y="2828545"/>
              <a:ext cx="1695211" cy="1126757"/>
            </a:xfrm>
            <a:prstGeom prst="rect">
              <a:avLst/>
            </a:prstGeom>
          </p:spPr>
        </p:pic>
        <p:sp>
          <p:nvSpPr>
            <p:cNvPr id="55" name="文本框 54"/>
            <p:cNvSpPr txBox="1"/>
            <p:nvPr/>
          </p:nvSpPr>
          <p:spPr>
            <a:xfrm>
              <a:off x="1106296" y="3912969"/>
              <a:ext cx="1415772" cy="276999"/>
            </a:xfrm>
            <a:prstGeom prst="rect">
              <a:avLst/>
            </a:prstGeom>
            <a:noFill/>
          </p:spPr>
          <p:txBody>
            <a:bodyPr wrap="none" rtlCol="0">
              <a:spAutoFit/>
            </a:bodyPr>
            <a:lstStyle/>
            <a:p>
              <a:r>
                <a:rPr lang="zh-CN" altLang="en-US" sz="1200" dirty="0" smtClean="0">
                  <a:solidFill>
                    <a:srgbClr val="FF0000"/>
                  </a:solidFill>
                  <a:latin typeface="华文楷体" panose="02010600040101010101" pitchFamily="2" charset="-122"/>
                  <a:ea typeface="华文楷体" panose="02010600040101010101" pitchFamily="2" charset="-122"/>
                </a:rPr>
                <a:t>点击图片进入课程</a:t>
              </a:r>
              <a:endParaRPr lang="zh-CN" altLang="en-US" sz="1200" dirty="0">
                <a:solidFill>
                  <a:srgbClr val="FF0000"/>
                </a:solidFill>
                <a:latin typeface="华文楷体" panose="02010600040101010101" pitchFamily="2" charset="-122"/>
                <a:ea typeface="华文楷体" panose="02010600040101010101" pitchFamily="2" charset="-122"/>
              </a:endParaRPr>
            </a:p>
          </p:txBody>
        </p:sp>
      </p:grpSp>
      <p:sp>
        <p:nvSpPr>
          <p:cNvPr id="57" name="文本框 56"/>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58" name="文本框 57"/>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59" name="文本框 58"/>
          <p:cNvSpPr txBox="1"/>
          <p:nvPr/>
        </p:nvSpPr>
        <p:spPr>
          <a:xfrm>
            <a:off x="557162" y="5104510"/>
            <a:ext cx="3579409"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②掌握运动向导的配置</a:t>
            </a:r>
            <a:endParaRPr lang="zh-CN" altLang="en-US" sz="1600" dirty="0">
              <a:latin typeface="华文楷体" panose="02010600040101010101" pitchFamily="2" charset="-122"/>
              <a:ea typeface="华文楷体" panose="02010600040101010101" pitchFamily="2" charset="-122"/>
            </a:endParaRPr>
          </a:p>
        </p:txBody>
      </p:sp>
      <p:sp>
        <p:nvSpPr>
          <p:cNvPr id="60" name="文本框 59"/>
          <p:cNvSpPr txBox="1"/>
          <p:nvPr/>
        </p:nvSpPr>
        <p:spPr>
          <a:xfrm>
            <a:off x="557163" y="4681387"/>
            <a:ext cx="3339924"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掌握高速计数器指令的应用</a:t>
            </a:r>
            <a:endParaRPr lang="zh-CN" altLang="en-US" sz="1600" dirty="0">
              <a:latin typeface="华文楷体" panose="02010600040101010101" pitchFamily="2" charset="-122"/>
              <a:ea typeface="华文楷体" panose="02010600040101010101" pitchFamily="2" charset="-122"/>
            </a:endParaRPr>
          </a:p>
        </p:txBody>
      </p:sp>
      <p:sp>
        <p:nvSpPr>
          <p:cNvPr id="61" name="文本框 60"/>
          <p:cNvSpPr txBox="1"/>
          <p:nvPr/>
        </p:nvSpPr>
        <p:spPr>
          <a:xfrm>
            <a:off x="557161" y="5516931"/>
            <a:ext cx="4548239" cy="73250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能够根据控制要求完成对伺服或步进的定位控制程序的编写</a:t>
            </a:r>
            <a:endParaRPr lang="zh-CN" altLang="en-US" sz="1600" dirty="0">
              <a:latin typeface="华文楷体" panose="02010600040101010101" pitchFamily="2" charset="-122"/>
              <a:ea typeface="华文楷体" panose="02010600040101010101" pitchFamily="2" charset="-122"/>
            </a:endParaRPr>
          </a:p>
        </p:txBody>
      </p:sp>
      <p:cxnSp>
        <p:nvCxnSpPr>
          <p:cNvPr id="62" name="直接连接符 61"/>
          <p:cNvCxnSpPr/>
          <p:nvPr/>
        </p:nvCxnSpPr>
        <p:spPr>
          <a:xfrm>
            <a:off x="5309419" y="2072475"/>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5775421" y="2366389"/>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64" name="文本框 63"/>
          <p:cNvSpPr txBox="1"/>
          <p:nvPr/>
        </p:nvSpPr>
        <p:spPr>
          <a:xfrm>
            <a:off x="5771402" y="2834018"/>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9" action="ppaction://hlinkfile"/>
              </a:rPr>
              <a:t>《</a:t>
            </a:r>
            <a:r>
              <a:rPr lang="zh-CN" altLang="en-US" sz="1600" dirty="0">
                <a:latin typeface="华文楷体" panose="02010600040101010101" pitchFamily="2" charset="-122"/>
                <a:ea typeface="华文楷体" panose="02010600040101010101" pitchFamily="2" charset="-122"/>
                <a:hlinkClick r:id="rId9" action="ppaction://hlinkfile"/>
              </a:rPr>
              <a:t>西门子</a:t>
            </a:r>
            <a:r>
              <a:rPr lang="en-US" altLang="zh-CN" sz="1600" dirty="0">
                <a:latin typeface="华文楷体" panose="02010600040101010101" pitchFamily="2" charset="-122"/>
                <a:ea typeface="华文楷体" panose="02010600040101010101" pitchFamily="2" charset="-122"/>
                <a:hlinkClick r:id="rId9" action="ppaction://hlinkfile"/>
              </a:rPr>
              <a:t>S7-200SMART</a:t>
            </a:r>
            <a:r>
              <a:rPr lang="zh-CN" altLang="en-US" sz="1600" dirty="0">
                <a:latin typeface="华文楷体" panose="02010600040101010101" pitchFamily="2" charset="-122"/>
                <a:ea typeface="华文楷体" panose="02010600040101010101" pitchFamily="2" charset="-122"/>
                <a:hlinkClick r:id="rId9" action="ppaction://hlinkfile"/>
              </a:rPr>
              <a:t>通信应用</a:t>
            </a:r>
            <a:r>
              <a:rPr lang="en-US" altLang="zh-CN" sz="1600" dirty="0">
                <a:latin typeface="华文楷体" panose="02010600040101010101" pitchFamily="2" charset="-122"/>
                <a:ea typeface="华文楷体" panose="02010600040101010101" pitchFamily="2" charset="-122"/>
                <a:hlinkClick r:id="rId9"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65" name="文本框 64"/>
          <p:cNvSpPr txBox="1"/>
          <p:nvPr/>
        </p:nvSpPr>
        <p:spPr>
          <a:xfrm>
            <a:off x="5971348" y="3368756"/>
            <a:ext cx="434105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13</a:t>
            </a:r>
            <a:r>
              <a:rPr lang="zh-CN" altLang="en-US" sz="1600" dirty="0" smtClean="0">
                <a:latin typeface="华文楷体" panose="02010600040101010101" pitchFamily="2" charset="-122"/>
                <a:ea typeface="华文楷体" panose="02010600040101010101" pitchFamily="2" charset="-122"/>
              </a:rPr>
              <a:t>课时  （自由口通信应用）</a:t>
            </a:r>
            <a:endParaRPr lang="zh-CN" altLang="en-US" sz="1600" dirty="0">
              <a:latin typeface="华文楷体" panose="02010600040101010101" pitchFamily="2" charset="-122"/>
              <a:ea typeface="华文楷体" panose="02010600040101010101" pitchFamily="2" charset="-122"/>
            </a:endParaRPr>
          </a:p>
        </p:txBody>
      </p:sp>
      <p:sp>
        <p:nvSpPr>
          <p:cNvPr id="66" name="文本框 65"/>
          <p:cNvSpPr txBox="1"/>
          <p:nvPr/>
        </p:nvSpPr>
        <p:spPr>
          <a:xfrm>
            <a:off x="5971348" y="3782416"/>
            <a:ext cx="509289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14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18</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MODBUS</a:t>
            </a:r>
            <a:r>
              <a:rPr lang="zh-CN" altLang="en-US" sz="1600" dirty="0" smtClean="0">
                <a:latin typeface="华文楷体" panose="02010600040101010101" pitchFamily="2" charset="-122"/>
                <a:ea typeface="华文楷体" panose="02010600040101010101" pitchFamily="2" charset="-122"/>
              </a:rPr>
              <a:t>通信应用）</a:t>
            </a:r>
            <a:endParaRPr lang="zh-CN" altLang="en-US" sz="1600" dirty="0">
              <a:latin typeface="华文楷体" panose="02010600040101010101" pitchFamily="2" charset="-122"/>
              <a:ea typeface="华文楷体" panose="02010600040101010101" pitchFamily="2" charset="-122"/>
            </a:endParaRPr>
          </a:p>
        </p:txBody>
      </p:sp>
      <p:sp>
        <p:nvSpPr>
          <p:cNvPr id="67" name="文本框 66"/>
          <p:cNvSpPr txBox="1"/>
          <p:nvPr/>
        </p:nvSpPr>
        <p:spPr>
          <a:xfrm>
            <a:off x="5971348" y="4162572"/>
            <a:ext cx="509289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19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22</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USS</a:t>
            </a:r>
            <a:r>
              <a:rPr lang="zh-CN" altLang="en-US" sz="1600" dirty="0" smtClean="0">
                <a:latin typeface="华文楷体" panose="02010600040101010101" pitchFamily="2" charset="-122"/>
                <a:ea typeface="华文楷体" panose="02010600040101010101" pitchFamily="2" charset="-122"/>
              </a:rPr>
              <a:t>及</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624540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814412"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zh-CN" altLang="en-US" dirty="0" smtClean="0"/>
              <a:t>技成</a:t>
            </a:r>
            <a:r>
              <a:rPr lang="en-US" altLang="zh-CN" dirty="0" smtClean="0"/>
              <a:t>S7-1200</a:t>
            </a:r>
            <a:r>
              <a:rPr lang="zh-CN" altLang="en-US" dirty="0" smtClean="0"/>
              <a:t>课程学习步骤及课程内容规划</a:t>
            </a:r>
            <a:endParaRPr lang="zh-CN" altLang="en-US" dirty="0"/>
          </a:p>
        </p:txBody>
      </p:sp>
      <p:sp>
        <p:nvSpPr>
          <p:cNvPr id="10" name="圆角矩形 9"/>
          <p:cNvSpPr/>
          <p:nvPr/>
        </p:nvSpPr>
        <p:spPr>
          <a:xfrm>
            <a:off x="833985" y="1733855"/>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软件与资料</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3" name="直接箭头连接符 12"/>
          <p:cNvCxnSpPr/>
          <p:nvPr/>
        </p:nvCxnSpPr>
        <p:spPr>
          <a:xfrm>
            <a:off x="2592276" y="2024576"/>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3508360" y="1743686"/>
            <a:ext cx="1827114"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1200PLC</a:t>
            </a:r>
            <a:r>
              <a:rPr lang="zh-CN" altLang="en-US" sz="1600" b="1" dirty="0" smtClean="0">
                <a:solidFill>
                  <a:schemeClr val="tx1"/>
                </a:solidFill>
                <a:latin typeface="华文楷体" panose="02010600040101010101" pitchFamily="2" charset="-122"/>
                <a:ea typeface="华文楷体" panose="02010600040101010101" pitchFamily="2" charset="-122"/>
              </a:rPr>
              <a:t>基础知识</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9" name="直接箭头连接符 38"/>
          <p:cNvCxnSpPr>
            <a:stCxn id="34" idx="3"/>
          </p:cNvCxnSpPr>
          <p:nvPr/>
        </p:nvCxnSpPr>
        <p:spPr>
          <a:xfrm>
            <a:off x="5335474" y="1957227"/>
            <a:ext cx="847261"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6182735" y="1724643"/>
            <a:ext cx="1895937"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1200PLC</a:t>
            </a:r>
            <a:r>
              <a:rPr lang="zh-CN" altLang="en-US" sz="1600" b="1" dirty="0" smtClean="0">
                <a:solidFill>
                  <a:schemeClr val="tx1"/>
                </a:solidFill>
                <a:latin typeface="华文楷体" panose="02010600040101010101" pitchFamily="2" charset="-122"/>
                <a:ea typeface="华文楷体" panose="02010600040101010101" pitchFamily="2" charset="-122"/>
              </a:rPr>
              <a:t>编程指令</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43" name="直接箭头连接符 42"/>
          <p:cNvCxnSpPr>
            <a:stCxn id="41" idx="3"/>
          </p:cNvCxnSpPr>
          <p:nvPr/>
        </p:nvCxnSpPr>
        <p:spPr>
          <a:xfrm>
            <a:off x="8078672" y="1938184"/>
            <a:ext cx="778437"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8857109" y="1705600"/>
            <a:ext cx="1895937"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1200</a:t>
            </a:r>
            <a:r>
              <a:rPr lang="zh-CN" altLang="en-US" sz="1600" b="1" dirty="0" smtClean="0">
                <a:solidFill>
                  <a:schemeClr val="tx1"/>
                </a:solidFill>
                <a:latin typeface="华文楷体" panose="02010600040101010101" pitchFamily="2" charset="-122"/>
                <a:ea typeface="华文楷体" panose="02010600040101010101" pitchFamily="2" charset="-122"/>
              </a:rPr>
              <a:t>常用功能应用</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47" name="直接连接符 46"/>
          <p:cNvCxnSpPr/>
          <p:nvPr/>
        </p:nvCxnSpPr>
        <p:spPr>
          <a:xfrm>
            <a:off x="981470" y="2160936"/>
            <a:ext cx="0" cy="1904529"/>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圆角矩形 49">
            <a:hlinkClick r:id="rId3" action="ppaction://hlinksldjump"/>
          </p:cNvPr>
          <p:cNvSpPr/>
          <p:nvPr/>
        </p:nvSpPr>
        <p:spPr>
          <a:xfrm>
            <a:off x="1442323" y="2899660"/>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学习资料</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53" name="直接连接符 52"/>
          <p:cNvCxnSpPr>
            <a:stCxn id="50" idx="1"/>
          </p:cNvCxnSpPr>
          <p:nvPr/>
        </p:nvCxnSpPr>
        <p:spPr>
          <a:xfrm flipH="1" flipV="1">
            <a:off x="981470" y="311173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圆角矩形 55">
            <a:hlinkClick r:id="rId4" action="ppaction://hlinksldjump"/>
          </p:cNvPr>
          <p:cNvSpPr/>
          <p:nvPr/>
        </p:nvSpPr>
        <p:spPr>
          <a:xfrm>
            <a:off x="1452155" y="3850460"/>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软件准备</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58" name="直接连接符 57"/>
          <p:cNvCxnSpPr>
            <a:stCxn id="56" idx="1"/>
          </p:cNvCxnSpPr>
          <p:nvPr/>
        </p:nvCxnSpPr>
        <p:spPr>
          <a:xfrm flipH="1" flipV="1">
            <a:off x="991302" y="406253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611599" y="2170767"/>
            <a:ext cx="0" cy="2121173"/>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flipV="1">
            <a:off x="3611599" y="2777438"/>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圆角矩形 62">
            <a:hlinkClick r:id="rId5" action="ppaction://hlinksldjump"/>
          </p:cNvPr>
          <p:cNvSpPr/>
          <p:nvPr/>
        </p:nvSpPr>
        <p:spPr>
          <a:xfrm>
            <a:off x="4072449" y="2554999"/>
            <a:ext cx="1528075"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1200</a:t>
            </a:r>
            <a:r>
              <a:rPr lang="zh-CN" altLang="en-US" sz="1600" dirty="0" smtClean="0">
                <a:solidFill>
                  <a:schemeClr val="tx1"/>
                </a:solidFill>
                <a:latin typeface="华文楷体" panose="02010600040101010101" pitchFamily="2" charset="-122"/>
                <a:ea typeface="华文楷体" panose="02010600040101010101" pitchFamily="2" charset="-122"/>
              </a:rPr>
              <a:t>硬件系统</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65" name="直接连接符 64"/>
          <p:cNvCxnSpPr/>
          <p:nvPr/>
        </p:nvCxnSpPr>
        <p:spPr>
          <a:xfrm flipH="1" flipV="1">
            <a:off x="3611598" y="35339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圆角矩形 66">
            <a:hlinkClick r:id="rId6" action="ppaction://hlinksldjump"/>
          </p:cNvPr>
          <p:cNvSpPr/>
          <p:nvPr/>
        </p:nvSpPr>
        <p:spPr>
          <a:xfrm>
            <a:off x="4072448" y="3311517"/>
            <a:ext cx="1528075"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1200</a:t>
            </a:r>
            <a:r>
              <a:rPr lang="zh-CN" altLang="en-US" sz="1600" dirty="0" smtClean="0">
                <a:solidFill>
                  <a:schemeClr val="tx1"/>
                </a:solidFill>
                <a:latin typeface="华文楷体" panose="02010600040101010101" pitchFamily="2" charset="-122"/>
                <a:ea typeface="华文楷体" panose="02010600040101010101" pitchFamily="2" charset="-122"/>
              </a:rPr>
              <a:t>软件应用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69" name="直接连接符 68"/>
          <p:cNvCxnSpPr/>
          <p:nvPr/>
        </p:nvCxnSpPr>
        <p:spPr>
          <a:xfrm flipH="1" flipV="1">
            <a:off x="3611598" y="4297449"/>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圆角矩形 70">
            <a:hlinkClick r:id="rId7" action="ppaction://hlinksldjump"/>
          </p:cNvPr>
          <p:cNvSpPr/>
          <p:nvPr/>
        </p:nvSpPr>
        <p:spPr>
          <a:xfrm>
            <a:off x="4072448" y="4075010"/>
            <a:ext cx="1537907"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1200</a:t>
            </a:r>
            <a:r>
              <a:rPr lang="zh-CN" altLang="en-US" sz="1600" dirty="0" smtClean="0">
                <a:solidFill>
                  <a:schemeClr val="tx1"/>
                </a:solidFill>
                <a:latin typeface="华文楷体" panose="02010600040101010101" pitchFamily="2" charset="-122"/>
                <a:ea typeface="华文楷体" panose="02010600040101010101" pitchFamily="2" charset="-122"/>
              </a:rPr>
              <a:t>编程基础</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79" name="直接连接符 78"/>
          <p:cNvCxnSpPr/>
          <p:nvPr/>
        </p:nvCxnSpPr>
        <p:spPr>
          <a:xfrm>
            <a:off x="6241729" y="2158293"/>
            <a:ext cx="0" cy="1403396"/>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6241726" y="276527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圆角矩形 81">
            <a:hlinkClick r:id="rId8" action="ppaction://hlinksldjump"/>
          </p:cNvPr>
          <p:cNvSpPr/>
          <p:nvPr/>
        </p:nvSpPr>
        <p:spPr>
          <a:xfrm>
            <a:off x="6702577" y="2542837"/>
            <a:ext cx="1528076"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指令与练习</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113" name="直接连接符 112"/>
          <p:cNvCxnSpPr/>
          <p:nvPr/>
        </p:nvCxnSpPr>
        <p:spPr>
          <a:xfrm>
            <a:off x="8984928" y="2129489"/>
            <a:ext cx="0" cy="2121173"/>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flipV="1">
            <a:off x="8984928" y="2736160"/>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圆角矩形 115">
            <a:hlinkClick r:id="rId9" action="ppaction://hlinksldjump"/>
          </p:cNvPr>
          <p:cNvSpPr/>
          <p:nvPr/>
        </p:nvSpPr>
        <p:spPr>
          <a:xfrm>
            <a:off x="9445778" y="2513721"/>
            <a:ext cx="1641139"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1200</a:t>
            </a:r>
            <a:r>
              <a:rPr lang="zh-CN" altLang="en-US" sz="1600" dirty="0" smtClean="0">
                <a:solidFill>
                  <a:schemeClr val="tx1"/>
                </a:solidFill>
                <a:latin typeface="华文楷体" panose="02010600040101010101" pitchFamily="2" charset="-122"/>
                <a:ea typeface="华文楷体" panose="02010600040101010101" pitchFamily="2" charset="-122"/>
              </a:rPr>
              <a:t>串口通信</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118" name="直接连接符 117"/>
          <p:cNvCxnSpPr/>
          <p:nvPr/>
        </p:nvCxnSpPr>
        <p:spPr>
          <a:xfrm flipH="1" flipV="1">
            <a:off x="8984927" y="3492678"/>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圆角矩形 119">
            <a:hlinkClick r:id="rId10" action="ppaction://hlinksldjump"/>
          </p:cNvPr>
          <p:cNvSpPr/>
          <p:nvPr/>
        </p:nvSpPr>
        <p:spPr>
          <a:xfrm>
            <a:off x="9445777" y="3270239"/>
            <a:ext cx="1641141"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1200</a:t>
            </a:r>
            <a:r>
              <a:rPr lang="zh-CN" altLang="en-US" sz="1600" dirty="0" smtClean="0">
                <a:solidFill>
                  <a:schemeClr val="tx1"/>
                </a:solidFill>
                <a:latin typeface="华文楷体" panose="02010600040101010101" pitchFamily="2" charset="-122"/>
                <a:ea typeface="华文楷体" panose="02010600040101010101" pitchFamily="2" charset="-122"/>
              </a:rPr>
              <a:t>以太网通信</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122" name="直接连接符 121"/>
          <p:cNvCxnSpPr/>
          <p:nvPr/>
        </p:nvCxnSpPr>
        <p:spPr>
          <a:xfrm flipH="1" flipV="1">
            <a:off x="8984927" y="4256171"/>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圆角矩形 123">
            <a:hlinkClick r:id="rId11" action="ppaction://hlinksldjump"/>
          </p:cNvPr>
          <p:cNvSpPr/>
          <p:nvPr/>
        </p:nvSpPr>
        <p:spPr>
          <a:xfrm>
            <a:off x="9445777" y="4033732"/>
            <a:ext cx="1641139"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1200</a:t>
            </a:r>
            <a:r>
              <a:rPr lang="zh-CN" altLang="en-US" sz="1600" dirty="0" smtClean="0">
                <a:solidFill>
                  <a:schemeClr val="tx1"/>
                </a:solidFill>
                <a:latin typeface="华文楷体" panose="02010600040101010101" pitchFamily="2" charset="-122"/>
                <a:ea typeface="华文楷体" panose="02010600040101010101" pitchFamily="2" charset="-122"/>
              </a:rPr>
              <a:t>脉冲定位</a:t>
            </a:r>
            <a:endParaRPr lang="zh-CN" altLang="en-US" sz="1600" dirty="0">
              <a:solidFill>
                <a:schemeClr val="tx1"/>
              </a:solidFill>
              <a:latin typeface="华文楷体" panose="02010600040101010101" pitchFamily="2" charset="-122"/>
              <a:ea typeface="华文楷体" panose="02010600040101010101" pitchFamily="2" charset="-122"/>
            </a:endParaRPr>
          </a:p>
        </p:txBody>
      </p:sp>
      <p:sp>
        <p:nvSpPr>
          <p:cNvPr id="2" name="文本框 1"/>
          <p:cNvSpPr txBox="1"/>
          <p:nvPr/>
        </p:nvSpPr>
        <p:spPr>
          <a:xfrm>
            <a:off x="492324" y="4628961"/>
            <a:ext cx="11550636" cy="1052596"/>
          </a:xfrm>
          <a:prstGeom prst="rect">
            <a:avLst/>
          </a:prstGeom>
          <a:noFill/>
        </p:spPr>
        <p:txBody>
          <a:bodyPr wrap="square" rtlCol="0">
            <a:spAutoFit/>
          </a:bodyPr>
          <a:lstStyle/>
          <a:p>
            <a:pPr indent="265113">
              <a:lnSpc>
                <a:spcPct val="130000"/>
              </a:lnSpc>
            </a:pPr>
            <a:r>
              <a:rPr lang="zh-CN" altLang="en-US" sz="1600" dirty="0" smtClean="0">
                <a:solidFill>
                  <a:srgbClr val="FF0000"/>
                </a:solidFill>
                <a:latin typeface="华文楷体" panose="02010600040101010101" pitchFamily="2" charset="-122"/>
                <a:ea typeface="华文楷体" panose="02010600040101010101" pitchFamily="2" charset="-122"/>
              </a:rPr>
              <a:t>注：以上为初学者学习</a:t>
            </a:r>
            <a:r>
              <a:rPr lang="en-US" altLang="zh-CN" sz="1600" dirty="0" smtClean="0">
                <a:solidFill>
                  <a:srgbClr val="FF0000"/>
                </a:solidFill>
                <a:latin typeface="华文楷体" panose="02010600040101010101" pitchFamily="2" charset="-122"/>
                <a:ea typeface="华文楷体" panose="02010600040101010101" pitchFamily="2" charset="-122"/>
              </a:rPr>
              <a:t>S7-1200</a:t>
            </a:r>
            <a:r>
              <a:rPr lang="zh-CN" altLang="en-US" sz="1600" dirty="0" smtClean="0">
                <a:solidFill>
                  <a:srgbClr val="FF0000"/>
                </a:solidFill>
                <a:latin typeface="华文楷体" panose="02010600040101010101" pitchFamily="2" charset="-122"/>
                <a:ea typeface="华文楷体" panose="02010600040101010101" pitchFamily="2" charset="-122"/>
              </a:rPr>
              <a:t>的学习流程，若为有一定</a:t>
            </a:r>
            <a:r>
              <a:rPr lang="en-US" altLang="zh-CN" sz="1600" dirty="0" smtClean="0">
                <a:solidFill>
                  <a:srgbClr val="FF0000"/>
                </a:solidFill>
                <a:latin typeface="华文楷体" panose="02010600040101010101" pitchFamily="2" charset="-122"/>
                <a:ea typeface="华文楷体" panose="02010600040101010101" pitchFamily="2" charset="-122"/>
              </a:rPr>
              <a:t>S7-1200</a:t>
            </a:r>
            <a:r>
              <a:rPr lang="zh-CN" altLang="en-US" sz="1600" dirty="0" smtClean="0">
                <a:solidFill>
                  <a:srgbClr val="FF0000"/>
                </a:solidFill>
                <a:latin typeface="华文楷体" panose="02010600040101010101" pitchFamily="2" charset="-122"/>
                <a:ea typeface="华文楷体" panose="02010600040101010101" pitchFamily="2" charset="-122"/>
              </a:rPr>
              <a:t>基础的学员，课根据自身需要学习的情况选择对应内容学习，另外在学习过程种可以结合在线直播辅导课一起学习：</a:t>
            </a:r>
            <a:r>
              <a:rPr lang="en-US" altLang="zh-CN" sz="1600" dirty="0">
                <a:solidFill>
                  <a:srgbClr val="FF0000"/>
                </a:solidFill>
                <a:latin typeface="华文楷体" panose="02010600040101010101" pitchFamily="2" charset="-122"/>
                <a:ea typeface="华文楷体" panose="02010600040101010101" pitchFamily="2" charset="-122"/>
                <a:hlinkClick r:id="rId12"/>
              </a:rPr>
              <a:t>http://</a:t>
            </a:r>
            <a:r>
              <a:rPr lang="en-US" altLang="zh-CN" sz="1600" dirty="0" smtClean="0">
                <a:solidFill>
                  <a:srgbClr val="FF0000"/>
                </a:solidFill>
                <a:latin typeface="华文楷体" panose="02010600040101010101" pitchFamily="2" charset="-122"/>
                <a:ea typeface="华文楷体" panose="02010600040101010101" pitchFamily="2" charset="-122"/>
                <a:hlinkClick r:id="rId12"/>
              </a:rPr>
              <a:t>live.daodaotv.com/splash/134386</a:t>
            </a:r>
            <a:r>
              <a:rPr lang="zh-CN" altLang="en-US" sz="1600" dirty="0" smtClean="0">
                <a:solidFill>
                  <a:srgbClr val="FF0000"/>
                </a:solidFill>
                <a:latin typeface="华文楷体" panose="02010600040101010101" pitchFamily="2" charset="-122"/>
                <a:ea typeface="华文楷体" panose="02010600040101010101" pitchFamily="2" charset="-122"/>
              </a:rPr>
              <a:t>，在线直播课属于对上述课程内容的补充。</a:t>
            </a:r>
            <a:endParaRPr lang="zh-CN" altLang="en-US" sz="1600" dirty="0">
              <a:solidFill>
                <a:srgbClr val="FF0000"/>
              </a:solidFill>
              <a:latin typeface="华文楷体" panose="02010600040101010101" pitchFamily="2" charset="-122"/>
              <a:ea typeface="华文楷体" panose="02010600040101010101" pitchFamily="2" charset="-122"/>
            </a:endParaRPr>
          </a:p>
        </p:txBody>
      </p:sp>
      <p:cxnSp>
        <p:nvCxnSpPr>
          <p:cNvPr id="73" name="直接连接符 72"/>
          <p:cNvCxnSpPr/>
          <p:nvPr/>
        </p:nvCxnSpPr>
        <p:spPr>
          <a:xfrm flipH="1" flipV="1">
            <a:off x="6222273" y="3561689"/>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圆角矩形 74">
            <a:hlinkClick r:id="rId13" action="ppaction://hlinksldjump"/>
          </p:cNvPr>
          <p:cNvSpPr/>
          <p:nvPr/>
        </p:nvSpPr>
        <p:spPr>
          <a:xfrm>
            <a:off x="6683123" y="3339250"/>
            <a:ext cx="1660597"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华文楷体" panose="02010600040101010101" pitchFamily="2" charset="-122"/>
                <a:ea typeface="华文楷体" panose="02010600040101010101" pitchFamily="2" charset="-122"/>
              </a:rPr>
              <a:t>程序块应用详解</a:t>
            </a:r>
            <a:endParaRPr lang="zh-CN" altLang="en-US" sz="1600" dirty="0">
              <a:solidFill>
                <a:schemeClr val="tx1"/>
              </a:solidFill>
              <a:latin typeface="华文楷体" panose="02010600040101010101" pitchFamily="2" charset="-122"/>
              <a:ea typeface="华文楷体" panose="02010600040101010101" pitchFamily="2" charset="-122"/>
            </a:endParaRPr>
          </a:p>
        </p:txBody>
      </p:sp>
      <p:sp>
        <p:nvSpPr>
          <p:cNvPr id="96" name="文本框 95">
            <a:hlinkClick r:id="rId14"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97" name="动作按钮: 自定义 96">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98" name="动作按钮: 自定义 97">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99" name="动作按钮: 自定义 98">
            <a:hlinkClick r:id="rId15"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100" name="动作按钮: 自定义 99">
            <a:hlinkClick r:id="rId1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106" name="文本框 105"/>
          <p:cNvSpPr txBox="1"/>
          <p:nvPr/>
        </p:nvSpPr>
        <p:spPr>
          <a:xfrm>
            <a:off x="1442323" y="1311418"/>
            <a:ext cx="415498" cy="369332"/>
          </a:xfrm>
          <a:prstGeom prst="rect">
            <a:avLst/>
          </a:prstGeom>
          <a:noFill/>
        </p:spPr>
        <p:txBody>
          <a:bodyPr wrap="none" rtlCol="0">
            <a:spAutoFit/>
          </a:bodyPr>
          <a:lstStyle/>
          <a:p>
            <a:r>
              <a:rPr lang="zh-CN" altLang="en-US" dirty="0" smtClean="0"/>
              <a:t>❶</a:t>
            </a:r>
            <a:endParaRPr lang="zh-CN" altLang="en-US" dirty="0"/>
          </a:p>
        </p:txBody>
      </p:sp>
      <p:sp>
        <p:nvSpPr>
          <p:cNvPr id="111" name="文本框 110"/>
          <p:cNvSpPr txBox="1"/>
          <p:nvPr/>
        </p:nvSpPr>
        <p:spPr>
          <a:xfrm>
            <a:off x="4162986" y="1311418"/>
            <a:ext cx="415498" cy="369332"/>
          </a:xfrm>
          <a:prstGeom prst="rect">
            <a:avLst/>
          </a:prstGeom>
          <a:noFill/>
        </p:spPr>
        <p:txBody>
          <a:bodyPr wrap="none" rtlCol="0">
            <a:spAutoFit/>
          </a:bodyPr>
          <a:lstStyle/>
          <a:p>
            <a:r>
              <a:rPr lang="zh-CN" altLang="en-US" dirty="0" smtClean="0"/>
              <a:t>❷</a:t>
            </a:r>
            <a:endParaRPr lang="zh-CN" altLang="en-US" dirty="0"/>
          </a:p>
        </p:txBody>
      </p:sp>
      <p:sp>
        <p:nvSpPr>
          <p:cNvPr id="112" name="文本框 111"/>
          <p:cNvSpPr txBox="1"/>
          <p:nvPr/>
        </p:nvSpPr>
        <p:spPr>
          <a:xfrm>
            <a:off x="6843677" y="1311418"/>
            <a:ext cx="415498" cy="369332"/>
          </a:xfrm>
          <a:prstGeom prst="rect">
            <a:avLst/>
          </a:prstGeom>
          <a:noFill/>
        </p:spPr>
        <p:txBody>
          <a:bodyPr wrap="none" rtlCol="0">
            <a:spAutoFit/>
          </a:bodyPr>
          <a:lstStyle/>
          <a:p>
            <a:r>
              <a:rPr lang="zh-CN" altLang="en-US" dirty="0" smtClean="0"/>
              <a:t>❸</a:t>
            </a:r>
            <a:endParaRPr lang="zh-CN" altLang="en-US" dirty="0"/>
          </a:p>
        </p:txBody>
      </p:sp>
      <p:sp>
        <p:nvSpPr>
          <p:cNvPr id="126" name="文本框 125"/>
          <p:cNvSpPr txBox="1"/>
          <p:nvPr/>
        </p:nvSpPr>
        <p:spPr>
          <a:xfrm>
            <a:off x="9455377" y="1311418"/>
            <a:ext cx="415498" cy="369332"/>
          </a:xfrm>
          <a:prstGeom prst="rect">
            <a:avLst/>
          </a:prstGeom>
          <a:noFill/>
        </p:spPr>
        <p:txBody>
          <a:bodyPr wrap="none" rtlCol="0">
            <a:spAutoFit/>
          </a:bodyPr>
          <a:lstStyle/>
          <a:p>
            <a:r>
              <a:rPr lang="zh-CN" altLang="en-US" dirty="0" smtClean="0"/>
              <a:t>❹</a:t>
            </a:r>
            <a:endParaRPr lang="zh-CN" altLang="en-US" dirty="0"/>
          </a:p>
        </p:txBody>
      </p:sp>
    </p:spTree>
    <p:extLst>
      <p:ext uri="{BB962C8B-B14F-4D97-AF65-F5344CB8AC3E}">
        <p14:creationId xmlns:p14="http://schemas.microsoft.com/office/powerpoint/2010/main" val="6304944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257907" y="91551"/>
            <a:ext cx="2954655" cy="461665"/>
          </a:xfrm>
          <a:prstGeom prst="rect">
            <a:avLst/>
          </a:prstGeom>
          <a:noFill/>
        </p:spPr>
        <p:txBody>
          <a:bodyPr wrap="none" rtlCol="0">
            <a:spAutoFit/>
          </a:bodyPr>
          <a:lstStyle/>
          <a:p>
            <a:r>
              <a:rPr lang="zh-CN" altLang="en-US" sz="2400" b="1" dirty="0" smtClean="0">
                <a:latin typeface="华文楷体" panose="02010600040101010101" pitchFamily="2" charset="-122"/>
                <a:ea typeface="华文楷体" panose="02010600040101010101" pitchFamily="2" charset="-122"/>
              </a:rPr>
              <a:t>技成西门子课程概括</a:t>
            </a:r>
            <a:endParaRPr lang="zh-CN" altLang="en-US" sz="2400"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52397" y="2718614"/>
            <a:ext cx="2102589" cy="383459"/>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技成西门子系列课程</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6" name="直接连接符 5"/>
          <p:cNvCxnSpPr>
            <a:stCxn id="3" idx="3"/>
          </p:cNvCxnSpPr>
          <p:nvPr/>
        </p:nvCxnSpPr>
        <p:spPr>
          <a:xfrm>
            <a:off x="2254986" y="2910344"/>
            <a:ext cx="346967"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2601956" y="1465005"/>
            <a:ext cx="0" cy="287101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9" name="直接连接符 58"/>
          <p:cNvCxnSpPr/>
          <p:nvPr/>
        </p:nvCxnSpPr>
        <p:spPr>
          <a:xfrm flipV="1">
            <a:off x="2601957" y="1465005"/>
            <a:ext cx="346968" cy="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1" name="圆角矩形 60"/>
          <p:cNvSpPr/>
          <p:nvPr/>
        </p:nvSpPr>
        <p:spPr>
          <a:xfrm>
            <a:off x="2939465" y="1238041"/>
            <a:ext cx="1698140" cy="38951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变频器驱动课程</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62" name="直接连接符 61"/>
          <p:cNvCxnSpPr/>
          <p:nvPr/>
        </p:nvCxnSpPr>
        <p:spPr>
          <a:xfrm flipV="1">
            <a:off x="2601955" y="2910347"/>
            <a:ext cx="346968" cy="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4" name="圆角矩形 63"/>
          <p:cNvSpPr/>
          <p:nvPr/>
        </p:nvSpPr>
        <p:spPr>
          <a:xfrm>
            <a:off x="2923537" y="2672842"/>
            <a:ext cx="1698140" cy="45719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华文楷体" panose="02010600040101010101" pitchFamily="2" charset="-122"/>
                <a:ea typeface="华文楷体" panose="02010600040101010101" pitchFamily="2" charset="-122"/>
              </a:rPr>
              <a:t>组态触摸屏课程</a:t>
            </a:r>
          </a:p>
        </p:txBody>
      </p:sp>
      <p:cxnSp>
        <p:nvCxnSpPr>
          <p:cNvPr id="65" name="直接连接符 64"/>
          <p:cNvCxnSpPr/>
          <p:nvPr/>
        </p:nvCxnSpPr>
        <p:spPr>
          <a:xfrm flipV="1">
            <a:off x="2601955" y="4336023"/>
            <a:ext cx="346968" cy="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6" name="圆角矩形 65"/>
          <p:cNvSpPr/>
          <p:nvPr/>
        </p:nvSpPr>
        <p:spPr>
          <a:xfrm>
            <a:off x="2948923" y="4109900"/>
            <a:ext cx="1698140" cy="403126"/>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PLC</a:t>
            </a:r>
            <a:r>
              <a:rPr lang="zh-CN" altLang="en-US" sz="1600" b="1" dirty="0">
                <a:solidFill>
                  <a:schemeClr val="tx1"/>
                </a:solidFill>
                <a:latin typeface="华文楷体" panose="02010600040101010101" pitchFamily="2" charset="-122"/>
                <a:ea typeface="华文楷体" panose="02010600040101010101" pitchFamily="2" charset="-122"/>
              </a:rPr>
              <a:t>应用课程</a:t>
            </a:r>
          </a:p>
        </p:txBody>
      </p:sp>
      <p:cxnSp>
        <p:nvCxnSpPr>
          <p:cNvPr id="69" name="直接连接符 68"/>
          <p:cNvCxnSpPr/>
          <p:nvPr/>
        </p:nvCxnSpPr>
        <p:spPr>
          <a:xfrm>
            <a:off x="4647064" y="1465006"/>
            <a:ext cx="2432162"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4" name="圆角矩形 73">
            <a:hlinkClick r:id="rId3" action="ppaction://hlinksldjump"/>
          </p:cNvPr>
          <p:cNvSpPr/>
          <p:nvPr/>
        </p:nvSpPr>
        <p:spPr>
          <a:xfrm>
            <a:off x="4797272" y="1852723"/>
            <a:ext cx="1396906" cy="285144"/>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V20</a:t>
            </a:r>
            <a:r>
              <a:rPr lang="zh-CN" altLang="en-US" sz="1600" b="1" dirty="0">
                <a:solidFill>
                  <a:schemeClr val="tx1"/>
                </a:solidFill>
                <a:latin typeface="华文楷体" panose="02010600040101010101" pitchFamily="2" charset="-122"/>
                <a:ea typeface="华文楷体" panose="02010600040101010101" pitchFamily="2" charset="-122"/>
              </a:rPr>
              <a:t>变频器</a:t>
            </a:r>
          </a:p>
        </p:txBody>
      </p:sp>
      <p:cxnSp>
        <p:nvCxnSpPr>
          <p:cNvPr id="76" name="直接连接符 75"/>
          <p:cNvCxnSpPr/>
          <p:nvPr/>
        </p:nvCxnSpPr>
        <p:spPr>
          <a:xfrm>
            <a:off x="5459215" y="1465004"/>
            <a:ext cx="0" cy="38280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7" name="直接连接符 76"/>
          <p:cNvCxnSpPr/>
          <p:nvPr/>
        </p:nvCxnSpPr>
        <p:spPr>
          <a:xfrm>
            <a:off x="4647064" y="2910344"/>
            <a:ext cx="4300291"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8" name="圆角矩形 77">
            <a:hlinkClick r:id="rId4" action="ppaction://hlinksldjump"/>
          </p:cNvPr>
          <p:cNvSpPr/>
          <p:nvPr/>
        </p:nvSpPr>
        <p:spPr>
          <a:xfrm>
            <a:off x="4724254" y="3313462"/>
            <a:ext cx="1572502" cy="30480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Flexible</a:t>
            </a:r>
            <a:r>
              <a:rPr lang="zh-CN" altLang="en-US" sz="1600" b="1" dirty="0">
                <a:solidFill>
                  <a:schemeClr val="tx1"/>
                </a:solidFill>
                <a:latin typeface="华文楷体" panose="02010600040101010101" pitchFamily="2" charset="-122"/>
                <a:ea typeface="华文楷体" panose="02010600040101010101" pitchFamily="2" charset="-122"/>
              </a:rPr>
              <a:t>触摸屏</a:t>
            </a:r>
          </a:p>
        </p:txBody>
      </p:sp>
      <p:sp>
        <p:nvSpPr>
          <p:cNvPr id="80" name="圆角矩形 79">
            <a:hlinkClick r:id="rId4" action="ppaction://hlinksldjump"/>
          </p:cNvPr>
          <p:cNvSpPr/>
          <p:nvPr/>
        </p:nvSpPr>
        <p:spPr>
          <a:xfrm>
            <a:off x="8225635" y="3336517"/>
            <a:ext cx="1965695" cy="304801"/>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Wincc</a:t>
            </a:r>
            <a:r>
              <a:rPr lang="zh-CN" altLang="en-US" sz="1600" b="1" dirty="0">
                <a:solidFill>
                  <a:schemeClr val="tx1"/>
                </a:solidFill>
                <a:latin typeface="华文楷体" panose="02010600040101010101" pitchFamily="2" charset="-122"/>
                <a:ea typeface="华文楷体" panose="02010600040101010101" pitchFamily="2" charset="-122"/>
              </a:rPr>
              <a:t>组态软件</a:t>
            </a:r>
          </a:p>
        </p:txBody>
      </p:sp>
      <p:cxnSp>
        <p:nvCxnSpPr>
          <p:cNvPr id="81" name="直接连接符 80"/>
          <p:cNvCxnSpPr>
            <a:endCxn id="80" idx="0"/>
          </p:cNvCxnSpPr>
          <p:nvPr/>
        </p:nvCxnSpPr>
        <p:spPr>
          <a:xfrm>
            <a:off x="9208483" y="2923562"/>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7" name="直接连接符 86"/>
          <p:cNvCxnSpPr/>
          <p:nvPr/>
        </p:nvCxnSpPr>
        <p:spPr>
          <a:xfrm>
            <a:off x="5459216" y="2910344"/>
            <a:ext cx="0" cy="422783"/>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8" name="直接连接符 87"/>
          <p:cNvCxnSpPr/>
          <p:nvPr/>
        </p:nvCxnSpPr>
        <p:spPr>
          <a:xfrm>
            <a:off x="4647064" y="4336023"/>
            <a:ext cx="4300291"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90" name="圆角矩形 89">
            <a:hlinkClick r:id="rId5" action="ppaction://hlinksldjump"/>
          </p:cNvPr>
          <p:cNvSpPr/>
          <p:nvPr/>
        </p:nvSpPr>
        <p:spPr>
          <a:xfrm>
            <a:off x="4647064" y="4739142"/>
            <a:ext cx="949473" cy="29496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LOGO!</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95" name="直接连接符 94"/>
          <p:cNvCxnSpPr/>
          <p:nvPr/>
        </p:nvCxnSpPr>
        <p:spPr>
          <a:xfrm>
            <a:off x="5121801" y="43360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97" name="圆角矩形 96">
            <a:hlinkClick r:id="rId6" action="ppaction://hlinksldjump"/>
          </p:cNvPr>
          <p:cNvSpPr/>
          <p:nvPr/>
        </p:nvSpPr>
        <p:spPr>
          <a:xfrm>
            <a:off x="5813493" y="4739142"/>
            <a:ext cx="949473" cy="29496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S7-200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98" name="圆角矩形 97">
            <a:hlinkClick r:id="rId7" action="ppaction://hlinksldjump"/>
          </p:cNvPr>
          <p:cNvSpPr/>
          <p:nvPr/>
        </p:nvSpPr>
        <p:spPr>
          <a:xfrm>
            <a:off x="6979922" y="4739142"/>
            <a:ext cx="1544133" cy="275300"/>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S7-200SMART</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99" name="圆角矩形 98">
            <a:hlinkClick r:id="rId8" action="ppaction://hlinksldjump"/>
          </p:cNvPr>
          <p:cNvSpPr/>
          <p:nvPr/>
        </p:nvSpPr>
        <p:spPr>
          <a:xfrm>
            <a:off x="8741011" y="4739142"/>
            <a:ext cx="949473" cy="29496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S7-1200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100" name="圆角矩形 99">
            <a:hlinkClick r:id="rId9" action="ppaction://hlinksldjump"/>
          </p:cNvPr>
          <p:cNvSpPr/>
          <p:nvPr/>
        </p:nvSpPr>
        <p:spPr>
          <a:xfrm>
            <a:off x="9907440" y="4739142"/>
            <a:ext cx="949473" cy="29496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S7-300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101" name="圆角矩形 100">
            <a:hlinkClick r:id="rId10" action="ppaction://hlinksldjump"/>
          </p:cNvPr>
          <p:cNvSpPr/>
          <p:nvPr/>
        </p:nvSpPr>
        <p:spPr>
          <a:xfrm>
            <a:off x="11073867" y="4739142"/>
            <a:ext cx="949473" cy="29496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S7-1500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02" name="直接连接符 101"/>
          <p:cNvCxnSpPr/>
          <p:nvPr/>
        </p:nvCxnSpPr>
        <p:spPr>
          <a:xfrm>
            <a:off x="6296756" y="43360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5" name="直接连接符 104"/>
          <p:cNvCxnSpPr/>
          <p:nvPr/>
        </p:nvCxnSpPr>
        <p:spPr>
          <a:xfrm>
            <a:off x="7751930" y="43360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3" name="直接箭头连接符 82"/>
          <p:cNvCxnSpPr/>
          <p:nvPr/>
        </p:nvCxnSpPr>
        <p:spPr>
          <a:xfrm>
            <a:off x="8947355" y="4336023"/>
            <a:ext cx="2821858"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9261181" y="43360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7" name="直接连接符 106"/>
          <p:cNvCxnSpPr/>
          <p:nvPr/>
        </p:nvCxnSpPr>
        <p:spPr>
          <a:xfrm>
            <a:off x="10327981" y="43360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8" name="直接连接符 107"/>
          <p:cNvCxnSpPr/>
          <p:nvPr/>
        </p:nvCxnSpPr>
        <p:spPr>
          <a:xfrm>
            <a:off x="11468523" y="43360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4" name="文本框 83"/>
          <p:cNvSpPr txBox="1"/>
          <p:nvPr/>
        </p:nvSpPr>
        <p:spPr>
          <a:xfrm>
            <a:off x="4647064" y="3956012"/>
            <a:ext cx="543739" cy="307777"/>
          </a:xfrm>
          <a:prstGeom prst="rect">
            <a:avLst/>
          </a:prstGeom>
          <a:noFill/>
        </p:spPr>
        <p:txBody>
          <a:bodyPr wrap="none" rtlCol="0">
            <a:spAutoFit/>
          </a:bodyPr>
          <a:lstStyle/>
          <a:p>
            <a:r>
              <a:rPr lang="zh-CN" altLang="en-US" sz="1400" dirty="0" smtClean="0">
                <a:latin typeface="华文楷体" panose="02010600040101010101" pitchFamily="2" charset="-122"/>
                <a:ea typeface="华文楷体" panose="02010600040101010101" pitchFamily="2" charset="-122"/>
              </a:rPr>
              <a:t>小型</a:t>
            </a:r>
            <a:endParaRPr lang="zh-CN" altLang="en-US" sz="1400" dirty="0">
              <a:latin typeface="华文楷体" panose="02010600040101010101" pitchFamily="2" charset="-122"/>
              <a:ea typeface="华文楷体" panose="02010600040101010101" pitchFamily="2" charset="-122"/>
            </a:endParaRPr>
          </a:p>
        </p:txBody>
      </p:sp>
      <p:sp>
        <p:nvSpPr>
          <p:cNvPr id="109" name="文本框 108"/>
          <p:cNvSpPr txBox="1"/>
          <p:nvPr/>
        </p:nvSpPr>
        <p:spPr>
          <a:xfrm>
            <a:off x="11073867" y="3932905"/>
            <a:ext cx="723275" cy="307777"/>
          </a:xfrm>
          <a:prstGeom prst="rect">
            <a:avLst/>
          </a:prstGeom>
          <a:noFill/>
        </p:spPr>
        <p:txBody>
          <a:bodyPr wrap="none" rtlCol="0">
            <a:spAutoFit/>
          </a:bodyPr>
          <a:lstStyle/>
          <a:p>
            <a:r>
              <a:rPr lang="zh-CN" altLang="en-US" sz="1400" dirty="0" smtClean="0">
                <a:latin typeface="华文楷体" panose="02010600040101010101" pitchFamily="2" charset="-122"/>
                <a:ea typeface="华文楷体" panose="02010600040101010101" pitchFamily="2" charset="-122"/>
              </a:rPr>
              <a:t>中大型</a:t>
            </a:r>
            <a:endParaRPr lang="zh-CN" altLang="en-US" sz="1400" dirty="0">
              <a:latin typeface="华文楷体" panose="02010600040101010101" pitchFamily="2" charset="-122"/>
              <a:ea typeface="华文楷体" panose="02010600040101010101" pitchFamily="2" charset="-122"/>
            </a:endParaRPr>
          </a:p>
        </p:txBody>
      </p:sp>
      <p:cxnSp>
        <p:nvCxnSpPr>
          <p:cNvPr id="110" name="直接箭头连接符 109"/>
          <p:cNvCxnSpPr/>
          <p:nvPr/>
        </p:nvCxnSpPr>
        <p:spPr>
          <a:xfrm>
            <a:off x="7964507" y="2910344"/>
            <a:ext cx="3504016"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4816013" y="2525416"/>
            <a:ext cx="543739" cy="307777"/>
          </a:xfrm>
          <a:prstGeom prst="rect">
            <a:avLst/>
          </a:prstGeom>
          <a:noFill/>
        </p:spPr>
        <p:txBody>
          <a:bodyPr wrap="none" rtlCol="0">
            <a:spAutoFit/>
          </a:bodyPr>
          <a:lstStyle/>
          <a:p>
            <a:r>
              <a:rPr lang="zh-CN" altLang="en-US" sz="1400" dirty="0">
                <a:latin typeface="华文楷体" panose="02010600040101010101" pitchFamily="2" charset="-122"/>
                <a:ea typeface="华文楷体" panose="02010600040101010101" pitchFamily="2" charset="-122"/>
              </a:rPr>
              <a:t>简单</a:t>
            </a:r>
          </a:p>
        </p:txBody>
      </p:sp>
      <p:sp>
        <p:nvSpPr>
          <p:cNvPr id="112" name="文本框 111"/>
          <p:cNvSpPr txBox="1"/>
          <p:nvPr/>
        </p:nvSpPr>
        <p:spPr>
          <a:xfrm>
            <a:off x="11026434" y="2526890"/>
            <a:ext cx="665583" cy="307777"/>
          </a:xfrm>
          <a:prstGeom prst="rect">
            <a:avLst/>
          </a:prstGeom>
          <a:noFill/>
        </p:spPr>
        <p:txBody>
          <a:bodyPr wrap="square" rtlCol="0">
            <a:spAutoFit/>
          </a:bodyPr>
          <a:lstStyle/>
          <a:p>
            <a:r>
              <a:rPr lang="zh-CN" altLang="en-US" sz="1400" dirty="0">
                <a:latin typeface="华文楷体" panose="02010600040101010101" pitchFamily="2" charset="-122"/>
                <a:ea typeface="华文楷体" panose="02010600040101010101" pitchFamily="2" charset="-122"/>
              </a:rPr>
              <a:t>复杂</a:t>
            </a:r>
          </a:p>
        </p:txBody>
      </p:sp>
      <p:cxnSp>
        <p:nvCxnSpPr>
          <p:cNvPr id="113" name="直接箭头连接符 112"/>
          <p:cNvCxnSpPr/>
          <p:nvPr/>
        </p:nvCxnSpPr>
        <p:spPr>
          <a:xfrm>
            <a:off x="7062681" y="1465004"/>
            <a:ext cx="4146093"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4661340" y="1071720"/>
            <a:ext cx="543739" cy="307777"/>
          </a:xfrm>
          <a:prstGeom prst="rect">
            <a:avLst/>
          </a:prstGeom>
          <a:noFill/>
        </p:spPr>
        <p:txBody>
          <a:bodyPr wrap="none" rtlCol="0">
            <a:spAutoFit/>
          </a:bodyPr>
          <a:lstStyle/>
          <a:p>
            <a:r>
              <a:rPr lang="zh-CN" altLang="en-US" sz="1400" dirty="0">
                <a:latin typeface="华文楷体" panose="02010600040101010101" pitchFamily="2" charset="-122"/>
                <a:ea typeface="华文楷体" panose="02010600040101010101" pitchFamily="2" charset="-122"/>
              </a:rPr>
              <a:t>低端</a:t>
            </a:r>
          </a:p>
        </p:txBody>
      </p:sp>
      <p:sp>
        <p:nvSpPr>
          <p:cNvPr id="115" name="文本框 114"/>
          <p:cNvSpPr txBox="1"/>
          <p:nvPr/>
        </p:nvSpPr>
        <p:spPr>
          <a:xfrm>
            <a:off x="10728916" y="1038737"/>
            <a:ext cx="543739" cy="307777"/>
          </a:xfrm>
          <a:prstGeom prst="rect">
            <a:avLst/>
          </a:prstGeom>
          <a:noFill/>
        </p:spPr>
        <p:txBody>
          <a:bodyPr wrap="none" rtlCol="0">
            <a:spAutoFit/>
          </a:bodyPr>
          <a:lstStyle/>
          <a:p>
            <a:r>
              <a:rPr lang="zh-CN" altLang="en-US" sz="1400" dirty="0" smtClean="0">
                <a:latin typeface="华文楷体" panose="02010600040101010101" pitchFamily="2" charset="-122"/>
                <a:ea typeface="华文楷体" panose="02010600040101010101" pitchFamily="2" charset="-122"/>
              </a:rPr>
              <a:t>高端</a:t>
            </a:r>
            <a:endParaRPr lang="zh-CN" altLang="en-US" sz="1400" dirty="0">
              <a:latin typeface="华文楷体" panose="02010600040101010101" pitchFamily="2" charset="-122"/>
              <a:ea typeface="华文楷体" panose="02010600040101010101" pitchFamily="2" charset="-122"/>
            </a:endParaRPr>
          </a:p>
        </p:txBody>
      </p:sp>
      <p:sp>
        <p:nvSpPr>
          <p:cNvPr id="121" name="圆角矩形 120"/>
          <p:cNvSpPr/>
          <p:nvPr/>
        </p:nvSpPr>
        <p:spPr>
          <a:xfrm>
            <a:off x="6355024" y="1845266"/>
            <a:ext cx="1396906" cy="285144"/>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华文楷体" panose="02010600040101010101" pitchFamily="2" charset="-122"/>
                <a:ea typeface="华文楷体" panose="02010600040101010101" pitchFamily="2" charset="-122"/>
              </a:rPr>
              <a:t>V90</a:t>
            </a:r>
            <a:r>
              <a:rPr lang="zh-CN" altLang="en-US" sz="1400" dirty="0">
                <a:solidFill>
                  <a:schemeClr val="tx1"/>
                </a:solidFill>
                <a:latin typeface="华文楷体" panose="02010600040101010101" pitchFamily="2" charset="-122"/>
                <a:ea typeface="华文楷体" panose="02010600040101010101" pitchFamily="2" charset="-122"/>
              </a:rPr>
              <a:t>伺服</a:t>
            </a:r>
          </a:p>
        </p:txBody>
      </p:sp>
      <p:cxnSp>
        <p:nvCxnSpPr>
          <p:cNvPr id="122" name="直接连接符 121"/>
          <p:cNvCxnSpPr/>
          <p:nvPr/>
        </p:nvCxnSpPr>
        <p:spPr>
          <a:xfrm>
            <a:off x="7016967" y="1457547"/>
            <a:ext cx="0" cy="382806"/>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3" name="圆角矩形 122"/>
          <p:cNvSpPr/>
          <p:nvPr/>
        </p:nvSpPr>
        <p:spPr>
          <a:xfrm>
            <a:off x="7949285" y="1840353"/>
            <a:ext cx="1396906" cy="285144"/>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华文楷体" panose="02010600040101010101" pitchFamily="2" charset="-122"/>
                <a:ea typeface="华文楷体" panose="02010600040101010101" pitchFamily="2" charset="-122"/>
              </a:rPr>
              <a:t>G120</a:t>
            </a:r>
            <a:r>
              <a:rPr lang="zh-CN" altLang="en-US" sz="1400" dirty="0" smtClean="0">
                <a:solidFill>
                  <a:schemeClr val="tx1"/>
                </a:solidFill>
                <a:latin typeface="华文楷体" panose="02010600040101010101" pitchFamily="2" charset="-122"/>
                <a:ea typeface="华文楷体" panose="02010600040101010101" pitchFamily="2" charset="-122"/>
              </a:rPr>
              <a:t>变频器</a:t>
            </a:r>
            <a:endParaRPr lang="zh-CN" altLang="en-US" sz="1400" dirty="0">
              <a:solidFill>
                <a:schemeClr val="tx1"/>
              </a:solidFill>
              <a:latin typeface="华文楷体" panose="02010600040101010101" pitchFamily="2" charset="-122"/>
              <a:ea typeface="华文楷体" panose="02010600040101010101" pitchFamily="2" charset="-122"/>
            </a:endParaRPr>
          </a:p>
        </p:txBody>
      </p:sp>
      <p:cxnSp>
        <p:nvCxnSpPr>
          <p:cNvPr id="124" name="直接连接符 123"/>
          <p:cNvCxnSpPr/>
          <p:nvPr/>
        </p:nvCxnSpPr>
        <p:spPr>
          <a:xfrm>
            <a:off x="8611228" y="1452634"/>
            <a:ext cx="0" cy="382806"/>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6" name="圆角矩形 125"/>
          <p:cNvSpPr/>
          <p:nvPr/>
        </p:nvSpPr>
        <p:spPr>
          <a:xfrm>
            <a:off x="9629528" y="1854226"/>
            <a:ext cx="1396906" cy="285144"/>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华文楷体" panose="02010600040101010101" pitchFamily="2" charset="-122"/>
                <a:ea typeface="华文楷体" panose="02010600040101010101" pitchFamily="2" charset="-122"/>
              </a:rPr>
              <a:t>S120</a:t>
            </a:r>
            <a:r>
              <a:rPr lang="zh-CN" altLang="en-US" sz="1400" dirty="0">
                <a:solidFill>
                  <a:schemeClr val="tx1"/>
                </a:solidFill>
                <a:latin typeface="华文楷体" panose="02010600040101010101" pitchFamily="2" charset="-122"/>
                <a:ea typeface="华文楷体" panose="02010600040101010101" pitchFamily="2" charset="-122"/>
              </a:rPr>
              <a:t>伺服</a:t>
            </a:r>
          </a:p>
        </p:txBody>
      </p:sp>
      <p:cxnSp>
        <p:nvCxnSpPr>
          <p:cNvPr id="127" name="直接连接符 126"/>
          <p:cNvCxnSpPr/>
          <p:nvPr/>
        </p:nvCxnSpPr>
        <p:spPr>
          <a:xfrm>
            <a:off x="10291471" y="1466507"/>
            <a:ext cx="0" cy="382806"/>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8" name="圆角矩形 127"/>
          <p:cNvSpPr/>
          <p:nvPr/>
        </p:nvSpPr>
        <p:spPr>
          <a:xfrm>
            <a:off x="6504833" y="3329926"/>
            <a:ext cx="1396906" cy="285144"/>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华文楷体" panose="02010600040101010101" pitchFamily="2" charset="-122"/>
                <a:ea typeface="华文楷体" panose="02010600040101010101" pitchFamily="2" charset="-122"/>
              </a:rPr>
              <a:t>博</a:t>
            </a:r>
            <a:r>
              <a:rPr lang="zh-CN" altLang="en-US" sz="1400" dirty="0" smtClean="0">
                <a:solidFill>
                  <a:schemeClr val="tx1"/>
                </a:solidFill>
                <a:latin typeface="华文楷体" panose="02010600040101010101" pitchFamily="2" charset="-122"/>
                <a:ea typeface="华文楷体" panose="02010600040101010101" pitchFamily="2" charset="-122"/>
              </a:rPr>
              <a:t>途触摸屏</a:t>
            </a:r>
            <a:endParaRPr lang="zh-CN" altLang="en-US" sz="1400" dirty="0">
              <a:solidFill>
                <a:schemeClr val="tx1"/>
              </a:solidFill>
              <a:latin typeface="华文楷体" panose="02010600040101010101" pitchFamily="2" charset="-122"/>
              <a:ea typeface="华文楷体" panose="02010600040101010101" pitchFamily="2" charset="-122"/>
            </a:endParaRPr>
          </a:p>
        </p:txBody>
      </p:sp>
      <p:cxnSp>
        <p:nvCxnSpPr>
          <p:cNvPr id="129" name="直接连接符 128"/>
          <p:cNvCxnSpPr/>
          <p:nvPr/>
        </p:nvCxnSpPr>
        <p:spPr>
          <a:xfrm>
            <a:off x="7166776" y="2910344"/>
            <a:ext cx="0" cy="414669"/>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2" name="圆角矩形 131"/>
          <p:cNvSpPr/>
          <p:nvPr/>
        </p:nvSpPr>
        <p:spPr>
          <a:xfrm>
            <a:off x="10372307" y="3343148"/>
            <a:ext cx="1396906" cy="285144"/>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华文楷体" panose="02010600040101010101" pitchFamily="2" charset="-122"/>
                <a:ea typeface="华文楷体" panose="02010600040101010101" pitchFamily="2" charset="-122"/>
              </a:rPr>
              <a:t>博</a:t>
            </a:r>
            <a:r>
              <a:rPr lang="zh-CN" altLang="en-US" sz="1400" dirty="0" smtClean="0">
                <a:solidFill>
                  <a:schemeClr val="tx1"/>
                </a:solidFill>
                <a:latin typeface="华文楷体" panose="02010600040101010101" pitchFamily="2" charset="-122"/>
                <a:ea typeface="华文楷体" panose="02010600040101010101" pitchFamily="2" charset="-122"/>
              </a:rPr>
              <a:t>途的</a:t>
            </a:r>
            <a:r>
              <a:rPr lang="en-US" altLang="zh-CN" sz="1400" dirty="0" err="1" smtClean="0">
                <a:solidFill>
                  <a:schemeClr val="tx1"/>
                </a:solidFill>
                <a:latin typeface="华文楷体" panose="02010600040101010101" pitchFamily="2" charset="-122"/>
                <a:ea typeface="华文楷体" panose="02010600040101010101" pitchFamily="2" charset="-122"/>
              </a:rPr>
              <a:t>wincc</a:t>
            </a:r>
            <a:endParaRPr lang="zh-CN" altLang="en-US" sz="1400" dirty="0">
              <a:solidFill>
                <a:schemeClr val="tx1"/>
              </a:solidFill>
              <a:latin typeface="华文楷体" panose="02010600040101010101" pitchFamily="2" charset="-122"/>
              <a:ea typeface="华文楷体" panose="02010600040101010101" pitchFamily="2" charset="-122"/>
            </a:endParaRPr>
          </a:p>
        </p:txBody>
      </p:sp>
      <p:cxnSp>
        <p:nvCxnSpPr>
          <p:cNvPr id="133" name="直接连接符 132"/>
          <p:cNvCxnSpPr/>
          <p:nvPr/>
        </p:nvCxnSpPr>
        <p:spPr>
          <a:xfrm>
            <a:off x="11034250" y="2923566"/>
            <a:ext cx="0" cy="414669"/>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4" name="文本框 133"/>
          <p:cNvSpPr txBox="1"/>
          <p:nvPr/>
        </p:nvSpPr>
        <p:spPr>
          <a:xfrm>
            <a:off x="4320569" y="5407731"/>
            <a:ext cx="4762842" cy="738664"/>
          </a:xfrm>
          <a:prstGeom prst="rect">
            <a:avLst/>
          </a:prstGeom>
          <a:noFill/>
        </p:spPr>
        <p:txBody>
          <a:bodyPr wrap="none" rtlCol="0">
            <a:spAutoFit/>
          </a:bodyPr>
          <a:lstStyle/>
          <a:p>
            <a:pPr>
              <a:lnSpc>
                <a:spcPct val="150000"/>
              </a:lnSpc>
            </a:pPr>
            <a:r>
              <a:rPr lang="zh-CN" altLang="en-US" sz="1400" dirty="0" smtClean="0">
                <a:solidFill>
                  <a:srgbClr val="FF0000"/>
                </a:solidFill>
                <a:latin typeface="华文楷体" panose="02010600040101010101" pitchFamily="2" charset="-122"/>
                <a:ea typeface="华文楷体" panose="02010600040101010101" pitchFamily="2" charset="-122"/>
              </a:rPr>
              <a:t>注：① 点击对应品牌查看对应课程的学习规划</a:t>
            </a:r>
            <a:endParaRPr lang="en-US" altLang="zh-CN" sz="1400" dirty="0" smtClean="0">
              <a:solidFill>
                <a:srgbClr val="FF0000"/>
              </a:solidFill>
              <a:latin typeface="华文楷体" panose="02010600040101010101" pitchFamily="2" charset="-122"/>
              <a:ea typeface="华文楷体" panose="02010600040101010101" pitchFamily="2" charset="-122"/>
            </a:endParaRPr>
          </a:p>
          <a:p>
            <a:pPr>
              <a:lnSpc>
                <a:spcPct val="150000"/>
              </a:lnSpc>
            </a:pPr>
            <a:r>
              <a:rPr lang="en-US" altLang="zh-CN" sz="1400" dirty="0">
                <a:solidFill>
                  <a:srgbClr val="FF0000"/>
                </a:solidFill>
                <a:latin typeface="华文楷体" panose="02010600040101010101" pitchFamily="2" charset="-122"/>
                <a:ea typeface="华文楷体" panose="02010600040101010101" pitchFamily="2" charset="-122"/>
              </a:rPr>
              <a:t> </a:t>
            </a:r>
            <a:r>
              <a:rPr lang="en-US" altLang="zh-CN" sz="1400" dirty="0" smtClean="0">
                <a:solidFill>
                  <a:srgbClr val="FF0000"/>
                </a:solidFill>
                <a:latin typeface="华文楷体" panose="02010600040101010101" pitchFamily="2" charset="-122"/>
                <a:ea typeface="华文楷体" panose="02010600040101010101" pitchFamily="2" charset="-122"/>
              </a:rPr>
              <a:t>        ② </a:t>
            </a:r>
            <a:r>
              <a:rPr lang="zh-CN" altLang="en-US" sz="1400" dirty="0" smtClean="0">
                <a:solidFill>
                  <a:srgbClr val="FF0000"/>
                </a:solidFill>
                <a:latin typeface="华文楷体" panose="02010600040101010101" pitchFamily="2" charset="-122"/>
                <a:ea typeface="华文楷体" panose="02010600040101010101" pitchFamily="2" charset="-122"/>
              </a:rPr>
              <a:t>虚框内容表示技成网站上暂时还没有对应的课程。</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5" name="动作按钮: 自定义 4">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7" name="动作按钮: 自定义 56">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8" name="动作按钮: 自定义 57">
            <a:hlinkClick r:id="rId11"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60" name="动作按钮: 自定义 59">
            <a:hlinkClick r:id="rId11"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162006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4631396"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a:t>
            </a:r>
            <a:r>
              <a:rPr lang="zh-CN" altLang="en-US" b="1" dirty="0" smtClean="0">
                <a:latin typeface="华文楷体" panose="02010600040101010101" pitchFamily="2" charset="-122"/>
                <a:ea typeface="华文楷体" panose="02010600040101010101" pitchFamily="2" charset="-122"/>
              </a:rPr>
              <a:t>硬件系统知识点学习内容</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7907" y="851636"/>
            <a:ext cx="11688287" cy="1372683"/>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作为一个初学者，在学习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时，不建议直接安装编程软件编程，而是建议线把需要学习的</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的硬件结构搞清楚，如知道该</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有多少种</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，有多少模块等，输入输出如何接线等，为后续在选型和使用时做准备，所以在这里主要先学习的内容</a:t>
            </a:r>
            <a:r>
              <a:rPr lang="zh-CN" altLang="en-US" sz="1600" dirty="0">
                <a:latin typeface="华文楷体" panose="02010600040101010101" pitchFamily="2" charset="-122"/>
                <a:ea typeface="华文楷体" panose="02010600040101010101" pitchFamily="2" charset="-122"/>
              </a:rPr>
              <a:t>有</a:t>
            </a:r>
            <a:r>
              <a:rPr lang="zh-CN" altLang="en-US" sz="1600" dirty="0" smtClean="0">
                <a:latin typeface="华文楷体" panose="02010600040101010101" pitchFamily="2" charset="-122"/>
                <a:ea typeface="华文楷体" panose="02010600040101010101" pitchFamily="2" charset="-122"/>
              </a:rPr>
              <a:t>：  </a:t>
            </a:r>
            <a:r>
              <a:rPr lang="en-US" altLang="zh-CN" sz="1600" dirty="0">
                <a:latin typeface="华文楷体" panose="02010600040101010101" pitchFamily="2" charset="-122"/>
                <a:ea typeface="华文楷体" panose="02010600040101010101" pitchFamily="2" charset="-122"/>
              </a:rPr>
              <a:t> </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① 了解</a:t>
            </a:r>
            <a:r>
              <a:rPr lang="en-US" altLang="zh-CN" sz="1600" dirty="0">
                <a:latin typeface="华文楷体" panose="02010600040101010101" pitchFamily="2" charset="-122"/>
                <a:ea typeface="华文楷体" panose="02010600040101010101" pitchFamily="2" charset="-122"/>
              </a:rPr>
              <a:t>S7-1200</a:t>
            </a:r>
            <a:r>
              <a:rPr lang="zh-CN" altLang="en-US" sz="1600" dirty="0">
                <a:latin typeface="华文楷体" panose="02010600040101010101" pitchFamily="2" charset="-122"/>
                <a:ea typeface="华文楷体" panose="02010600040101010101" pitchFamily="2" charset="-122"/>
              </a:rPr>
              <a:t>与</a:t>
            </a:r>
            <a:r>
              <a:rPr lang="en-US" altLang="zh-CN" sz="1600" dirty="0">
                <a:latin typeface="华文楷体" panose="02010600040101010101" pitchFamily="2" charset="-122"/>
                <a:ea typeface="华文楷体" panose="02010600040101010101" pitchFamily="2" charset="-122"/>
              </a:rPr>
              <a:t>200</a:t>
            </a:r>
            <a:r>
              <a:rPr lang="zh-CN" altLang="en-US" sz="1600" dirty="0">
                <a:latin typeface="华文楷体" panose="02010600040101010101" pitchFamily="2" charset="-122"/>
                <a:ea typeface="华文楷体" panose="02010600040101010101" pitchFamily="2" charset="-122"/>
              </a:rPr>
              <a:t>的区别</a:t>
            </a:r>
            <a:r>
              <a:rPr lang="zh-CN" altLang="en-US" sz="1600" dirty="0" smtClean="0">
                <a:latin typeface="华文楷体" panose="02010600040101010101" pitchFamily="2" charset="-122"/>
                <a:ea typeface="华文楷体" panose="02010600040101010101" pitchFamily="2" charset="-122"/>
              </a:rPr>
              <a:t>、② 掌握</a:t>
            </a:r>
            <a:r>
              <a:rPr lang="en-US" altLang="zh-CN" sz="1600" dirty="0">
                <a:latin typeface="华文楷体" panose="02010600040101010101" pitchFamily="2" charset="-122"/>
                <a:ea typeface="华文楷体" panose="02010600040101010101" pitchFamily="2" charset="-122"/>
              </a:rPr>
              <a:t>S7-1200</a:t>
            </a:r>
            <a:r>
              <a:rPr lang="zh-CN" altLang="en-US" sz="1600" dirty="0">
                <a:latin typeface="华文楷体" panose="02010600040101010101" pitchFamily="2" charset="-122"/>
                <a:ea typeface="华文楷体" panose="02010600040101010101" pitchFamily="2" charset="-122"/>
              </a:rPr>
              <a:t>的</a:t>
            </a:r>
            <a:r>
              <a:rPr lang="en-US" altLang="zh-CN" sz="1600" dirty="0">
                <a:latin typeface="华文楷体" panose="02010600040101010101" pitchFamily="2" charset="-122"/>
                <a:ea typeface="华文楷体" panose="02010600040101010101" pitchFamily="2" charset="-122"/>
              </a:rPr>
              <a:t>CPU</a:t>
            </a:r>
            <a:r>
              <a:rPr lang="zh-CN" altLang="en-US" sz="1600" dirty="0">
                <a:latin typeface="华文楷体" panose="02010600040101010101" pitchFamily="2" charset="-122"/>
                <a:ea typeface="华文楷体" panose="02010600040101010101" pitchFamily="2" charset="-122"/>
              </a:rPr>
              <a:t>型号及扩展模块</a:t>
            </a:r>
            <a:r>
              <a:rPr lang="zh-CN" altLang="en-US" sz="1600" dirty="0" smtClean="0">
                <a:latin typeface="华文楷体" panose="02010600040101010101" pitchFamily="2" charset="-122"/>
                <a:ea typeface="华文楷体" panose="02010600040101010101" pitchFamily="2" charset="-122"/>
              </a:rPr>
              <a:t>、③掌握</a:t>
            </a:r>
            <a:r>
              <a:rPr lang="en-US" altLang="zh-CN" sz="1600" dirty="0">
                <a:latin typeface="华文楷体" panose="02010600040101010101" pitchFamily="2" charset="-122"/>
                <a:ea typeface="华文楷体" panose="02010600040101010101" pitchFamily="2" charset="-122"/>
              </a:rPr>
              <a:t>CPU</a:t>
            </a:r>
            <a:r>
              <a:rPr lang="zh-CN" altLang="en-US" sz="1600" dirty="0">
                <a:latin typeface="华文楷体" panose="02010600040101010101" pitchFamily="2" charset="-122"/>
                <a:ea typeface="华文楷体" panose="02010600040101010101" pitchFamily="2" charset="-122"/>
              </a:rPr>
              <a:t>安装与接线</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《S7-1200</a:t>
            </a:r>
            <a:r>
              <a:rPr lang="zh-CN" altLang="en-US" sz="1600" dirty="0" smtClean="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a:latin typeface="华文楷体" panose="02010600040101010101" pitchFamily="2" charset="-122"/>
                <a:ea typeface="华文楷体" panose="02010600040101010101" pitchFamily="2" charset="-122"/>
                <a:hlinkClick r:id="rId4" action="ppaction://hlinkfile"/>
              </a:rPr>
              <a:t>《S7-1200 Easy Plus》</a:t>
            </a:r>
            <a:r>
              <a:rPr lang="zh-CN" altLang="en-US" sz="1600" dirty="0" smtClean="0">
                <a:latin typeface="华文楷体" panose="02010600040101010101" pitchFamily="2" charset="-122"/>
                <a:ea typeface="华文楷体" panose="02010600040101010101" pitchFamily="2" charset="-122"/>
              </a:rPr>
              <a:t>。</a:t>
            </a:r>
            <a:endParaRPr lang="zh-CN" altLang="en-US" sz="1600" dirty="0">
              <a:solidFill>
                <a:srgbClr val="FF0000"/>
              </a:solidFill>
              <a:latin typeface="华文楷体" panose="02010600040101010101" pitchFamily="2" charset="-122"/>
              <a:ea typeface="华文楷体" panose="02010600040101010101" pitchFamily="2" charset="-122"/>
            </a:endParaRPr>
          </a:p>
        </p:txBody>
      </p:sp>
      <p:grpSp>
        <p:nvGrpSpPr>
          <p:cNvPr id="8" name="组合 7"/>
          <p:cNvGrpSpPr/>
          <p:nvPr/>
        </p:nvGrpSpPr>
        <p:grpSpPr>
          <a:xfrm>
            <a:off x="1286505" y="2810284"/>
            <a:ext cx="2053738" cy="1353750"/>
            <a:chOff x="835432" y="3062998"/>
            <a:chExt cx="3142065" cy="2071136"/>
          </a:xfrm>
        </p:grpSpPr>
        <p:pic>
          <p:nvPicPr>
            <p:cNvPr id="9" name="图片 8">
              <a:hlinkClick r:id="rId5"/>
            </p:cNvPr>
            <p:cNvPicPr>
              <a:picLocks noChangeAspect="1"/>
            </p:cNvPicPr>
            <p:nvPr/>
          </p:nvPicPr>
          <p:blipFill>
            <a:blip r:embed="rId6"/>
            <a:stretch>
              <a:fillRect/>
            </a:stretch>
          </p:blipFill>
          <p:spPr>
            <a:xfrm>
              <a:off x="835432" y="3062998"/>
              <a:ext cx="3142065" cy="1794137"/>
            </a:xfrm>
            <a:prstGeom prst="rect">
              <a:avLst/>
            </a:prstGeom>
          </p:spPr>
        </p:pic>
        <p:sp>
          <p:nvSpPr>
            <p:cNvPr id="10" name="文本框 9"/>
            <p:cNvSpPr txBox="1"/>
            <p:nvPr/>
          </p:nvSpPr>
          <p:spPr>
            <a:xfrm>
              <a:off x="1544689" y="4857135"/>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cxnSp>
        <p:nvCxnSpPr>
          <p:cNvPr id="6" name="直接连接符 5"/>
          <p:cNvCxnSpPr/>
          <p:nvPr/>
        </p:nvCxnSpPr>
        <p:spPr>
          <a:xfrm>
            <a:off x="5299587" y="2364992"/>
            <a:ext cx="0" cy="386866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557162" y="5104510"/>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的硬件系统接口及接线方法</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557162" y="4681387"/>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200</a:t>
            </a:r>
            <a:r>
              <a:rPr lang="zh-CN" altLang="en-US" sz="1600" dirty="0" smtClean="0">
                <a:latin typeface="华文楷体" panose="02010600040101010101" pitchFamily="2" charset="-122"/>
                <a:ea typeface="华文楷体" panose="02010600040101010101" pitchFamily="2" charset="-122"/>
              </a:rPr>
              <a:t>系列</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的区别</a:t>
            </a:r>
            <a:endParaRPr lang="zh-CN" altLang="en-US"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557161" y="5516931"/>
            <a:ext cx="4548239"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能尝试根据提供的要求选择</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控制系统</a:t>
            </a:r>
            <a:endParaRPr lang="zh-CN" altLang="en-US"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5775421" y="2366389"/>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5771402" y="2834018"/>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smtClean="0">
                <a:latin typeface="华文楷体" panose="02010600040101010101" pitchFamily="2" charset="-122"/>
                <a:ea typeface="华文楷体" panose="02010600040101010101" pitchFamily="2" charset="-122"/>
                <a:hlinkClick r:id="rId7" action="ppaction://hlinkfile"/>
              </a:rPr>
              <a:t>西门子</a:t>
            </a:r>
            <a:r>
              <a:rPr lang="en-US" altLang="zh-CN" sz="1600" dirty="0" smtClean="0">
                <a:latin typeface="华文楷体" panose="02010600040101010101" pitchFamily="2" charset="-122"/>
                <a:ea typeface="华文楷体" panose="02010600040101010101" pitchFamily="2" charset="-122"/>
                <a:hlinkClick r:id="rId7" action="ppaction://hlinkfile"/>
              </a:rPr>
              <a:t>S7-1200</a:t>
            </a:r>
            <a:r>
              <a:rPr lang="zh-CN" altLang="en-US" sz="1600" dirty="0" smtClean="0">
                <a:latin typeface="华文楷体" panose="02010600040101010101" pitchFamily="2" charset="-122"/>
                <a:ea typeface="华文楷体" panose="02010600040101010101" pitchFamily="2" charset="-122"/>
                <a:hlinkClick r:id="rId7"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7"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5971348" y="3368756"/>
            <a:ext cx="58940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200</a:t>
            </a:r>
            <a:r>
              <a:rPr lang="zh-CN" altLang="en-US" sz="1600" dirty="0" smtClean="0">
                <a:latin typeface="华文楷体" panose="02010600040101010101" pitchFamily="2" charset="-122"/>
                <a:ea typeface="华文楷体" panose="02010600040101010101" pitchFamily="2" charset="-122"/>
              </a:rPr>
              <a:t>的对于及</a:t>
            </a:r>
            <a:r>
              <a:rPr lang="en-US" altLang="zh-CN" sz="1600" dirty="0" smtClean="0">
                <a:latin typeface="华文楷体" panose="02010600040101010101" pitchFamily="2" charset="-122"/>
                <a:ea typeface="华文楷体" panose="02010600040101010101" pitchFamily="2" charset="-122"/>
              </a:rPr>
              <a:t>1200</a:t>
            </a:r>
            <a:r>
              <a:rPr lang="zh-CN" altLang="en-US" sz="1600" dirty="0" smtClean="0">
                <a:latin typeface="华文楷体" panose="02010600040101010101" pitchFamily="2" charset="-122"/>
                <a:ea typeface="华文楷体" panose="02010600040101010101" pitchFamily="2" charset="-122"/>
              </a:rPr>
              <a:t>的硬件系统讲解）</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5971348" y="3782416"/>
            <a:ext cx="509289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7</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MC</a:t>
            </a:r>
            <a:r>
              <a:rPr lang="zh-CN" altLang="en-US" sz="1600" dirty="0" smtClean="0">
                <a:latin typeface="华文楷体" panose="02010600040101010101" pitchFamily="2" charset="-122"/>
                <a:ea typeface="华文楷体" panose="02010600040101010101" pitchFamily="2" charset="-122"/>
              </a:rPr>
              <a:t>传送卡应用说明）</a:t>
            </a:r>
            <a:endParaRPr lang="zh-CN" altLang="en-US" sz="16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5971348" y="4196076"/>
            <a:ext cx="509289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11</a:t>
            </a:r>
            <a:r>
              <a:rPr lang="zh-CN" altLang="en-US" sz="1600" dirty="0" smtClean="0">
                <a:latin typeface="华文楷体" panose="02010600040101010101" pitchFamily="2" charset="-122"/>
                <a:ea typeface="华文楷体" panose="02010600040101010101" pitchFamily="2" charset="-122"/>
              </a:rPr>
              <a:t>课时   （接线说明）</a:t>
            </a:r>
            <a:endParaRPr lang="zh-CN" altLang="en-US" sz="1600" dirty="0">
              <a:latin typeface="华文楷体" panose="02010600040101010101" pitchFamily="2" charset="-122"/>
              <a:ea typeface="华文楷体" panose="02010600040101010101" pitchFamily="2" charset="-122"/>
            </a:endParaRPr>
          </a:p>
        </p:txBody>
      </p:sp>
      <p:sp>
        <p:nvSpPr>
          <p:cNvPr id="29" name="动作按钮: 自定义 28">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0" name="动作按钮: 自定义 29">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1" name="动作按钮: 自定义 30">
            <a:hlinkClick r:id="rId8"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2" name="动作按钮: 自定义 31">
            <a:hlinkClick r:id="rId9"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539393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6683240"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zh-CN" altLang="en-US" b="1" dirty="0" smtClean="0">
                <a:latin typeface="华文楷体" panose="02010600040101010101" pitchFamily="2" charset="-122"/>
                <a:ea typeface="华文楷体" panose="02010600040101010101" pitchFamily="2" charset="-122"/>
              </a:rPr>
              <a:t>基于</a:t>
            </a:r>
            <a:r>
              <a:rPr lang="en-US" altLang="zh-CN" b="1" dirty="0" smtClean="0">
                <a:latin typeface="华文楷体" panose="02010600040101010101" pitchFamily="2" charset="-122"/>
                <a:ea typeface="华文楷体" panose="02010600040101010101" pitchFamily="2" charset="-122"/>
              </a:rPr>
              <a:t>S7-1200PLC</a:t>
            </a:r>
            <a:r>
              <a:rPr lang="zh-CN" altLang="en-US" b="1" dirty="0" smtClean="0">
                <a:latin typeface="华文楷体" panose="02010600040101010101" pitchFamily="2" charset="-122"/>
                <a:ea typeface="华文楷体" panose="02010600040101010101" pitchFamily="2" charset="-122"/>
              </a:rPr>
              <a:t>的博途软件基本操作知识点说明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16547" y="779171"/>
            <a:ext cx="11688287" cy="1372683"/>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编程软件是学习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应用技术应用中一个核心的内容，所有的控制程序都需要通过软件来进行编写，在这里主要学习的内容有：① 博途软件的安装、② 设备的组态、③ </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变量表、④ 程序块的添加、⑤ 编程界面讲解、⑥监控与强制表、⑦ 程序的上载与下载、⑧ 仿真软件的应用，</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《S7-1200</a:t>
            </a:r>
            <a:r>
              <a:rPr lang="zh-CN" altLang="en-US" sz="1600" dirty="0" smtClean="0">
                <a:latin typeface="华文楷体" panose="02010600040101010101" pitchFamily="2" charset="-122"/>
                <a:ea typeface="华文楷体" panose="02010600040101010101" pitchFamily="2" charset="-122"/>
                <a:hlinkClick r:id="rId3" action="ppaction://hlinkfile"/>
              </a:rPr>
              <a:t>入门指南</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en-US" altLang="zh-CN" sz="1600" dirty="0">
                <a:latin typeface="华文楷体" panose="02010600040101010101" pitchFamily="2" charset="-122"/>
                <a:ea typeface="华文楷体" panose="02010600040101010101" pitchFamily="2" charset="-122"/>
                <a:hlinkClick r:id="rId4" action="ppaction://hlinkfile"/>
              </a:rPr>
              <a:t>S7-1200 Easy </a:t>
            </a:r>
            <a:r>
              <a:rPr lang="en-US" altLang="zh-CN" sz="1600" dirty="0" smtClean="0">
                <a:latin typeface="华文楷体" panose="02010600040101010101" pitchFamily="2" charset="-122"/>
                <a:ea typeface="华文楷体" panose="02010600040101010101" pitchFamily="2" charset="-122"/>
                <a:hlinkClick r:id="rId4" action="ppaction://hlinkfile"/>
              </a:rPr>
              <a:t>Plus》</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hlinkClick r:id="rId5" action="ppaction://hlinkfile"/>
              </a:rPr>
              <a:t>软件安装说明</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p:txBody>
      </p:sp>
      <p:cxnSp>
        <p:nvCxnSpPr>
          <p:cNvPr id="11" name="直接连接符 10"/>
          <p:cNvCxnSpPr/>
          <p:nvPr/>
        </p:nvCxnSpPr>
        <p:spPr>
          <a:xfrm>
            <a:off x="4807974" y="2345327"/>
            <a:ext cx="0" cy="386866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245654" y="2801143"/>
            <a:ext cx="2053738" cy="1353750"/>
            <a:chOff x="835432" y="3062998"/>
            <a:chExt cx="3142065" cy="2071136"/>
          </a:xfrm>
        </p:grpSpPr>
        <p:pic>
          <p:nvPicPr>
            <p:cNvPr id="17" name="图片 16">
              <a:hlinkClick r:id="rId6"/>
            </p:cNvPr>
            <p:cNvPicPr>
              <a:picLocks noChangeAspect="1"/>
            </p:cNvPicPr>
            <p:nvPr/>
          </p:nvPicPr>
          <p:blipFill>
            <a:blip r:embed="rId7"/>
            <a:stretch>
              <a:fillRect/>
            </a:stretch>
          </p:blipFill>
          <p:spPr>
            <a:xfrm>
              <a:off x="835432" y="3062998"/>
              <a:ext cx="3142065" cy="1794137"/>
            </a:xfrm>
            <a:prstGeom prst="rect">
              <a:avLst/>
            </a:prstGeom>
          </p:spPr>
        </p:pic>
        <p:sp>
          <p:nvSpPr>
            <p:cNvPr id="18" name="文本框 17"/>
            <p:cNvSpPr txBox="1"/>
            <p:nvPr/>
          </p:nvSpPr>
          <p:spPr>
            <a:xfrm>
              <a:off x="1544689" y="4857135"/>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sp>
        <p:nvSpPr>
          <p:cNvPr id="19" name="文本框 18"/>
          <p:cNvSpPr txBox="1"/>
          <p:nvPr/>
        </p:nvSpPr>
        <p:spPr>
          <a:xfrm>
            <a:off x="375140" y="236638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375140" y="429614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557162" y="5075528"/>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掌握博途软件的安装</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557162" y="4681387"/>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了解</a:t>
            </a:r>
            <a:r>
              <a:rPr lang="zh-CN" altLang="en-US" sz="1600" dirty="0">
                <a:latin typeface="华文楷体" panose="02010600040101010101" pitchFamily="2" charset="-122"/>
                <a:ea typeface="华文楷体" panose="02010600040101010101" pitchFamily="2" charset="-122"/>
              </a:rPr>
              <a:t>博</a:t>
            </a:r>
            <a:r>
              <a:rPr lang="zh-CN" altLang="en-US" sz="1600" dirty="0" smtClean="0">
                <a:latin typeface="华文楷体" panose="02010600040101010101" pitchFamily="2" charset="-122"/>
                <a:ea typeface="华文楷体" panose="02010600040101010101" pitchFamily="2" charset="-122"/>
              </a:rPr>
              <a:t>途软件这个平台</a:t>
            </a:r>
            <a:endParaRPr lang="zh-CN" altLang="en-US"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557162" y="5469669"/>
            <a:ext cx="4167238"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掌握博途软件中基于</a:t>
            </a:r>
            <a:r>
              <a:rPr lang="en-US" altLang="zh-CN" sz="1600" dirty="0" smtClean="0">
                <a:latin typeface="华文楷体" panose="02010600040101010101" pitchFamily="2" charset="-122"/>
                <a:ea typeface="华文楷体" panose="02010600040101010101" pitchFamily="2" charset="-122"/>
              </a:rPr>
              <a:t>1200PLC</a:t>
            </a:r>
            <a:r>
              <a:rPr lang="zh-CN" altLang="en-US" sz="1600" dirty="0" smtClean="0">
                <a:latin typeface="华文楷体" panose="02010600040101010101" pitchFamily="2" charset="-122"/>
                <a:ea typeface="华文楷体" panose="02010600040101010101" pitchFamily="2" charset="-122"/>
              </a:rPr>
              <a:t>的常用功能</a:t>
            </a:r>
            <a:endParaRPr lang="zh-CN" altLang="en-US"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557162" y="5863809"/>
            <a:ext cx="4167238"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④ 能实际使用软件组态一个</a:t>
            </a:r>
            <a:r>
              <a:rPr lang="en-US" altLang="zh-CN" sz="1600" dirty="0" smtClean="0">
                <a:latin typeface="华文楷体" panose="02010600040101010101" pitchFamily="2" charset="-122"/>
                <a:ea typeface="华文楷体" panose="02010600040101010101" pitchFamily="2" charset="-122"/>
              </a:rPr>
              <a:t>1200</a:t>
            </a:r>
            <a:r>
              <a:rPr lang="zh-CN" altLang="en-US" sz="1600" dirty="0" smtClean="0">
                <a:latin typeface="华文楷体" panose="02010600040101010101" pitchFamily="2" charset="-122"/>
                <a:ea typeface="华文楷体" panose="02010600040101010101" pitchFamily="2" charset="-122"/>
              </a:rPr>
              <a:t>的控制项目</a:t>
            </a:r>
            <a:endParaRPr lang="zh-CN" altLang="en-US"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5775421" y="2366389"/>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5771402" y="2834018"/>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8" action="ppaction://hlinkfile"/>
              </a:rPr>
              <a:t>《</a:t>
            </a:r>
            <a:r>
              <a:rPr lang="zh-CN" altLang="en-US" sz="1600" dirty="0" smtClean="0">
                <a:latin typeface="华文楷体" panose="02010600040101010101" pitchFamily="2" charset="-122"/>
                <a:ea typeface="华文楷体" panose="02010600040101010101" pitchFamily="2" charset="-122"/>
                <a:hlinkClick r:id="rId8" action="ppaction://hlinkfile"/>
              </a:rPr>
              <a:t>西门子</a:t>
            </a:r>
            <a:r>
              <a:rPr lang="en-US" altLang="zh-CN" sz="1600" dirty="0" smtClean="0">
                <a:latin typeface="华文楷体" panose="02010600040101010101" pitchFamily="2" charset="-122"/>
                <a:ea typeface="华文楷体" panose="02010600040101010101" pitchFamily="2" charset="-122"/>
                <a:hlinkClick r:id="rId8" action="ppaction://hlinkfile"/>
              </a:rPr>
              <a:t>S7-1200</a:t>
            </a:r>
            <a:r>
              <a:rPr lang="zh-CN" altLang="en-US" sz="1600" dirty="0" smtClean="0">
                <a:latin typeface="华文楷体" panose="02010600040101010101" pitchFamily="2" charset="-122"/>
                <a:ea typeface="华文楷体" panose="02010600040101010101" pitchFamily="2" charset="-122"/>
                <a:hlinkClick r:id="rId8"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8"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5971348" y="3368756"/>
            <a:ext cx="58940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12</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20</a:t>
            </a:r>
            <a:r>
              <a:rPr lang="zh-CN" altLang="en-US" sz="1600" dirty="0" smtClean="0">
                <a:latin typeface="华文楷体" panose="02010600040101010101" pitchFamily="2" charset="-122"/>
                <a:ea typeface="华文楷体" panose="02010600040101010101" pitchFamily="2" charset="-122"/>
              </a:rPr>
              <a:t>课时  （博途软件的安装及使用）</a:t>
            </a:r>
            <a:endParaRPr lang="zh-CN" altLang="en-US" sz="1600" dirty="0">
              <a:latin typeface="华文楷体" panose="02010600040101010101" pitchFamily="2" charset="-122"/>
              <a:ea typeface="华文楷体" panose="02010600040101010101" pitchFamily="2" charset="-122"/>
            </a:endParaRPr>
          </a:p>
        </p:txBody>
      </p:sp>
      <p:sp>
        <p:nvSpPr>
          <p:cNvPr id="28" name="动作按钮: 自定义 27">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9" name="动作按钮: 自定义 28">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0" name="动作按钮: 自定义 29">
            <a:hlinkClick r:id="rId9"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1" name="动作按钮: 自定义 30">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831532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4296369"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S7-1200PLC </a:t>
            </a:r>
            <a:r>
              <a:rPr lang="zh-CN" altLang="en-US" b="1" dirty="0" smtClean="0">
                <a:latin typeface="华文楷体" panose="02010600040101010101" pitchFamily="2" charset="-122"/>
                <a:ea typeface="华文楷体" panose="02010600040101010101" pitchFamily="2" charset="-122"/>
              </a:rPr>
              <a:t>编程基础知识详解</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7907" y="789667"/>
            <a:ext cx="11781693"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编程基础知识的学习对于初学者在学习</a:t>
            </a:r>
            <a:r>
              <a:rPr lang="en-US" altLang="zh-CN" sz="1600" dirty="0" smtClean="0">
                <a:latin typeface="华文楷体" panose="02010600040101010101" pitchFamily="2" charset="-122"/>
                <a:ea typeface="华文楷体" panose="02010600040101010101" pitchFamily="2" charset="-122"/>
              </a:rPr>
              <a:t>S7-1200PLC</a:t>
            </a:r>
            <a:r>
              <a:rPr lang="zh-CN" altLang="en-US" sz="1600" dirty="0" smtClean="0">
                <a:latin typeface="华文楷体" panose="02010600040101010101" pitchFamily="2" charset="-122"/>
                <a:ea typeface="华文楷体" panose="02010600040101010101" pitchFamily="2" charset="-122"/>
              </a:rPr>
              <a:t>时极为重要，该内容是后续指令学习及程序编写包含后面功能应用内容学习的基础，所以作为初学者一定需要掌握好该基础知识的学习。这里主要学习的内容有：① </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存储器说明，② </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数据类型说明。参考资料：</a:t>
            </a:r>
            <a:r>
              <a:rPr lang="en-US" altLang="zh-CN" sz="1600" dirty="0">
                <a:latin typeface="华文楷体" panose="02010600040101010101" pitchFamily="2" charset="-122"/>
                <a:ea typeface="华文楷体" panose="02010600040101010101" pitchFamily="2" charset="-122"/>
                <a:hlinkClick r:id="rId3" action="ppaction://hlinkfile"/>
              </a:rPr>
              <a:t> 《S7-1200</a:t>
            </a:r>
            <a:r>
              <a:rPr lang="zh-CN" altLang="en-US" sz="1600" dirty="0">
                <a:latin typeface="华文楷体" panose="02010600040101010101" pitchFamily="2" charset="-122"/>
                <a:ea typeface="华文楷体" panose="02010600040101010101" pitchFamily="2" charset="-122"/>
                <a:hlinkClick r:id="rId3" action="ppaction://hlinkfile"/>
              </a:rPr>
              <a:t>入门指南</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hlinkClick r:id="rId4" action="ppaction://hlinkfile"/>
              </a:rPr>
              <a:t>《S7-1200 </a:t>
            </a:r>
            <a:r>
              <a:rPr lang="en-US" altLang="zh-CN" sz="1600" dirty="0">
                <a:latin typeface="华文楷体" panose="02010600040101010101" pitchFamily="2" charset="-122"/>
                <a:ea typeface="华文楷体" panose="02010600040101010101" pitchFamily="2" charset="-122"/>
                <a:hlinkClick r:id="rId4" action="ppaction://hlinkfile"/>
              </a:rPr>
              <a:t>Easy Plus》 </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p:txBody>
      </p:sp>
      <p:cxnSp>
        <p:nvCxnSpPr>
          <p:cNvPr id="13" name="直接连接符 12"/>
          <p:cNvCxnSpPr/>
          <p:nvPr/>
        </p:nvCxnSpPr>
        <p:spPr>
          <a:xfrm>
            <a:off x="4807974" y="2345327"/>
            <a:ext cx="0" cy="386866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040580" y="2513469"/>
            <a:ext cx="2053738" cy="1353750"/>
            <a:chOff x="835432" y="3062998"/>
            <a:chExt cx="3142065" cy="2071136"/>
          </a:xfrm>
        </p:grpSpPr>
        <p:pic>
          <p:nvPicPr>
            <p:cNvPr id="20" name="图片 19">
              <a:hlinkClick r:id="rId5"/>
            </p:cNvPr>
            <p:cNvPicPr>
              <a:picLocks noChangeAspect="1"/>
            </p:cNvPicPr>
            <p:nvPr/>
          </p:nvPicPr>
          <p:blipFill>
            <a:blip r:embed="rId6"/>
            <a:stretch>
              <a:fillRect/>
            </a:stretch>
          </p:blipFill>
          <p:spPr>
            <a:xfrm>
              <a:off x="835432" y="3062998"/>
              <a:ext cx="3142065" cy="1794137"/>
            </a:xfrm>
            <a:prstGeom prst="rect">
              <a:avLst/>
            </a:prstGeom>
          </p:spPr>
        </p:pic>
        <p:sp>
          <p:nvSpPr>
            <p:cNvPr id="21" name="文本框 20"/>
            <p:cNvSpPr txBox="1"/>
            <p:nvPr/>
          </p:nvSpPr>
          <p:spPr>
            <a:xfrm>
              <a:off x="1544689" y="4857135"/>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sp>
        <p:nvSpPr>
          <p:cNvPr id="22" name="文本框 21"/>
          <p:cNvSpPr txBox="1"/>
          <p:nvPr/>
        </p:nvSpPr>
        <p:spPr>
          <a:xfrm>
            <a:off x="434015" y="207871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434015" y="400846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16037" y="4787853"/>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支持的数据类型</a:t>
            </a:r>
            <a:endParaRPr lang="zh-CN" altLang="en-US"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616037" y="4393712"/>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的存储组成</a:t>
            </a:r>
            <a:endParaRPr lang="zh-CN" altLang="en-US" sz="16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5476755" y="2077990"/>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5472736" y="2545619"/>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smtClean="0">
                <a:latin typeface="华文楷体" panose="02010600040101010101" pitchFamily="2" charset="-122"/>
                <a:ea typeface="华文楷体" panose="02010600040101010101" pitchFamily="2" charset="-122"/>
                <a:hlinkClick r:id="rId7" action="ppaction://hlinkfile"/>
              </a:rPr>
              <a:t>西门子</a:t>
            </a:r>
            <a:r>
              <a:rPr lang="en-US" altLang="zh-CN" sz="1600" dirty="0" smtClean="0">
                <a:latin typeface="华文楷体" panose="02010600040101010101" pitchFamily="2" charset="-122"/>
                <a:ea typeface="华文楷体" panose="02010600040101010101" pitchFamily="2" charset="-122"/>
                <a:hlinkClick r:id="rId7" action="ppaction://hlinkfile"/>
              </a:rPr>
              <a:t>S7-1200</a:t>
            </a:r>
            <a:r>
              <a:rPr lang="zh-CN" altLang="en-US" sz="1600" dirty="0" smtClean="0">
                <a:latin typeface="华文楷体" panose="02010600040101010101" pitchFamily="2" charset="-122"/>
                <a:ea typeface="华文楷体" panose="02010600040101010101" pitchFamily="2" charset="-122"/>
                <a:hlinkClick r:id="rId7"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7"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30" name="文本框 29"/>
          <p:cNvSpPr txBox="1"/>
          <p:nvPr/>
        </p:nvSpPr>
        <p:spPr>
          <a:xfrm>
            <a:off x="5571427" y="3008270"/>
            <a:ext cx="58940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21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22</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1200PLC</a:t>
            </a:r>
            <a:r>
              <a:rPr lang="zh-CN" altLang="en-US" sz="1600" dirty="0" smtClean="0">
                <a:latin typeface="华文楷体" panose="02010600040101010101" pitchFamily="2" charset="-122"/>
                <a:ea typeface="华文楷体" panose="02010600040101010101" pitchFamily="2" charset="-122"/>
              </a:rPr>
              <a:t>的存储介绍）</a:t>
            </a:r>
            <a:endParaRPr lang="zh-CN" altLang="en-US" sz="1600" dirty="0">
              <a:latin typeface="华文楷体" panose="02010600040101010101" pitchFamily="2" charset="-122"/>
              <a:ea typeface="华文楷体" panose="02010600040101010101" pitchFamily="2" charset="-122"/>
            </a:endParaRPr>
          </a:p>
        </p:txBody>
      </p:sp>
      <p:sp>
        <p:nvSpPr>
          <p:cNvPr id="31" name="文本框 30"/>
          <p:cNvSpPr txBox="1"/>
          <p:nvPr/>
        </p:nvSpPr>
        <p:spPr>
          <a:xfrm>
            <a:off x="5571427" y="3421930"/>
            <a:ext cx="5521116"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23</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25</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1200PLC</a:t>
            </a:r>
            <a:r>
              <a:rPr lang="zh-CN" altLang="en-US" sz="1600" dirty="0" smtClean="0">
                <a:latin typeface="华文楷体" panose="02010600040101010101" pitchFamily="2" charset="-122"/>
                <a:ea typeface="华文楷体" panose="02010600040101010101" pitchFamily="2" charset="-122"/>
              </a:rPr>
              <a:t>所支持的数据类型介绍）</a:t>
            </a:r>
            <a:endParaRPr lang="zh-CN" altLang="en-US" sz="1600" dirty="0">
              <a:latin typeface="华文楷体" panose="02010600040101010101" pitchFamily="2" charset="-122"/>
              <a:ea typeface="华文楷体" panose="02010600040101010101" pitchFamily="2" charset="-122"/>
            </a:endParaRPr>
          </a:p>
        </p:txBody>
      </p:sp>
      <p:sp>
        <p:nvSpPr>
          <p:cNvPr id="32" name="动作按钮: 自定义 31">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3" name="动作按钮: 自定义 3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4" name="动作按钮: 自定义 33">
            <a:hlinkClick r:id="rId8"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5" name="动作按钮: 自定义 34">
            <a:hlinkClick r:id="rId9"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4023656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39" y="91551"/>
            <a:ext cx="4839317" cy="461665"/>
          </a:xfrm>
          <a:prstGeom prst="rect">
            <a:avLst/>
          </a:prstGeom>
          <a:noFill/>
        </p:spPr>
        <p:txBody>
          <a:bodyPr wrap="squar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S7-1200PLC</a:t>
            </a:r>
            <a:r>
              <a:rPr lang="zh-CN" altLang="en-US" b="1" dirty="0" smtClean="0">
                <a:latin typeface="华文楷体" panose="02010600040101010101" pitchFamily="2" charset="-122"/>
                <a:ea typeface="华文楷体" panose="02010600040101010101" pitchFamily="2" charset="-122"/>
              </a:rPr>
              <a:t>的编程指令知识点说明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05153" y="892251"/>
            <a:ext cx="11688287" cy="1052596"/>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种提供了丰富的指令供用户在编写程序时使用，指令分为基本常用指令和扩展常用指令，这里主要学习的指令有：</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① 二进制类指令、②定时器与计数器指令、③数据处理与运算指令、④程序控制与移位指令。</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《S7-1200</a:t>
            </a:r>
            <a:r>
              <a:rPr lang="zh-CN" altLang="en-US" sz="1600" dirty="0" smtClean="0">
                <a:latin typeface="华文楷体" panose="02010600040101010101" pitchFamily="2" charset="-122"/>
                <a:ea typeface="华文楷体" panose="02010600040101010101" pitchFamily="2" charset="-122"/>
                <a:hlinkClick r:id="rId3" action="ppaction://hlinkfile"/>
              </a:rPr>
              <a:t>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hlinkClick r:id="rId4" action="ppaction://hlinkfile"/>
              </a:rPr>
              <a:t>《S7-1200 Easy Plus》</a:t>
            </a:r>
            <a:endParaRPr lang="en-US" altLang="zh-CN" sz="1600" dirty="0" smtClean="0">
              <a:latin typeface="华文楷体" panose="02010600040101010101" pitchFamily="2" charset="-122"/>
              <a:ea typeface="华文楷体" panose="02010600040101010101" pitchFamily="2" charset="-122"/>
            </a:endParaRPr>
          </a:p>
        </p:txBody>
      </p:sp>
      <p:grpSp>
        <p:nvGrpSpPr>
          <p:cNvPr id="19" name="组合 18"/>
          <p:cNvGrpSpPr/>
          <p:nvPr/>
        </p:nvGrpSpPr>
        <p:grpSpPr>
          <a:xfrm>
            <a:off x="1345641" y="2528446"/>
            <a:ext cx="2053738" cy="1353750"/>
            <a:chOff x="835432" y="3062998"/>
            <a:chExt cx="3142065" cy="2071136"/>
          </a:xfrm>
        </p:grpSpPr>
        <p:pic>
          <p:nvPicPr>
            <p:cNvPr id="20" name="图片 19">
              <a:hlinkClick r:id="rId5"/>
            </p:cNvPr>
            <p:cNvPicPr>
              <a:picLocks noChangeAspect="1"/>
            </p:cNvPicPr>
            <p:nvPr/>
          </p:nvPicPr>
          <p:blipFill>
            <a:blip r:embed="rId6"/>
            <a:stretch>
              <a:fillRect/>
            </a:stretch>
          </p:blipFill>
          <p:spPr>
            <a:xfrm>
              <a:off x="835432" y="3062998"/>
              <a:ext cx="3142065" cy="1794137"/>
            </a:xfrm>
            <a:prstGeom prst="rect">
              <a:avLst/>
            </a:prstGeom>
          </p:spPr>
        </p:pic>
        <p:sp>
          <p:nvSpPr>
            <p:cNvPr id="21" name="文本框 20"/>
            <p:cNvSpPr txBox="1"/>
            <p:nvPr/>
          </p:nvSpPr>
          <p:spPr>
            <a:xfrm>
              <a:off x="1544689" y="4857135"/>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sp>
        <p:nvSpPr>
          <p:cNvPr id="22" name="文本框 21"/>
          <p:cNvSpPr txBox="1"/>
          <p:nvPr/>
        </p:nvSpPr>
        <p:spPr>
          <a:xfrm>
            <a:off x="434015" y="207871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434015" y="4008469"/>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16037" y="4787853"/>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掌握定时器</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计数器指令应用</a:t>
            </a:r>
            <a:endParaRPr lang="zh-CN" altLang="en-US"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616037" y="4393712"/>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掌握二进制指令应用</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616036" y="5135076"/>
            <a:ext cx="3938637" cy="389530"/>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掌握数据处理指令及程序控制指令</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616036" y="5512112"/>
            <a:ext cx="3938637" cy="73250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④ 能够根据控制要求完成控制程序设计，建立自己的逻辑编程思维</a:t>
            </a:r>
            <a:endParaRPr lang="zh-CN" altLang="en-US" sz="1600" dirty="0">
              <a:latin typeface="华文楷体" panose="02010600040101010101" pitchFamily="2" charset="-122"/>
              <a:ea typeface="华文楷体" panose="02010600040101010101" pitchFamily="2" charset="-122"/>
            </a:endParaRPr>
          </a:p>
        </p:txBody>
      </p:sp>
      <p:cxnSp>
        <p:nvCxnSpPr>
          <p:cNvPr id="28" name="直接连接符 27"/>
          <p:cNvCxnSpPr/>
          <p:nvPr/>
        </p:nvCxnSpPr>
        <p:spPr>
          <a:xfrm>
            <a:off x="4807974" y="2345327"/>
            <a:ext cx="0" cy="386866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476755" y="2077990"/>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30" name="文本框 29"/>
          <p:cNvSpPr txBox="1"/>
          <p:nvPr/>
        </p:nvSpPr>
        <p:spPr>
          <a:xfrm>
            <a:off x="5472736" y="2545619"/>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7" action="ppaction://hlinkfile"/>
              </a:rPr>
              <a:t>《</a:t>
            </a:r>
            <a:r>
              <a:rPr lang="zh-CN" altLang="en-US" sz="1600" dirty="0" smtClean="0">
                <a:latin typeface="华文楷体" panose="02010600040101010101" pitchFamily="2" charset="-122"/>
                <a:ea typeface="华文楷体" panose="02010600040101010101" pitchFamily="2" charset="-122"/>
                <a:hlinkClick r:id="rId7" action="ppaction://hlinkfile"/>
              </a:rPr>
              <a:t>西门子</a:t>
            </a:r>
            <a:r>
              <a:rPr lang="en-US" altLang="zh-CN" sz="1600" dirty="0" smtClean="0">
                <a:latin typeface="华文楷体" panose="02010600040101010101" pitchFamily="2" charset="-122"/>
                <a:ea typeface="华文楷体" panose="02010600040101010101" pitchFamily="2" charset="-122"/>
                <a:hlinkClick r:id="rId7" action="ppaction://hlinkfile"/>
              </a:rPr>
              <a:t>S7-1200</a:t>
            </a:r>
            <a:r>
              <a:rPr lang="zh-CN" altLang="en-US" sz="1600" dirty="0" smtClean="0">
                <a:latin typeface="华文楷体" panose="02010600040101010101" pitchFamily="2" charset="-122"/>
                <a:ea typeface="华文楷体" panose="02010600040101010101" pitchFamily="2" charset="-122"/>
                <a:hlinkClick r:id="rId7" action="ppaction://hlinkfile"/>
              </a:rPr>
              <a:t>编程应用入门</a:t>
            </a:r>
            <a:r>
              <a:rPr lang="en-US" altLang="zh-CN" sz="1600" dirty="0" smtClean="0">
                <a:latin typeface="华文楷体" panose="02010600040101010101" pitchFamily="2" charset="-122"/>
                <a:ea typeface="华文楷体" panose="02010600040101010101" pitchFamily="2" charset="-122"/>
                <a:hlinkClick r:id="rId7"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31" name="文本框 30"/>
          <p:cNvSpPr txBox="1"/>
          <p:nvPr/>
        </p:nvSpPr>
        <p:spPr>
          <a:xfrm>
            <a:off x="5571427" y="3008270"/>
            <a:ext cx="58940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26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30</a:t>
            </a:r>
            <a:r>
              <a:rPr lang="zh-CN" altLang="en-US" sz="1600" dirty="0" smtClean="0">
                <a:latin typeface="华文楷体" panose="02010600040101010101" pitchFamily="2" charset="-122"/>
                <a:ea typeface="华文楷体" panose="02010600040101010101" pitchFamily="2" charset="-122"/>
              </a:rPr>
              <a:t>课时  （位指令、沿脉冲指令讲解）</a:t>
            </a:r>
            <a:endParaRPr lang="zh-CN" altLang="en-US" sz="1600" dirty="0">
              <a:latin typeface="华文楷体" panose="02010600040101010101" pitchFamily="2" charset="-122"/>
              <a:ea typeface="华文楷体" panose="02010600040101010101" pitchFamily="2" charset="-122"/>
            </a:endParaRPr>
          </a:p>
        </p:txBody>
      </p:sp>
      <p:sp>
        <p:nvSpPr>
          <p:cNvPr id="32" name="文本框 31"/>
          <p:cNvSpPr txBox="1"/>
          <p:nvPr/>
        </p:nvSpPr>
        <p:spPr>
          <a:xfrm>
            <a:off x="5571427" y="3390212"/>
            <a:ext cx="5521116"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31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35</a:t>
            </a:r>
            <a:r>
              <a:rPr lang="zh-CN" altLang="en-US" sz="1600" dirty="0" smtClean="0">
                <a:latin typeface="华文楷体" panose="02010600040101010101" pitchFamily="2" charset="-122"/>
                <a:ea typeface="华文楷体" panose="02010600040101010101" pitchFamily="2" charset="-122"/>
              </a:rPr>
              <a:t>课时   （定时器与计数器指令讲解）</a:t>
            </a:r>
            <a:endParaRPr lang="zh-CN" altLang="en-US" sz="1600" dirty="0">
              <a:latin typeface="华文楷体" panose="02010600040101010101" pitchFamily="2" charset="-122"/>
              <a:ea typeface="华文楷体" panose="02010600040101010101" pitchFamily="2" charset="-122"/>
            </a:endParaRPr>
          </a:p>
        </p:txBody>
      </p:sp>
      <p:sp>
        <p:nvSpPr>
          <p:cNvPr id="33" name="文本框 32"/>
          <p:cNvSpPr txBox="1"/>
          <p:nvPr/>
        </p:nvSpPr>
        <p:spPr>
          <a:xfrm>
            <a:off x="5571427" y="3772154"/>
            <a:ext cx="5521116"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38</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45</a:t>
            </a:r>
            <a:r>
              <a:rPr lang="zh-CN" altLang="en-US" sz="1600" dirty="0" smtClean="0">
                <a:latin typeface="华文楷体" panose="02010600040101010101" pitchFamily="2" charset="-122"/>
                <a:ea typeface="华文楷体" panose="02010600040101010101" pitchFamily="2" charset="-122"/>
              </a:rPr>
              <a:t>课时   （数学运算及数据处理指令讲解）</a:t>
            </a:r>
            <a:endParaRPr lang="zh-CN" altLang="en-US" sz="1600" dirty="0">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34" name="文本框 33"/>
              <p:cNvSpPr txBox="1"/>
              <p:nvPr/>
            </p:nvSpPr>
            <p:spPr>
              <a:xfrm>
                <a:off x="5571427" y="4154096"/>
                <a:ext cx="5521116" cy="338554"/>
              </a:xfrm>
              <a:prstGeom prst="rect">
                <a:avLst/>
              </a:prstGeom>
              <a:noFill/>
            </p:spPr>
            <p:txBody>
              <a:bodyPr wrap="square" rtlCol="0">
                <a:spAutoFit/>
              </a:bodyPr>
              <a:lstStyle/>
              <a:p>
                <a14:m>
                  <m:oMath xmlns:m="http://schemas.openxmlformats.org/officeDocument/2006/math">
                    <m:r>
                      <a:rPr lang="zh-CN" altLang="en-US" sz="1600" i="1" dirty="0" smtClean="0">
                        <a:latin typeface="Cambria Math" panose="02040503050406030204" pitchFamily="18" charset="0"/>
                        <a:ea typeface="华文楷体" panose="02010600040101010101" pitchFamily="2" charset="-122"/>
                      </a:rPr>
                      <m:t>④</m:t>
                    </m:r>
                  </m:oMath>
                </a14:m>
                <a:r>
                  <a:rPr lang="zh-CN" altLang="en-US" sz="1600" dirty="0" smtClean="0">
                    <a:latin typeface="华文楷体" panose="02010600040101010101" pitchFamily="2" charset="-122"/>
                    <a:ea typeface="华文楷体" panose="02010600040101010101" pitchFamily="2" charset="-122"/>
                  </a:rPr>
                  <a:t> 第</a:t>
                </a:r>
                <a:r>
                  <a:rPr lang="en-US" altLang="zh-CN" sz="1600" dirty="0" smtClean="0">
                    <a:latin typeface="华文楷体" panose="02010600040101010101" pitchFamily="2" charset="-122"/>
                    <a:ea typeface="华文楷体" panose="02010600040101010101" pitchFamily="2" charset="-122"/>
                  </a:rPr>
                  <a:t>46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48</a:t>
                </a:r>
                <a:r>
                  <a:rPr lang="zh-CN" altLang="en-US" sz="1600" dirty="0" smtClean="0">
                    <a:latin typeface="华文楷体" panose="02010600040101010101" pitchFamily="2" charset="-122"/>
                    <a:ea typeface="华文楷体" panose="02010600040101010101" pitchFamily="2" charset="-122"/>
                  </a:rPr>
                  <a:t>课时   （程序控制及移位指令讲解）</a:t>
                </a:r>
                <a:endParaRPr lang="zh-CN" altLang="en-US" sz="1600" dirty="0">
                  <a:latin typeface="华文楷体" panose="02010600040101010101" pitchFamily="2" charset="-122"/>
                  <a:ea typeface="华文楷体" panose="02010600040101010101" pitchFamily="2" charset="-122"/>
                </a:endParaRPr>
              </a:p>
            </p:txBody>
          </p:sp>
        </mc:Choice>
        <mc:Fallback xmlns="">
          <p:sp>
            <p:nvSpPr>
              <p:cNvPr id="34" name="文本框 33"/>
              <p:cNvSpPr txBox="1">
                <a:spLocks noRot="1" noChangeAspect="1" noMove="1" noResize="1" noEditPoints="1" noAdjustHandles="1" noChangeArrowheads="1" noChangeShapeType="1" noTextEdit="1"/>
              </p:cNvSpPr>
              <p:nvPr/>
            </p:nvSpPr>
            <p:spPr>
              <a:xfrm>
                <a:off x="5571427" y="4154096"/>
                <a:ext cx="5521116" cy="338554"/>
              </a:xfrm>
              <a:prstGeom prst="rect">
                <a:avLst/>
              </a:prstGeom>
              <a:blipFill rotWithShape="0">
                <a:blip r:embed="rId8"/>
                <a:stretch>
                  <a:fillRect l="-110" t="-3571" b="-232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5571427" y="4536037"/>
                <a:ext cx="5521116" cy="338554"/>
              </a:xfrm>
              <a:prstGeom prst="rect">
                <a:avLst/>
              </a:prstGeom>
              <a:noFill/>
            </p:spPr>
            <p:txBody>
              <a:bodyPr wrap="square" rtlCol="0">
                <a:spAutoFit/>
              </a:bodyPr>
              <a:lstStyle/>
              <a:p>
                <a14:m>
                  <m:oMath xmlns:m="http://schemas.openxmlformats.org/officeDocument/2006/math">
                    <m:r>
                      <a:rPr lang="zh-CN" altLang="en-US" sz="1600" i="1" dirty="0" smtClean="0">
                        <a:latin typeface="Cambria Math" panose="02040503050406030204" pitchFamily="18" charset="0"/>
                        <a:ea typeface="华文楷体" panose="02010600040101010101" pitchFamily="2" charset="-122"/>
                      </a:rPr>
                      <m:t>⑤</m:t>
                    </m:r>
                  </m:oMath>
                </a14:m>
                <a:r>
                  <a:rPr lang="zh-CN" altLang="en-US" sz="1600" dirty="0" smtClean="0">
                    <a:latin typeface="华文楷体" panose="02010600040101010101" pitchFamily="2" charset="-122"/>
                    <a:ea typeface="华文楷体" panose="02010600040101010101" pitchFamily="2" charset="-122"/>
                  </a:rPr>
                  <a:t> 第</a:t>
                </a:r>
                <a:r>
                  <a:rPr lang="en-US" altLang="zh-CN" sz="1600" dirty="0" smtClean="0">
                    <a:latin typeface="华文楷体" panose="02010600040101010101" pitchFamily="2" charset="-122"/>
                    <a:ea typeface="华文楷体" panose="02010600040101010101" pitchFamily="2" charset="-122"/>
                  </a:rPr>
                  <a:t>49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54</a:t>
                </a:r>
                <a:r>
                  <a:rPr lang="zh-CN" altLang="en-US" sz="1600" dirty="0" smtClean="0">
                    <a:latin typeface="华文楷体" panose="02010600040101010101" pitchFamily="2" charset="-122"/>
                    <a:ea typeface="华文楷体" panose="02010600040101010101" pitchFamily="2" charset="-122"/>
                  </a:rPr>
                  <a:t>课时   （指令综合练习说明）</a:t>
                </a:r>
                <a:endParaRPr lang="zh-CN" altLang="en-US" sz="1600" dirty="0">
                  <a:latin typeface="华文楷体" panose="02010600040101010101" pitchFamily="2" charset="-122"/>
                  <a:ea typeface="华文楷体" panose="02010600040101010101" pitchFamily="2" charset="-122"/>
                </a:endParaRPr>
              </a:p>
            </p:txBody>
          </p:sp>
        </mc:Choice>
        <mc:Fallback xmlns="">
          <p:sp>
            <p:nvSpPr>
              <p:cNvPr id="35" name="文本框 34"/>
              <p:cNvSpPr txBox="1">
                <a:spLocks noRot="1" noChangeAspect="1" noMove="1" noResize="1" noEditPoints="1" noAdjustHandles="1" noChangeArrowheads="1" noChangeShapeType="1" noTextEdit="1"/>
              </p:cNvSpPr>
              <p:nvPr/>
            </p:nvSpPr>
            <p:spPr>
              <a:xfrm>
                <a:off x="5571427" y="4536037"/>
                <a:ext cx="5521116" cy="338554"/>
              </a:xfrm>
              <a:prstGeom prst="rect">
                <a:avLst/>
              </a:prstGeom>
              <a:blipFill rotWithShape="0">
                <a:blip r:embed="rId9"/>
                <a:stretch>
                  <a:fillRect l="-110" t="-3571" b="-23214"/>
                </a:stretch>
              </a:blipFill>
            </p:spPr>
            <p:txBody>
              <a:bodyPr/>
              <a:lstStyle/>
              <a:p>
                <a:r>
                  <a:rPr lang="zh-CN" altLang="en-US">
                    <a:noFill/>
                  </a:rPr>
                  <a:t> </a:t>
                </a:r>
              </a:p>
            </p:txBody>
          </p:sp>
        </mc:Fallback>
      </mc:AlternateContent>
      <p:sp>
        <p:nvSpPr>
          <p:cNvPr id="36" name="动作按钮: 自定义 35">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7" name="动作按钮: 自定义 36">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8" name="动作按钮: 自定义 37">
            <a:hlinkClick r:id="rId10"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9" name="动作按钮: 自定义 38">
            <a:hlinkClick r:id="rId11"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142928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39" y="91551"/>
            <a:ext cx="5002404" cy="461665"/>
          </a:xfrm>
          <a:prstGeom prst="rect">
            <a:avLst/>
          </a:prstGeom>
          <a:noFill/>
        </p:spPr>
        <p:txBody>
          <a:bodyPr wrap="squar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a:t>
            </a:r>
            <a:r>
              <a:rPr lang="zh-CN" altLang="en-US" b="1" dirty="0" smtClean="0">
                <a:latin typeface="华文楷体" panose="02010600040101010101" pitchFamily="2" charset="-122"/>
                <a:ea typeface="华文楷体" panose="02010600040101010101" pitchFamily="2" charset="-122"/>
              </a:rPr>
              <a:t>程序结构知识点详解说明</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0583" y="813411"/>
            <a:ext cx="11688287" cy="1372683"/>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S7-1200PLC</a:t>
            </a:r>
            <a:r>
              <a:rPr lang="zh-CN" altLang="en-US" sz="1600" dirty="0" smtClean="0">
                <a:latin typeface="华文楷体" panose="02010600040101010101" pitchFamily="2" charset="-122"/>
                <a:ea typeface="华文楷体" panose="02010600040101010101" pitchFamily="2" charset="-122"/>
              </a:rPr>
              <a:t>的程序结构</a:t>
            </a:r>
            <a:r>
              <a:rPr lang="zh-CN" altLang="en-US" sz="1600" dirty="0">
                <a:latin typeface="华文楷体" panose="02010600040101010101" pitchFamily="2" charset="-122"/>
                <a:ea typeface="华文楷体" panose="02010600040101010101" pitchFamily="2" charset="-122"/>
              </a:rPr>
              <a:t>不同</a:t>
            </a:r>
            <a:r>
              <a:rPr lang="zh-CN" altLang="en-US" sz="1600" dirty="0" smtClean="0">
                <a:latin typeface="华文楷体" panose="02010600040101010101" pitchFamily="2" charset="-122"/>
                <a:ea typeface="华文楷体" panose="02010600040101010101" pitchFamily="2" charset="-122"/>
              </a:rPr>
              <a:t>于</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系列，它有</a:t>
            </a:r>
            <a:r>
              <a:rPr lang="en-US" altLang="zh-CN" sz="1600" dirty="0" smtClean="0">
                <a:latin typeface="华文楷体" panose="02010600040101010101" pitchFamily="2" charset="-122"/>
                <a:ea typeface="华文楷体" panose="02010600040101010101" pitchFamily="2" charset="-122"/>
              </a:rPr>
              <a:t>S7-300/400</a:t>
            </a:r>
            <a:r>
              <a:rPr lang="zh-CN" altLang="en-US" sz="1600" dirty="0" smtClean="0">
                <a:latin typeface="华文楷体" panose="02010600040101010101" pitchFamily="2" charset="-122"/>
                <a:ea typeface="华文楷体" panose="02010600040101010101" pitchFamily="2" charset="-122"/>
              </a:rPr>
              <a:t>具有相同的程序结构，另外西门子</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在程序设计时讲究结构化的编程，所以熟悉并掌握</a:t>
            </a:r>
            <a:r>
              <a:rPr lang="en-US" altLang="zh-CN" sz="1600" dirty="0" smtClean="0">
                <a:latin typeface="华文楷体" panose="02010600040101010101" pitchFamily="2" charset="-122"/>
                <a:ea typeface="华文楷体" panose="02010600040101010101" pitchFamily="2" charset="-122"/>
              </a:rPr>
              <a:t>S7-1200PLC </a:t>
            </a:r>
            <a:r>
              <a:rPr lang="zh-CN" altLang="en-US" sz="1600" dirty="0" smtClean="0">
                <a:latin typeface="华文楷体" panose="02010600040101010101" pitchFamily="2" charset="-122"/>
                <a:ea typeface="华文楷体" panose="02010600040101010101" pitchFamily="2" charset="-122"/>
              </a:rPr>
              <a:t>的程序结构极为重要，有关于该部分内容学习可结合</a:t>
            </a:r>
            <a:r>
              <a:rPr lang="en-US" altLang="zh-CN" sz="1600" dirty="0" smtClean="0">
                <a:latin typeface="华文楷体" panose="02010600040101010101" pitchFamily="2" charset="-122"/>
                <a:ea typeface="华文楷体" panose="02010600040101010101" pitchFamily="2" charset="-122"/>
                <a:hlinkClick r:id="rId3" action="ppaction://hlinkfile"/>
              </a:rPr>
              <a:t>《S7-1200</a:t>
            </a:r>
            <a:r>
              <a:rPr lang="zh-CN" altLang="en-US" sz="1600" dirty="0" smtClean="0">
                <a:latin typeface="华文楷体" panose="02010600040101010101" pitchFamily="2" charset="-122"/>
                <a:ea typeface="华文楷体" panose="02010600040101010101" pitchFamily="2" charset="-122"/>
                <a:hlinkClick r:id="rId3" action="ppaction://hlinkfile"/>
              </a:rPr>
              <a:t>入门手册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en-US" altLang="zh-CN" sz="1600" dirty="0">
                <a:latin typeface="华文楷体" panose="02010600040101010101" pitchFamily="2" charset="-122"/>
                <a:ea typeface="华文楷体" panose="02010600040101010101" pitchFamily="2" charset="-122"/>
                <a:hlinkClick r:id="rId3" action="ppaction://hlinkfile"/>
              </a:rPr>
              <a:t> </a:t>
            </a:r>
            <a:r>
              <a:rPr lang="zh-CN" altLang="en-US" sz="1600" dirty="0" smtClean="0">
                <a:latin typeface="华文楷体" panose="02010600040101010101" pitchFamily="2" charset="-122"/>
                <a:ea typeface="华文楷体" panose="02010600040101010101" pitchFamily="2" charset="-122"/>
              </a:rPr>
              <a:t>第五章内容学习及</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编程入门视频配套教材</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1.2.5</a:t>
            </a:r>
            <a:r>
              <a:rPr lang="zh-CN" altLang="en-US" sz="1600" dirty="0" smtClean="0">
                <a:latin typeface="华文楷体" panose="02010600040101010101" pitchFamily="2" charset="-122"/>
                <a:ea typeface="华文楷体" panose="02010600040101010101" pitchFamily="2" charset="-122"/>
              </a:rPr>
              <a:t>节和第五章内容。这里主要学习的内容有：① </a:t>
            </a:r>
            <a:r>
              <a:rPr lang="en-US" altLang="zh-CN" sz="1600" dirty="0" smtClean="0">
                <a:latin typeface="华文楷体" panose="02010600040101010101" pitchFamily="2" charset="-122"/>
                <a:ea typeface="华文楷体" panose="02010600040101010101" pitchFamily="2" charset="-122"/>
              </a:rPr>
              <a:t>OB</a:t>
            </a:r>
            <a:r>
              <a:rPr lang="zh-CN" altLang="en-US" sz="1600" dirty="0" smtClean="0">
                <a:latin typeface="华文楷体" panose="02010600040101010101" pitchFamily="2" charset="-122"/>
                <a:ea typeface="华文楷体" panose="02010600040101010101" pitchFamily="2" charset="-122"/>
              </a:rPr>
              <a:t>块与</a:t>
            </a:r>
            <a:r>
              <a:rPr lang="en-US" altLang="zh-CN" sz="1600" dirty="0" smtClean="0">
                <a:latin typeface="华文楷体" panose="02010600040101010101" pitchFamily="2" charset="-122"/>
                <a:ea typeface="华文楷体" panose="02010600040101010101" pitchFamily="2" charset="-122"/>
              </a:rPr>
              <a:t>DB</a:t>
            </a:r>
            <a:r>
              <a:rPr lang="zh-CN" altLang="en-US" sz="1600" dirty="0" smtClean="0">
                <a:latin typeface="华文楷体" panose="02010600040101010101" pitchFamily="2" charset="-122"/>
                <a:ea typeface="华文楷体" panose="02010600040101010101" pitchFamily="2" charset="-122"/>
              </a:rPr>
              <a:t>块、② 带形式参数的</a:t>
            </a:r>
            <a:r>
              <a:rPr lang="en-US" altLang="zh-CN" sz="1600" dirty="0" smtClean="0">
                <a:latin typeface="华文楷体" panose="02010600040101010101" pitchFamily="2" charset="-122"/>
                <a:ea typeface="华文楷体" panose="02010600040101010101" pitchFamily="2" charset="-122"/>
              </a:rPr>
              <a:t>FB</a:t>
            </a:r>
            <a:r>
              <a:rPr lang="zh-CN" altLang="en-US" sz="1600" dirty="0" smtClean="0">
                <a:latin typeface="华文楷体" panose="02010600040101010101" pitchFamily="2" charset="-122"/>
                <a:ea typeface="华文楷体" panose="02010600040101010101" pitchFamily="2" charset="-122"/>
              </a:rPr>
              <a:t>使用、③ 带形式参数的</a:t>
            </a:r>
            <a:r>
              <a:rPr lang="en-US" altLang="zh-CN" sz="1600" dirty="0" smtClean="0">
                <a:latin typeface="华文楷体" panose="02010600040101010101" pitchFamily="2" charset="-122"/>
                <a:ea typeface="华文楷体" panose="02010600040101010101" pitchFamily="2" charset="-122"/>
              </a:rPr>
              <a:t>FC</a:t>
            </a:r>
            <a:r>
              <a:rPr lang="zh-CN" altLang="en-US" sz="1600" dirty="0" smtClean="0">
                <a:latin typeface="华文楷体" panose="02010600040101010101" pitchFamily="2" charset="-122"/>
                <a:ea typeface="华文楷体" panose="02010600040101010101" pitchFamily="2" charset="-122"/>
              </a:rPr>
              <a:t>使用。</a:t>
            </a:r>
            <a:endParaRPr lang="en-US" altLang="zh-CN" sz="1600" dirty="0" smtClean="0">
              <a:latin typeface="华文楷体" panose="02010600040101010101" pitchFamily="2" charset="-122"/>
              <a:ea typeface="华文楷体" panose="02010600040101010101" pitchFamily="2" charset="-122"/>
            </a:endParaRPr>
          </a:p>
        </p:txBody>
      </p:sp>
      <p:grpSp>
        <p:nvGrpSpPr>
          <p:cNvPr id="4" name="组合 3"/>
          <p:cNvGrpSpPr/>
          <p:nvPr/>
        </p:nvGrpSpPr>
        <p:grpSpPr>
          <a:xfrm>
            <a:off x="1074075" y="2916432"/>
            <a:ext cx="1802266" cy="1376955"/>
            <a:chOff x="1208517" y="3394926"/>
            <a:chExt cx="2636748" cy="2014510"/>
          </a:xfrm>
        </p:grpSpPr>
        <p:sp>
          <p:nvSpPr>
            <p:cNvPr id="12" name="文本框 11"/>
            <p:cNvSpPr txBox="1"/>
            <p:nvPr/>
          </p:nvSpPr>
          <p:spPr>
            <a:xfrm>
              <a:off x="1643012" y="5132437"/>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4"/>
            </p:cNvPr>
            <p:cNvPicPr>
              <a:picLocks noChangeAspect="1"/>
            </p:cNvPicPr>
            <p:nvPr/>
          </p:nvPicPr>
          <p:blipFill>
            <a:blip r:embed="rId5"/>
            <a:stretch>
              <a:fillRect/>
            </a:stretch>
          </p:blipFill>
          <p:spPr>
            <a:xfrm>
              <a:off x="1208517" y="3394926"/>
              <a:ext cx="2636748" cy="1737511"/>
            </a:xfrm>
            <a:prstGeom prst="rect">
              <a:avLst/>
            </a:prstGeom>
          </p:spPr>
        </p:pic>
      </p:grpSp>
      <p:sp>
        <p:nvSpPr>
          <p:cNvPr id="22" name="文本框 21"/>
          <p:cNvSpPr txBox="1"/>
          <p:nvPr/>
        </p:nvSpPr>
        <p:spPr>
          <a:xfrm>
            <a:off x="313960" y="2520370"/>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474120" y="4459995"/>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56142" y="5239379"/>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掌握如何建立带形式参数的</a:t>
            </a:r>
            <a:r>
              <a:rPr lang="en-US" altLang="zh-CN" sz="1600" dirty="0" smtClean="0">
                <a:latin typeface="华文楷体" panose="02010600040101010101" pitchFamily="2" charset="-122"/>
                <a:ea typeface="华文楷体" panose="02010600040101010101" pitchFamily="2" charset="-122"/>
              </a:rPr>
              <a:t>FB</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rPr>
              <a:t>FC</a:t>
            </a:r>
            <a:endParaRPr lang="zh-CN" altLang="en-US"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656142" y="4845238"/>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掌握各程序块的作用</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656141" y="5586602"/>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能在使用时正确选择对于的程序块使用</a:t>
            </a:r>
            <a:endParaRPr lang="zh-CN" altLang="en-US" sz="16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5509412" y="2520370"/>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30" name="文本框 29"/>
          <p:cNvSpPr txBox="1"/>
          <p:nvPr/>
        </p:nvSpPr>
        <p:spPr>
          <a:xfrm>
            <a:off x="5505393" y="2987999"/>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4"/>
              </a:rPr>
              <a:t>《</a:t>
            </a:r>
            <a:r>
              <a:rPr lang="zh-CN" altLang="en-US" sz="1600" dirty="0" smtClean="0">
                <a:latin typeface="华文楷体" panose="02010600040101010101" pitchFamily="2" charset="-122"/>
                <a:ea typeface="华文楷体" panose="02010600040101010101" pitchFamily="2" charset="-122"/>
                <a:hlinkClick r:id="rId4"/>
              </a:rPr>
              <a:t>西门子</a:t>
            </a:r>
            <a:r>
              <a:rPr lang="en-US" altLang="zh-CN" sz="1600" dirty="0" smtClean="0">
                <a:latin typeface="华文楷体" panose="02010600040101010101" pitchFamily="2" charset="-122"/>
                <a:ea typeface="华文楷体" panose="02010600040101010101" pitchFamily="2" charset="-122"/>
                <a:hlinkClick r:id="rId4"/>
              </a:rPr>
              <a:t>S7-1200</a:t>
            </a:r>
            <a:r>
              <a:rPr lang="zh-CN" altLang="en-US" sz="1600" dirty="0" smtClean="0">
                <a:latin typeface="华文楷体" panose="02010600040101010101" pitchFamily="2" charset="-122"/>
                <a:ea typeface="华文楷体" panose="02010600040101010101" pitchFamily="2" charset="-122"/>
                <a:hlinkClick r:id="rId4"/>
              </a:rPr>
              <a:t>知识点专题详解</a:t>
            </a:r>
            <a:r>
              <a:rPr lang="en-US" altLang="zh-CN" sz="1600" dirty="0" smtClean="0">
                <a:latin typeface="华文楷体" panose="02010600040101010101" pitchFamily="2" charset="-122"/>
                <a:ea typeface="华文楷体" panose="02010600040101010101" pitchFamily="2" charset="-122"/>
                <a:hlinkClick r:id="rId4"/>
              </a:rPr>
              <a:t>》</a:t>
            </a:r>
            <a:endParaRPr lang="en-US" altLang="zh-CN" sz="1600" dirty="0">
              <a:latin typeface="华文楷体" panose="02010600040101010101" pitchFamily="2" charset="-122"/>
              <a:ea typeface="华文楷体" panose="02010600040101010101" pitchFamily="2" charset="-122"/>
            </a:endParaRPr>
          </a:p>
        </p:txBody>
      </p:sp>
      <p:sp>
        <p:nvSpPr>
          <p:cNvPr id="31" name="文本框 30"/>
          <p:cNvSpPr txBox="1"/>
          <p:nvPr/>
        </p:nvSpPr>
        <p:spPr>
          <a:xfrm>
            <a:off x="5604084" y="3450650"/>
            <a:ext cx="434545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7</a:t>
            </a:r>
            <a:r>
              <a:rPr lang="zh-CN" altLang="en-US" sz="1600" dirty="0" smtClean="0">
                <a:latin typeface="华文楷体" panose="02010600040101010101" pitchFamily="2" charset="-122"/>
                <a:ea typeface="华文楷体" panose="02010600040101010101" pitchFamily="2" charset="-122"/>
              </a:rPr>
              <a:t>课时  （程序块使用说明）</a:t>
            </a:r>
            <a:endParaRPr lang="zh-CN" altLang="en-US" sz="1600" dirty="0">
              <a:latin typeface="华文楷体" panose="02010600040101010101" pitchFamily="2" charset="-122"/>
              <a:ea typeface="华文楷体" panose="02010600040101010101" pitchFamily="2" charset="-122"/>
            </a:endParaRPr>
          </a:p>
        </p:txBody>
      </p:sp>
      <p:cxnSp>
        <p:nvCxnSpPr>
          <p:cNvPr id="32" name="直接连接符 31"/>
          <p:cNvCxnSpPr/>
          <p:nvPr/>
        </p:nvCxnSpPr>
        <p:spPr>
          <a:xfrm>
            <a:off x="4807974" y="2345327"/>
            <a:ext cx="0" cy="386866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动作按钮: 自定义 32">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4" name="动作按钮: 自定义 33">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5" name="动作按钮: 自定义 34">
            <a:hlinkClick r:id="rId6"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6" name="动作按钮: 自定义 35">
            <a:hlinkClick r:id="rId7"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409158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39" y="91551"/>
            <a:ext cx="5666432" cy="461665"/>
          </a:xfrm>
          <a:prstGeom prst="rect">
            <a:avLst/>
          </a:prstGeom>
          <a:noFill/>
        </p:spPr>
        <p:txBody>
          <a:bodyPr wrap="squar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S7-1200PLC</a:t>
            </a:r>
            <a:r>
              <a:rPr lang="zh-CN" altLang="en-US" b="1" dirty="0" smtClean="0">
                <a:latin typeface="华文楷体" panose="02010600040101010101" pitchFamily="2" charset="-122"/>
                <a:ea typeface="华文楷体" panose="02010600040101010101" pitchFamily="2" charset="-122"/>
              </a:rPr>
              <a:t>的串口通信知识点详解</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4847303" y="2644877"/>
            <a:ext cx="0" cy="313649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p:cNvSpPr txBox="1"/>
              <p:nvPr/>
            </p:nvSpPr>
            <p:spPr>
              <a:xfrm>
                <a:off x="257907" y="848558"/>
                <a:ext cx="11688287" cy="1052596"/>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S7-1200PLC</a:t>
                </a:r>
                <a:r>
                  <a:rPr lang="zh-CN" altLang="en-US" sz="1600" dirty="0" smtClean="0">
                    <a:latin typeface="华文楷体" panose="02010600040101010101" pitchFamily="2" charset="-122"/>
                    <a:ea typeface="华文楷体" panose="02010600040101010101" pitchFamily="2" charset="-122"/>
                  </a:rPr>
                  <a:t>本体只集成于</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接口，若需要使用串口的方式实现于变频器、仪表等具有串口通信的设备时，则需要加装串口通信模块后才可完成该功能，这里主要学习的内容有：① 串口模块的选择与安装、</a:t>
                </a:r>
                <a14:m>
                  <m:oMath xmlns:m="http://schemas.openxmlformats.org/officeDocument/2006/math">
                    <m:r>
                      <a:rPr lang="zh-CN" altLang="en-US" sz="1600" i="1" smtClean="0">
                        <a:latin typeface="Cambria Math" panose="02040503050406030204" pitchFamily="18" charset="0"/>
                        <a:ea typeface="华文楷体" panose="02010600040101010101" pitchFamily="2" charset="-122"/>
                      </a:rPr>
                      <m:t>②</m:t>
                    </m:r>
                  </m:oMath>
                </a14:m>
                <a:r>
                  <a:rPr lang="en-US" altLang="zh-CN" sz="1600" dirty="0" smtClean="0">
                    <a:latin typeface="华文楷体" panose="02010600040101010101" pitchFamily="2" charset="-122"/>
                    <a:ea typeface="华文楷体" panose="02010600040101010101" pitchFamily="2" charset="-122"/>
                  </a:rPr>
                  <a:t> MODBUS</a:t>
                </a:r>
                <a:r>
                  <a:rPr lang="zh-CN" altLang="en-US" sz="1600" dirty="0" smtClean="0">
                    <a:latin typeface="华文楷体" panose="02010600040101010101" pitchFamily="2" charset="-122"/>
                    <a:ea typeface="华文楷体" panose="02010600040101010101" pitchFamily="2" charset="-122"/>
                  </a:rPr>
                  <a:t>通信应用、③　</a:t>
                </a:r>
                <a:r>
                  <a:rPr lang="en-US" altLang="zh-CN" sz="1600" dirty="0" smtClean="0">
                    <a:latin typeface="华文楷体" panose="02010600040101010101" pitchFamily="2" charset="-122"/>
                    <a:ea typeface="华文楷体" panose="02010600040101010101" pitchFamily="2" charset="-122"/>
                  </a:rPr>
                  <a:t>USS</a:t>
                </a:r>
                <a:r>
                  <a:rPr lang="zh-CN" altLang="en-US" sz="1600" dirty="0" smtClean="0">
                    <a:latin typeface="华文楷体" panose="02010600040101010101" pitchFamily="2" charset="-122"/>
                    <a:ea typeface="华文楷体" panose="02010600040101010101" pitchFamily="2" charset="-122"/>
                  </a:rPr>
                  <a:t>和</a:t>
                </a:r>
                <a:r>
                  <a:rPr lang="en-US" altLang="zh-CN" sz="1600" dirty="0" smtClean="0">
                    <a:latin typeface="华文楷体" panose="02010600040101010101" pitchFamily="2" charset="-122"/>
                    <a:ea typeface="华文楷体" panose="02010600040101010101" pitchFamily="2" charset="-122"/>
                  </a:rPr>
                  <a:t>PTP</a:t>
                </a:r>
                <a:r>
                  <a:rPr lang="zh-CN" altLang="en-US" sz="1600" dirty="0" smtClean="0">
                    <a:latin typeface="华文楷体" panose="02010600040101010101" pitchFamily="2" charset="-122"/>
                    <a:ea typeface="华文楷体" panose="02010600040101010101" pitchFamily="2" charset="-122"/>
                  </a:rPr>
                  <a:t>通信等。</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smtClean="0">
                    <a:latin typeface="华文楷体" panose="02010600040101010101" pitchFamily="2" charset="-122"/>
                    <a:ea typeface="华文楷体" panose="02010600040101010101" pitchFamily="2" charset="-122"/>
                    <a:hlinkClick r:id="rId3" action="ppaction://hlinkfile"/>
                  </a:rPr>
                  <a:t>《S7-1200</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en-US" altLang="zh-CN" sz="1600" dirty="0">
                    <a:latin typeface="华文楷体" panose="02010600040101010101" pitchFamily="2" charset="-122"/>
                    <a:ea typeface="华文楷体" panose="02010600040101010101" pitchFamily="2" charset="-122"/>
                    <a:hlinkClick r:id="rId4" action="ppaction://hlinkfile"/>
                  </a:rPr>
                  <a:t>S7-1200 Easy </a:t>
                </a:r>
                <a:r>
                  <a:rPr lang="en-US" altLang="zh-CN" sz="1600" dirty="0" smtClean="0">
                    <a:latin typeface="华文楷体" panose="02010600040101010101" pitchFamily="2" charset="-122"/>
                    <a:ea typeface="华文楷体" panose="02010600040101010101" pitchFamily="2" charset="-122"/>
                    <a:hlinkClick r:id="rId4" action="ppaction://hlinkfile"/>
                  </a:rPr>
                  <a:t>Plus》</a:t>
                </a:r>
                <a:r>
                  <a:rPr lang="zh-CN" altLang="en-US" sz="1600" dirty="0" smtClean="0">
                    <a:latin typeface="华文楷体" panose="02010600040101010101" pitchFamily="2" charset="-122"/>
                    <a:ea typeface="华文楷体" panose="02010600040101010101" pitchFamily="2" charset="-122"/>
                  </a:rPr>
                  <a:t>和</a:t>
                </a:r>
                <a:r>
                  <a:rPr lang="en-US" altLang="zh-CN" sz="1600" dirty="0">
                    <a:solidFill>
                      <a:srgbClr val="FF0000"/>
                    </a:solidFill>
                    <a:latin typeface="华文楷体" panose="02010600040101010101" pitchFamily="2" charset="-122"/>
                    <a:ea typeface="华文楷体" panose="02010600040101010101" pitchFamily="2" charset="-122"/>
                    <a:hlinkClick r:id="rId5" action="ppaction://hlinkfile"/>
                  </a:rPr>
                  <a:t>《S7-1200</a:t>
                </a:r>
                <a:r>
                  <a:rPr lang="zh-CN" altLang="en-US" sz="1600" dirty="0">
                    <a:solidFill>
                      <a:srgbClr val="FF0000"/>
                    </a:solidFill>
                    <a:latin typeface="华文楷体" panose="02010600040101010101" pitchFamily="2" charset="-122"/>
                    <a:ea typeface="华文楷体" panose="02010600040101010101" pitchFamily="2" charset="-122"/>
                    <a:hlinkClick r:id="rId5" action="ppaction://hlinkfile"/>
                  </a:rPr>
                  <a:t>程序例集</a:t>
                </a:r>
                <a:r>
                  <a:rPr lang="en-US" altLang="zh-CN" sz="1600" dirty="0" smtClean="0">
                    <a:solidFill>
                      <a:srgbClr val="FF0000"/>
                    </a:solidFill>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solidFill>
                    <a:srgbClr val="FF0000"/>
                  </a:solidFill>
                  <a:latin typeface="华文楷体" panose="02010600040101010101" pitchFamily="2" charset="-122"/>
                  <a:ea typeface="华文楷体" panose="02010600040101010101" pitchFamily="2" charset="-122"/>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257907" y="848558"/>
                <a:ext cx="11688287" cy="1052596"/>
              </a:xfrm>
              <a:prstGeom prst="rect">
                <a:avLst/>
              </a:prstGeom>
              <a:blipFill rotWithShape="0">
                <a:blip r:embed="rId6"/>
                <a:stretch>
                  <a:fillRect l="-261" b="-4624"/>
                </a:stretch>
              </a:blipFill>
            </p:spPr>
            <p:txBody>
              <a:bodyPr/>
              <a:lstStyle/>
              <a:p>
                <a:r>
                  <a:rPr lang="zh-CN" altLang="en-US">
                    <a:noFill/>
                  </a:rPr>
                  <a:t> </a:t>
                </a:r>
              </a:p>
            </p:txBody>
          </p:sp>
        </mc:Fallback>
      </mc:AlternateContent>
      <p:grpSp>
        <p:nvGrpSpPr>
          <p:cNvPr id="7" name="组合 6"/>
          <p:cNvGrpSpPr/>
          <p:nvPr/>
        </p:nvGrpSpPr>
        <p:grpSpPr>
          <a:xfrm>
            <a:off x="1245020" y="2673849"/>
            <a:ext cx="1955380" cy="1539273"/>
            <a:chOff x="1051575" y="3363785"/>
            <a:chExt cx="2598645" cy="2045651"/>
          </a:xfrm>
        </p:grpSpPr>
        <p:sp>
          <p:nvSpPr>
            <p:cNvPr id="12" name="文本框 11"/>
            <p:cNvSpPr txBox="1"/>
            <p:nvPr/>
          </p:nvSpPr>
          <p:spPr>
            <a:xfrm>
              <a:off x="1643012" y="5132437"/>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3" name="图片 2">
              <a:hlinkClick r:id="rId7"/>
            </p:cNvPr>
            <p:cNvPicPr>
              <a:picLocks noChangeAspect="1"/>
            </p:cNvPicPr>
            <p:nvPr/>
          </p:nvPicPr>
          <p:blipFill>
            <a:blip r:embed="rId8"/>
            <a:stretch>
              <a:fillRect/>
            </a:stretch>
          </p:blipFill>
          <p:spPr>
            <a:xfrm>
              <a:off x="1051575" y="3363785"/>
              <a:ext cx="2598645" cy="1729890"/>
            </a:xfrm>
            <a:prstGeom prst="rect">
              <a:avLst/>
            </a:prstGeom>
          </p:spPr>
        </p:pic>
      </p:grpSp>
      <p:sp>
        <p:nvSpPr>
          <p:cNvPr id="19" name="文本框 18"/>
          <p:cNvSpPr txBox="1"/>
          <p:nvPr/>
        </p:nvSpPr>
        <p:spPr>
          <a:xfrm>
            <a:off x="436324" y="2291254"/>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474120" y="4459995"/>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1" name="文本框 20"/>
          <p:cNvSpPr txBox="1"/>
          <p:nvPr/>
        </p:nvSpPr>
        <p:spPr>
          <a:xfrm>
            <a:off x="656141" y="5128486"/>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掌握与变频器的</a:t>
            </a:r>
            <a:r>
              <a:rPr lang="en-US" altLang="zh-CN" sz="1600" dirty="0" smtClean="0">
                <a:latin typeface="华文楷体" panose="02010600040101010101" pitchFamily="2" charset="-122"/>
                <a:ea typeface="华文楷体" panose="02010600040101010101" pitchFamily="2" charset="-122"/>
              </a:rPr>
              <a:t>MODBUS</a:t>
            </a:r>
            <a:r>
              <a:rPr lang="zh-CN" altLang="en-US" sz="1600" dirty="0" smtClean="0">
                <a:latin typeface="华文楷体" panose="02010600040101010101" pitchFamily="2" charset="-122"/>
                <a:ea typeface="华文楷体" panose="02010600040101010101" pitchFamily="2" charset="-122"/>
              </a:rPr>
              <a:t>通信程序设计</a:t>
            </a:r>
            <a:endParaRPr lang="zh-CN" altLang="en-US" sz="1600" dirty="0">
              <a:latin typeface="华文楷体" panose="02010600040101010101" pitchFamily="2" charset="-122"/>
              <a:ea typeface="华文楷体" panose="02010600040101010101" pitchFamily="2" charset="-122"/>
            </a:endParaRPr>
          </a:p>
        </p:txBody>
      </p:sp>
      <p:sp>
        <p:nvSpPr>
          <p:cNvPr id="22" name="文本框 21"/>
          <p:cNvSpPr txBox="1"/>
          <p:nvPr/>
        </p:nvSpPr>
        <p:spPr>
          <a:xfrm>
            <a:off x="656141" y="4734956"/>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掌握通信模块的选择与安装</a:t>
            </a:r>
            <a:endParaRPr lang="zh-CN" altLang="en-US" sz="1600" dirty="0">
              <a:latin typeface="华文楷体" panose="02010600040101010101" pitchFamily="2" charset="-122"/>
              <a:ea typeface="华文楷体" panose="02010600040101010101" pitchFamily="2" charset="-122"/>
            </a:endParaRPr>
          </a:p>
        </p:txBody>
      </p:sp>
      <p:sp>
        <p:nvSpPr>
          <p:cNvPr id="23" name="文本框 22"/>
          <p:cNvSpPr txBox="1"/>
          <p:nvPr/>
        </p:nvSpPr>
        <p:spPr>
          <a:xfrm>
            <a:off x="656141" y="5522016"/>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掌握与变频器的</a:t>
            </a:r>
            <a:r>
              <a:rPr lang="en-US" altLang="zh-CN" sz="1600" dirty="0" smtClean="0">
                <a:latin typeface="华文楷体" panose="02010600040101010101" pitchFamily="2" charset="-122"/>
                <a:ea typeface="华文楷体" panose="02010600040101010101" pitchFamily="2" charset="-122"/>
              </a:rPr>
              <a:t>USS</a:t>
            </a:r>
            <a:r>
              <a:rPr lang="zh-CN" altLang="en-US" sz="1600" dirty="0" smtClean="0">
                <a:latin typeface="华文楷体" panose="02010600040101010101" pitchFamily="2" charset="-122"/>
                <a:ea typeface="华文楷体" panose="02010600040101010101" pitchFamily="2" charset="-122"/>
              </a:rPr>
              <a:t>通信程序设计</a:t>
            </a:r>
            <a:endParaRPr lang="zh-CN" altLang="en-US"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656141" y="5915545"/>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④ 掌握自由口通信程序的设计</a:t>
            </a:r>
            <a:endParaRPr lang="zh-CN" altLang="en-US"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5509412" y="2520370"/>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5505393" y="2987999"/>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9" action="ppaction://hlinkfile"/>
              </a:rPr>
              <a:t>《</a:t>
            </a:r>
            <a:r>
              <a:rPr lang="zh-CN" altLang="en-US" sz="1600" dirty="0" smtClean="0">
                <a:latin typeface="华文楷体" panose="02010600040101010101" pitchFamily="2" charset="-122"/>
                <a:ea typeface="华文楷体" panose="02010600040101010101" pitchFamily="2" charset="-122"/>
                <a:hlinkClick r:id="rId9" action="ppaction://hlinkfile"/>
              </a:rPr>
              <a:t>西门子</a:t>
            </a:r>
            <a:r>
              <a:rPr lang="en-US" altLang="zh-CN" sz="1600" dirty="0" smtClean="0">
                <a:latin typeface="华文楷体" panose="02010600040101010101" pitchFamily="2" charset="-122"/>
                <a:ea typeface="华文楷体" panose="02010600040101010101" pitchFamily="2" charset="-122"/>
                <a:hlinkClick r:id="rId9" action="ppaction://hlinkfile"/>
              </a:rPr>
              <a:t>S7-1200</a:t>
            </a:r>
            <a:r>
              <a:rPr lang="zh-CN" altLang="en-US" sz="1600" dirty="0" smtClean="0">
                <a:latin typeface="华文楷体" panose="02010600040101010101" pitchFamily="2" charset="-122"/>
                <a:ea typeface="华文楷体" panose="02010600040101010101" pitchFamily="2" charset="-122"/>
                <a:hlinkClick r:id="rId9" action="ppaction://hlinkfile"/>
              </a:rPr>
              <a:t>串</a:t>
            </a:r>
            <a:r>
              <a:rPr lang="zh-CN" altLang="en-US" sz="1600" dirty="0">
                <a:latin typeface="华文楷体" panose="02010600040101010101" pitchFamily="2" charset="-122"/>
                <a:ea typeface="华文楷体" panose="02010600040101010101" pitchFamily="2" charset="-122"/>
                <a:hlinkClick r:id="rId9" action="ppaction://hlinkfile"/>
              </a:rPr>
              <a:t>口</a:t>
            </a:r>
            <a:r>
              <a:rPr lang="zh-CN" altLang="en-US" sz="1600" dirty="0" smtClean="0">
                <a:latin typeface="华文楷体" panose="02010600040101010101" pitchFamily="2" charset="-122"/>
                <a:ea typeface="华文楷体" panose="02010600040101010101" pitchFamily="2" charset="-122"/>
                <a:hlinkClick r:id="rId9" action="ppaction://hlinkfile"/>
              </a:rPr>
              <a:t>通信应用</a:t>
            </a:r>
            <a:r>
              <a:rPr lang="en-US" altLang="zh-CN" sz="1600" dirty="0" smtClean="0">
                <a:latin typeface="华文楷体" panose="02010600040101010101" pitchFamily="2" charset="-122"/>
                <a:ea typeface="华文楷体" panose="02010600040101010101" pitchFamily="2" charset="-122"/>
                <a:hlinkClick r:id="rId9"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5636741" y="3431442"/>
            <a:ext cx="58940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a:t>
            </a:r>
            <a:r>
              <a:rPr lang="zh-CN" altLang="en-US" sz="1600" dirty="0" smtClean="0">
                <a:latin typeface="华文楷体" panose="02010600040101010101" pitchFamily="2" charset="-122"/>
                <a:ea typeface="华文楷体" panose="02010600040101010101" pitchFamily="2" charset="-122"/>
              </a:rPr>
              <a:t>课时  （模块选择与</a:t>
            </a:r>
            <a:r>
              <a:rPr lang="en-US" altLang="zh-CN" sz="1600" dirty="0" smtClean="0">
                <a:latin typeface="华文楷体" panose="02010600040101010101" pitchFamily="2" charset="-122"/>
                <a:ea typeface="华文楷体" panose="02010600040101010101" pitchFamily="2" charset="-122"/>
              </a:rPr>
              <a:t>MODBUS</a:t>
            </a:r>
            <a:r>
              <a:rPr lang="zh-CN" altLang="en-US" sz="1600" dirty="0" smtClean="0">
                <a:latin typeface="华文楷体" panose="02010600040101010101" pitchFamily="2" charset="-122"/>
                <a:ea typeface="华文楷体" panose="02010600040101010101" pitchFamily="2" charset="-122"/>
              </a:rPr>
              <a:t>通信指令介绍）</a:t>
            </a:r>
            <a:endParaRPr lang="zh-CN" altLang="en-US" sz="16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5636740" y="3813384"/>
            <a:ext cx="6032745"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15</a:t>
            </a:r>
            <a:r>
              <a:rPr lang="zh-CN" altLang="en-US" sz="1600" dirty="0" smtClean="0">
                <a:latin typeface="华文楷体" panose="02010600040101010101" pitchFamily="2" charset="-122"/>
                <a:ea typeface="华文楷体" panose="02010600040101010101" pitchFamily="2" charset="-122"/>
              </a:rPr>
              <a:t>课时   （示例讲解与多个变频器的</a:t>
            </a:r>
            <a:r>
              <a:rPr lang="en-US" altLang="zh-CN" sz="1600" dirty="0" smtClean="0">
                <a:latin typeface="华文楷体" panose="02010600040101010101" pitchFamily="2" charset="-122"/>
                <a:ea typeface="华文楷体" panose="02010600040101010101" pitchFamily="2" charset="-122"/>
              </a:rPr>
              <a:t>MODBUS</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5636740" y="4195326"/>
            <a:ext cx="655525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16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19</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SCL</a:t>
            </a:r>
            <a:r>
              <a:rPr lang="zh-CN" altLang="en-US" sz="1600" dirty="0" smtClean="0">
                <a:latin typeface="华文楷体" panose="02010600040101010101" pitchFamily="2" charset="-122"/>
                <a:ea typeface="华文楷体" panose="02010600040101010101" pitchFamily="2" charset="-122"/>
              </a:rPr>
              <a:t>语言的</a:t>
            </a:r>
            <a:r>
              <a:rPr lang="en-US" altLang="zh-CN" sz="1600" dirty="0" smtClean="0">
                <a:latin typeface="华文楷体" panose="02010600040101010101" pitchFamily="2" charset="-122"/>
                <a:ea typeface="华文楷体" panose="02010600040101010101" pitchFamily="2" charset="-122"/>
              </a:rPr>
              <a:t>Modbus</a:t>
            </a:r>
            <a:r>
              <a:rPr lang="zh-CN" altLang="en-US" sz="1600" dirty="0" smtClean="0">
                <a:latin typeface="华文楷体" panose="02010600040101010101" pitchFamily="2" charset="-122"/>
                <a:ea typeface="华文楷体" panose="02010600040101010101" pitchFamily="2" charset="-122"/>
              </a:rPr>
              <a:t>通信程序设计及从站应用）</a:t>
            </a:r>
            <a:endParaRPr lang="zh-CN" altLang="en-US" sz="1600" dirty="0">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30" name="文本框 29"/>
              <p:cNvSpPr txBox="1"/>
              <p:nvPr/>
            </p:nvSpPr>
            <p:spPr>
              <a:xfrm>
                <a:off x="5636741" y="4577268"/>
                <a:ext cx="5521116" cy="338554"/>
              </a:xfrm>
              <a:prstGeom prst="rect">
                <a:avLst/>
              </a:prstGeom>
              <a:noFill/>
            </p:spPr>
            <p:txBody>
              <a:bodyPr wrap="square" rtlCol="0">
                <a:spAutoFit/>
              </a:bodyPr>
              <a:lstStyle/>
              <a:p>
                <a14:m>
                  <m:oMath xmlns:m="http://schemas.openxmlformats.org/officeDocument/2006/math">
                    <m:r>
                      <a:rPr lang="zh-CN" altLang="en-US" sz="1600" i="1" dirty="0" smtClean="0">
                        <a:latin typeface="Cambria Math" panose="02040503050406030204" pitchFamily="18" charset="0"/>
                        <a:ea typeface="华文楷体" panose="02010600040101010101" pitchFamily="2" charset="-122"/>
                      </a:rPr>
                      <m:t>④</m:t>
                    </m:r>
                  </m:oMath>
                </a14:m>
                <a:r>
                  <a:rPr lang="zh-CN" altLang="en-US" sz="1600" dirty="0" smtClean="0">
                    <a:latin typeface="华文楷体" panose="02010600040101010101" pitchFamily="2" charset="-122"/>
                    <a:ea typeface="华文楷体" panose="02010600040101010101" pitchFamily="2" charset="-122"/>
                  </a:rPr>
                  <a:t> 第</a:t>
                </a:r>
                <a:r>
                  <a:rPr lang="en-US" altLang="zh-CN" sz="1600" dirty="0" smtClean="0">
                    <a:latin typeface="华文楷体" panose="02010600040101010101" pitchFamily="2" charset="-122"/>
                    <a:ea typeface="华文楷体" panose="02010600040101010101" pitchFamily="2" charset="-122"/>
                  </a:rPr>
                  <a:t>20</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24</a:t>
                </a:r>
                <a:r>
                  <a:rPr lang="zh-CN" altLang="en-US" sz="1600" dirty="0" smtClean="0">
                    <a:latin typeface="华文楷体" panose="02010600040101010101" pitchFamily="2" charset="-122"/>
                    <a:ea typeface="华文楷体" panose="02010600040101010101" pitchFamily="2" charset="-122"/>
                  </a:rPr>
                  <a:t>课时   （与</a:t>
                </a:r>
                <a:r>
                  <a:rPr lang="en-US" altLang="zh-CN" sz="1600" dirty="0" smtClean="0">
                    <a:latin typeface="华文楷体" panose="02010600040101010101" pitchFamily="2" charset="-122"/>
                    <a:ea typeface="华文楷体" panose="02010600040101010101" pitchFamily="2" charset="-122"/>
                  </a:rPr>
                  <a:t>V20</a:t>
                </a:r>
                <a:r>
                  <a:rPr lang="zh-CN" altLang="en-US" sz="1600" dirty="0" smtClean="0">
                    <a:latin typeface="华文楷体" panose="02010600040101010101" pitchFamily="2" charset="-122"/>
                    <a:ea typeface="华文楷体" panose="02010600040101010101" pitchFamily="2" charset="-122"/>
                  </a:rPr>
                  <a:t>变频器的</a:t>
                </a:r>
                <a:r>
                  <a:rPr lang="en-US" altLang="zh-CN" sz="1600" dirty="0" smtClean="0">
                    <a:latin typeface="华文楷体" panose="02010600040101010101" pitchFamily="2" charset="-122"/>
                    <a:ea typeface="华文楷体" panose="02010600040101010101" pitchFamily="2" charset="-122"/>
                  </a:rPr>
                  <a:t>USS</a:t>
                </a:r>
                <a:r>
                  <a:rPr lang="zh-CN" altLang="en-US" sz="1600" dirty="0" smtClean="0">
                    <a:latin typeface="华文楷体" panose="02010600040101010101" pitchFamily="2" charset="-122"/>
                    <a:ea typeface="华文楷体" panose="02010600040101010101" pitchFamily="2" charset="-122"/>
                  </a:rPr>
                  <a:t>协议通信讲解）</a:t>
                </a:r>
                <a:endParaRPr lang="zh-CN" altLang="en-US" sz="1600" dirty="0">
                  <a:latin typeface="华文楷体" panose="02010600040101010101" pitchFamily="2" charset="-122"/>
                  <a:ea typeface="华文楷体" panose="02010600040101010101" pitchFamily="2" charset="-122"/>
                </a:endParaRPr>
              </a:p>
            </p:txBody>
          </p:sp>
        </mc:Choice>
        <mc:Fallback xmlns="">
          <p:sp>
            <p:nvSpPr>
              <p:cNvPr id="30" name="文本框 29"/>
              <p:cNvSpPr txBox="1">
                <a:spLocks noRot="1" noChangeAspect="1" noMove="1" noResize="1" noEditPoints="1" noAdjustHandles="1" noChangeArrowheads="1" noChangeShapeType="1" noTextEdit="1"/>
              </p:cNvSpPr>
              <p:nvPr/>
            </p:nvSpPr>
            <p:spPr>
              <a:xfrm>
                <a:off x="5636741" y="4577268"/>
                <a:ext cx="5521116" cy="338554"/>
              </a:xfrm>
              <a:prstGeom prst="rect">
                <a:avLst/>
              </a:prstGeom>
              <a:blipFill rotWithShape="0">
                <a:blip r:embed="rId10"/>
                <a:stretch>
                  <a:fillRect l="-110" t="-3636" r="-4420" b="-254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5636741" y="4959209"/>
                <a:ext cx="5521116" cy="338554"/>
              </a:xfrm>
              <a:prstGeom prst="rect">
                <a:avLst/>
              </a:prstGeom>
              <a:noFill/>
            </p:spPr>
            <p:txBody>
              <a:bodyPr wrap="square" rtlCol="0">
                <a:spAutoFit/>
              </a:bodyPr>
              <a:lstStyle/>
              <a:p>
                <a14:m>
                  <m:oMath xmlns:m="http://schemas.openxmlformats.org/officeDocument/2006/math">
                    <m:r>
                      <a:rPr lang="zh-CN" altLang="en-US" sz="1600" i="1" dirty="0" smtClean="0">
                        <a:latin typeface="Cambria Math" panose="02040503050406030204" pitchFamily="18" charset="0"/>
                        <a:ea typeface="华文楷体" panose="02010600040101010101" pitchFamily="2" charset="-122"/>
                      </a:rPr>
                      <m:t>⑤</m:t>
                    </m:r>
                  </m:oMath>
                </a14:m>
                <a:r>
                  <a:rPr lang="zh-CN" altLang="en-US" sz="1600" dirty="0" smtClean="0">
                    <a:latin typeface="华文楷体" panose="02010600040101010101" pitchFamily="2" charset="-122"/>
                    <a:ea typeface="华文楷体" panose="02010600040101010101" pitchFamily="2" charset="-122"/>
                  </a:rPr>
                  <a:t> 第</a:t>
                </a:r>
                <a:r>
                  <a:rPr lang="en-US" altLang="zh-CN" sz="1600" dirty="0" smtClean="0">
                    <a:latin typeface="华文楷体" panose="02010600040101010101" pitchFamily="2" charset="-122"/>
                    <a:ea typeface="华文楷体" panose="02010600040101010101" pitchFamily="2" charset="-122"/>
                  </a:rPr>
                  <a:t>25</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33</a:t>
                </a:r>
                <a:r>
                  <a:rPr lang="zh-CN" altLang="en-US" sz="1600" dirty="0" smtClean="0">
                    <a:latin typeface="华文楷体" panose="02010600040101010101" pitchFamily="2" charset="-122"/>
                    <a:ea typeface="华文楷体" panose="02010600040101010101" pitchFamily="2" charset="-122"/>
                  </a:rPr>
                  <a:t>课时   （与欧姆龙的</a:t>
                </a:r>
                <a:r>
                  <a:rPr lang="en-US" altLang="zh-CN" sz="1600" dirty="0" smtClean="0">
                    <a:latin typeface="华文楷体" panose="02010600040101010101" pitchFamily="2" charset="-122"/>
                    <a:ea typeface="华文楷体" panose="02010600040101010101" pitchFamily="2" charset="-122"/>
                  </a:rPr>
                  <a:t>E5EZ</a:t>
                </a:r>
                <a:r>
                  <a:rPr lang="zh-CN" altLang="en-US" sz="1600" dirty="0" smtClean="0">
                    <a:latin typeface="华文楷体" panose="02010600040101010101" pitchFamily="2" charset="-122"/>
                    <a:ea typeface="华文楷体" panose="02010600040101010101" pitchFamily="2" charset="-122"/>
                  </a:rPr>
                  <a:t>仪表的</a:t>
                </a:r>
                <a:r>
                  <a:rPr lang="en-US" altLang="zh-CN" sz="1600" dirty="0" smtClean="0">
                    <a:latin typeface="华文楷体" panose="02010600040101010101" pitchFamily="2" charset="-122"/>
                    <a:ea typeface="华文楷体" panose="02010600040101010101" pitchFamily="2" charset="-122"/>
                  </a:rPr>
                  <a:t>PTP</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5636741" y="4959209"/>
                <a:ext cx="5521116" cy="338554"/>
              </a:xfrm>
              <a:prstGeom prst="rect">
                <a:avLst/>
              </a:prstGeom>
              <a:blipFill rotWithShape="0">
                <a:blip r:embed="rId11"/>
                <a:stretch>
                  <a:fillRect l="-110" t="-3636" r="-4420" b="-25455"/>
                </a:stretch>
              </a:blipFill>
            </p:spPr>
            <p:txBody>
              <a:bodyPr/>
              <a:lstStyle/>
              <a:p>
                <a:r>
                  <a:rPr lang="zh-CN" altLang="en-US">
                    <a:noFill/>
                  </a:rPr>
                  <a:t> </a:t>
                </a:r>
              </a:p>
            </p:txBody>
          </p:sp>
        </mc:Fallback>
      </mc:AlternateContent>
      <p:sp>
        <p:nvSpPr>
          <p:cNvPr id="32" name="动作按钮: 自定义 31">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3" name="动作按钮: 自定义 3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4" name="动作按钮: 自定义 33">
            <a:hlinkClick r:id="rId12"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5" name="动作按钮: 自定义 34">
            <a:hlinkClick r:id="rId13"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82964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257907" y="91551"/>
            <a:ext cx="5233410" cy="461665"/>
          </a:xfrm>
          <a:prstGeom prst="rect">
            <a:avLst/>
          </a:prstGeom>
          <a:noFill/>
        </p:spPr>
        <p:txBody>
          <a:bodyPr wrap="squar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S7-1200PLC </a:t>
            </a:r>
            <a:r>
              <a:rPr lang="zh-CN" altLang="en-US" b="1" dirty="0" smtClean="0">
                <a:latin typeface="华文楷体" panose="02010600040101010101" pitchFamily="2" charset="-122"/>
                <a:ea typeface="华文楷体" panose="02010600040101010101" pitchFamily="2" charset="-122"/>
              </a:rPr>
              <a:t>的以太网通信知识点详解</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05153" y="840509"/>
            <a:ext cx="11688287" cy="1372683"/>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S7-1200PLC</a:t>
            </a:r>
            <a:r>
              <a:rPr lang="zh-CN" altLang="en-US" sz="1600" dirty="0" smtClean="0">
                <a:latin typeface="华文楷体" panose="02010600040101010101" pitchFamily="2" charset="-122"/>
                <a:ea typeface="华文楷体" panose="02010600040101010101" pitchFamily="2" charset="-122"/>
              </a:rPr>
              <a:t>集成了</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接口，该</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接口除了可以用于与</a:t>
            </a:r>
            <a:r>
              <a:rPr lang="en-US" altLang="zh-CN" sz="1600" dirty="0" smtClean="0">
                <a:latin typeface="华文楷体" panose="02010600040101010101" pitchFamily="2" charset="-122"/>
                <a:ea typeface="华文楷体" panose="02010600040101010101" pitchFamily="2" charset="-122"/>
              </a:rPr>
              <a:t>PC</a:t>
            </a:r>
            <a:r>
              <a:rPr lang="zh-CN" altLang="en-US" sz="1600" dirty="0" smtClean="0">
                <a:latin typeface="华文楷体" panose="02010600040101010101" pitchFamily="2" charset="-122"/>
                <a:ea typeface="华文楷体" panose="02010600040101010101" pitchFamily="2" charset="-122"/>
              </a:rPr>
              <a:t>进行连接实现对</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程序的下载及与触摸屏连接外，还可实现多种通信方式，如用于第三方设备之间进行以太网通信的</a:t>
            </a:r>
            <a:r>
              <a:rPr lang="en-US" altLang="zh-CN" sz="1600" dirty="0" smtClean="0">
                <a:latin typeface="华文楷体" panose="02010600040101010101" pitchFamily="2" charset="-122"/>
                <a:ea typeface="华文楷体" panose="02010600040101010101" pitchFamily="2" charset="-122"/>
              </a:rPr>
              <a:t>OUC</a:t>
            </a:r>
            <a:r>
              <a:rPr lang="zh-CN" altLang="en-US" sz="1600" dirty="0" smtClean="0">
                <a:latin typeface="华文楷体" panose="02010600040101010101" pitchFamily="2" charset="-122"/>
                <a:ea typeface="华文楷体" panose="02010600040101010101" pitchFamily="2" charset="-122"/>
              </a:rPr>
              <a:t>通信、</a:t>
            </a:r>
            <a:r>
              <a:rPr lang="en-US" altLang="zh-CN" sz="1600" dirty="0" smtClean="0">
                <a:latin typeface="华文楷体" panose="02010600040101010101" pitchFamily="2" charset="-122"/>
                <a:ea typeface="华文楷体" panose="02010600040101010101" pitchFamily="2" charset="-122"/>
              </a:rPr>
              <a:t>MODBUS TCP</a:t>
            </a:r>
            <a:r>
              <a:rPr lang="zh-CN" altLang="en-US" sz="1600" dirty="0" smtClean="0">
                <a:latin typeface="华文楷体" panose="02010600040101010101" pitchFamily="2" charset="-122"/>
                <a:ea typeface="华文楷体" panose="02010600040101010101" pitchFamily="2" charset="-122"/>
              </a:rPr>
              <a:t>通信，也可支持西门子</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系列</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之间的</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通信以及</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通信，这里学习的内容有：① </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a:t>
            </a:r>
            <a:r>
              <a:rPr lang="zh-CN" altLang="en-US" sz="1600" dirty="0" smtClean="0">
                <a:latin typeface="华文楷体" panose="02010600040101010101" pitchFamily="2" charset="-122"/>
                <a:ea typeface="华文楷体" panose="02010600040101010101" pitchFamily="2" charset="-122"/>
                <a:cs typeface="Calibri" panose="020F0502020204030204" pitchFamily="34" charset="0"/>
              </a:rPr>
              <a:t>② </a:t>
            </a:r>
            <a:r>
              <a:rPr lang="en-US" altLang="zh-CN" sz="1600" dirty="0" smtClean="0">
                <a:latin typeface="华文楷体" panose="02010600040101010101" pitchFamily="2" charset="-122"/>
                <a:ea typeface="华文楷体" panose="02010600040101010101" pitchFamily="2" charset="-122"/>
                <a:cs typeface="Calibri" panose="020F0502020204030204" pitchFamily="34" charset="0"/>
              </a:rPr>
              <a:t>OUC</a:t>
            </a:r>
            <a:r>
              <a:rPr lang="zh-CN" altLang="en-US" sz="1600" dirty="0" smtClean="0">
                <a:latin typeface="华文楷体" panose="02010600040101010101" pitchFamily="2" charset="-122"/>
                <a:ea typeface="华文楷体" panose="02010600040101010101" pitchFamily="2" charset="-122"/>
                <a:cs typeface="Calibri" panose="020F0502020204030204" pitchFamily="34" charset="0"/>
              </a:rPr>
              <a:t>开放式通信、③ </a:t>
            </a:r>
            <a:r>
              <a:rPr lang="en-US" altLang="zh-CN" sz="1600" dirty="0" smtClean="0">
                <a:latin typeface="华文楷体" panose="02010600040101010101" pitchFamily="2" charset="-122"/>
                <a:ea typeface="华文楷体" panose="02010600040101010101" pitchFamily="2" charset="-122"/>
                <a:cs typeface="Calibri" panose="020F0502020204030204" pitchFamily="34" charset="0"/>
              </a:rPr>
              <a:t>Modbus TCP</a:t>
            </a:r>
            <a:r>
              <a:rPr lang="zh-CN" altLang="en-US" sz="1600" dirty="0" smtClean="0">
                <a:latin typeface="华文楷体" panose="02010600040101010101" pitchFamily="2" charset="-122"/>
                <a:ea typeface="华文楷体" panose="02010600040101010101" pitchFamily="2" charset="-122"/>
                <a:cs typeface="Calibri" panose="020F0502020204030204" pitchFamily="34" charset="0"/>
              </a:rPr>
              <a:t>通信、④ </a:t>
            </a:r>
            <a:r>
              <a:rPr lang="en-US" altLang="zh-CN" sz="1600" dirty="0" smtClean="0">
                <a:latin typeface="华文楷体" panose="02010600040101010101" pitchFamily="2" charset="-122"/>
                <a:ea typeface="华文楷体" panose="02010600040101010101" pitchFamily="2" charset="-122"/>
                <a:cs typeface="Calibri" panose="020F0502020204030204" pitchFamily="34" charset="0"/>
              </a:rPr>
              <a:t>Profinet-IO</a:t>
            </a:r>
            <a:r>
              <a:rPr lang="zh-CN" altLang="en-US" sz="1600" dirty="0" smtClean="0">
                <a:latin typeface="华文楷体" panose="02010600040101010101" pitchFamily="2" charset="-122"/>
                <a:ea typeface="华文楷体" panose="02010600040101010101" pitchFamily="2" charset="-122"/>
                <a:cs typeface="Calibri" panose="020F0502020204030204" pitchFamily="34" charset="0"/>
              </a:rPr>
              <a:t>通信。</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a:latin typeface="华文楷体" panose="02010600040101010101" pitchFamily="2" charset="-122"/>
                <a:ea typeface="华文楷体" panose="02010600040101010101" pitchFamily="2" charset="-122"/>
                <a:hlinkClick r:id="rId3" action="ppaction://hlinkfile"/>
              </a:rPr>
              <a:t>《S7-1200</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a:latin typeface="华文楷体" panose="02010600040101010101" pitchFamily="2" charset="-122"/>
                <a:ea typeface="华文楷体" panose="02010600040101010101" pitchFamily="2" charset="-122"/>
                <a:hlinkClick r:id="rId3" action="ppaction://hlinkfile"/>
              </a:rPr>
              <a:t>》</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4" action="ppaction://hlinkfile"/>
              </a:rPr>
              <a:t>《S7-1200 Easy Plus》</a:t>
            </a:r>
            <a:r>
              <a:rPr lang="zh-CN" altLang="en-US" sz="1600" dirty="0">
                <a:latin typeface="华文楷体" panose="02010600040101010101" pitchFamily="2" charset="-122"/>
                <a:ea typeface="华文楷体" panose="02010600040101010101" pitchFamily="2" charset="-122"/>
              </a:rPr>
              <a:t>和</a:t>
            </a:r>
            <a:r>
              <a:rPr lang="en-US" altLang="zh-CN" sz="1600" dirty="0">
                <a:solidFill>
                  <a:srgbClr val="FF0000"/>
                </a:solidFill>
                <a:latin typeface="华文楷体" panose="02010600040101010101" pitchFamily="2" charset="-122"/>
                <a:ea typeface="华文楷体" panose="02010600040101010101" pitchFamily="2" charset="-122"/>
                <a:hlinkClick r:id="rId5" action="ppaction://hlinkfile"/>
              </a:rPr>
              <a:t>《S7-1200</a:t>
            </a:r>
            <a:r>
              <a:rPr lang="zh-CN" altLang="en-US" sz="1600" dirty="0">
                <a:solidFill>
                  <a:srgbClr val="FF0000"/>
                </a:solidFill>
                <a:latin typeface="华文楷体" panose="02010600040101010101" pitchFamily="2" charset="-122"/>
                <a:ea typeface="华文楷体" panose="02010600040101010101" pitchFamily="2" charset="-122"/>
                <a:hlinkClick r:id="rId5" action="ppaction://hlinkfile"/>
              </a:rPr>
              <a:t>程序例集</a:t>
            </a:r>
            <a:r>
              <a:rPr lang="en-US" altLang="zh-CN" sz="1600" dirty="0">
                <a:solidFill>
                  <a:srgbClr val="FF0000"/>
                </a:solidFill>
                <a:latin typeface="华文楷体" panose="02010600040101010101" pitchFamily="2" charset="-122"/>
                <a:ea typeface="华文楷体" panose="02010600040101010101" pitchFamily="2" charset="-122"/>
                <a:hlinkClick r:id="rId5" action="ppaction://hlinkfile"/>
              </a:rPr>
              <a:t>》</a:t>
            </a:r>
            <a:r>
              <a:rPr lang="zh-CN" altLang="en-US" sz="1600" dirty="0">
                <a:latin typeface="华文楷体" panose="02010600040101010101" pitchFamily="2" charset="-122"/>
                <a:ea typeface="华文楷体" panose="02010600040101010101" pitchFamily="2" charset="-122"/>
              </a:rPr>
              <a:t>。</a:t>
            </a:r>
            <a:endParaRPr lang="en-US" altLang="zh-CN" sz="1600" dirty="0">
              <a:solidFill>
                <a:srgbClr val="FF0000"/>
              </a:solidFill>
              <a:latin typeface="华文楷体" panose="02010600040101010101" pitchFamily="2" charset="-122"/>
              <a:ea typeface="华文楷体" panose="02010600040101010101" pitchFamily="2" charset="-122"/>
            </a:endParaRPr>
          </a:p>
        </p:txBody>
      </p:sp>
      <p:grpSp>
        <p:nvGrpSpPr>
          <p:cNvPr id="4" name="组合 3"/>
          <p:cNvGrpSpPr/>
          <p:nvPr/>
        </p:nvGrpSpPr>
        <p:grpSpPr>
          <a:xfrm>
            <a:off x="1363150" y="2895497"/>
            <a:ext cx="1891680" cy="1410444"/>
            <a:chOff x="1215770" y="3367596"/>
            <a:chExt cx="2568163" cy="2041840"/>
          </a:xfrm>
        </p:grpSpPr>
        <p:sp>
          <p:nvSpPr>
            <p:cNvPr id="12" name="文本框 11"/>
            <p:cNvSpPr txBox="1"/>
            <p:nvPr/>
          </p:nvSpPr>
          <p:spPr>
            <a:xfrm>
              <a:off x="1643012" y="5132437"/>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6"/>
            </p:cNvPr>
            <p:cNvPicPr>
              <a:picLocks noChangeAspect="1"/>
            </p:cNvPicPr>
            <p:nvPr/>
          </p:nvPicPr>
          <p:blipFill>
            <a:blip r:embed="rId7"/>
            <a:stretch>
              <a:fillRect/>
            </a:stretch>
          </p:blipFill>
          <p:spPr>
            <a:xfrm>
              <a:off x="1215770" y="3367596"/>
              <a:ext cx="2568163" cy="1722269"/>
            </a:xfrm>
            <a:prstGeom prst="rect">
              <a:avLst/>
            </a:prstGeom>
          </p:spPr>
        </p:pic>
      </p:grpSp>
      <p:cxnSp>
        <p:nvCxnSpPr>
          <p:cNvPr id="19" name="直接连接符 18"/>
          <p:cNvCxnSpPr/>
          <p:nvPr/>
        </p:nvCxnSpPr>
        <p:spPr>
          <a:xfrm>
            <a:off x="5162989" y="2674912"/>
            <a:ext cx="0" cy="3374923"/>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74120" y="2542240"/>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474120" y="4459995"/>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656141" y="5128486"/>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掌握与第三方设备之间的通信应用</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656141" y="4734956"/>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a:t>
            </a:r>
            <a:r>
              <a:rPr lang="en-US" altLang="zh-CN" sz="1600" dirty="0" smtClean="0">
                <a:latin typeface="华文楷体" panose="02010600040101010101" pitchFamily="2" charset="-122"/>
                <a:ea typeface="华文楷体" panose="02010600040101010101" pitchFamily="2" charset="-122"/>
              </a:rPr>
              <a:t>/Profinet-IO</a:t>
            </a:r>
            <a:r>
              <a:rPr lang="zh-CN" altLang="en-US" sz="1600" dirty="0" smtClean="0">
                <a:latin typeface="华文楷体" panose="02010600040101010101" pitchFamily="2" charset="-122"/>
                <a:ea typeface="华文楷体" panose="02010600040101010101" pitchFamily="2" charset="-122"/>
              </a:rPr>
              <a:t>通信的应用</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656141" y="5522016"/>
            <a:ext cx="4383945"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能够根据要求选择适合的方案完成组网控制。</a:t>
            </a:r>
            <a:endParaRPr lang="zh-CN" altLang="en-US" sz="1600" dirty="0">
              <a:latin typeface="华文楷体" panose="02010600040101010101" pitchFamily="2" charset="-122"/>
              <a:ea typeface="华文楷体" panose="02010600040101010101" pitchFamily="2" charset="-122"/>
            </a:endParaRPr>
          </a:p>
        </p:txBody>
      </p:sp>
      <p:sp>
        <p:nvSpPr>
          <p:cNvPr id="32" name="文本框 31"/>
          <p:cNvSpPr txBox="1"/>
          <p:nvPr/>
        </p:nvSpPr>
        <p:spPr>
          <a:xfrm>
            <a:off x="5509412" y="2520370"/>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33" name="文本框 32"/>
          <p:cNvSpPr txBox="1"/>
          <p:nvPr/>
        </p:nvSpPr>
        <p:spPr>
          <a:xfrm>
            <a:off x="5505393" y="2987999"/>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8" action="ppaction://hlinkfile"/>
              </a:rPr>
              <a:t>《</a:t>
            </a:r>
            <a:r>
              <a:rPr lang="zh-CN" altLang="en-US" sz="1600" dirty="0" smtClean="0">
                <a:latin typeface="华文楷体" panose="02010600040101010101" pitchFamily="2" charset="-122"/>
                <a:ea typeface="华文楷体" panose="02010600040101010101" pitchFamily="2" charset="-122"/>
                <a:hlinkClick r:id="rId8" action="ppaction://hlinkfile"/>
              </a:rPr>
              <a:t>西门子</a:t>
            </a:r>
            <a:r>
              <a:rPr lang="en-US" altLang="zh-CN" sz="1600" dirty="0" smtClean="0">
                <a:latin typeface="华文楷体" panose="02010600040101010101" pitchFamily="2" charset="-122"/>
                <a:ea typeface="华文楷体" panose="02010600040101010101" pitchFamily="2" charset="-122"/>
                <a:hlinkClick r:id="rId8" action="ppaction://hlinkfile"/>
              </a:rPr>
              <a:t>S7-1200</a:t>
            </a:r>
            <a:r>
              <a:rPr lang="zh-CN" altLang="en-US" sz="1600" dirty="0" smtClean="0">
                <a:latin typeface="华文楷体" panose="02010600040101010101" pitchFamily="2" charset="-122"/>
                <a:ea typeface="华文楷体" panose="02010600040101010101" pitchFamily="2" charset="-122"/>
                <a:hlinkClick r:id="rId8" action="ppaction://hlinkfile"/>
              </a:rPr>
              <a:t>以太网通信功能应用</a:t>
            </a:r>
            <a:r>
              <a:rPr lang="en-US" altLang="zh-CN" sz="1600" dirty="0" smtClean="0">
                <a:latin typeface="华文楷体" panose="02010600040101010101" pitchFamily="2" charset="-122"/>
                <a:ea typeface="华文楷体" panose="02010600040101010101" pitchFamily="2" charset="-122"/>
                <a:hlinkClick r:id="rId8"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34" name="文本框 33"/>
          <p:cNvSpPr txBox="1"/>
          <p:nvPr/>
        </p:nvSpPr>
        <p:spPr>
          <a:xfrm>
            <a:off x="5636741" y="3431442"/>
            <a:ext cx="58940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9</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1200PLC</a:t>
            </a:r>
            <a:r>
              <a:rPr lang="zh-CN" altLang="en-US" sz="1600" dirty="0" smtClean="0">
                <a:latin typeface="华文楷体" panose="02010600040101010101" pitchFamily="2" charset="-122"/>
                <a:ea typeface="华文楷体" panose="02010600040101010101" pitchFamily="2" charset="-122"/>
              </a:rPr>
              <a:t>与其他</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35" name="文本框 34"/>
          <p:cNvSpPr txBox="1"/>
          <p:nvPr/>
        </p:nvSpPr>
        <p:spPr>
          <a:xfrm>
            <a:off x="5636740" y="3813384"/>
            <a:ext cx="6032745"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10</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23</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a:t>
            </a:r>
            <a:r>
              <a:rPr lang="zh-CN" altLang="en-US" sz="1600" dirty="0" smtClean="0">
                <a:latin typeface="华文楷体" panose="02010600040101010101" pitchFamily="2" charset="-122"/>
                <a:ea typeface="华文楷体" panose="02010600040101010101" pitchFamily="2" charset="-122"/>
              </a:rPr>
              <a:t>与其他</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系列</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TCP/IP</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36" name="文本框 35"/>
          <p:cNvSpPr txBox="1"/>
          <p:nvPr/>
        </p:nvSpPr>
        <p:spPr>
          <a:xfrm>
            <a:off x="5636740" y="4195326"/>
            <a:ext cx="655525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34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31</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a:t>
            </a:r>
            <a:r>
              <a:rPr lang="zh-CN" altLang="en-US" sz="1600" dirty="0" smtClean="0">
                <a:latin typeface="华文楷体" panose="02010600040101010101" pitchFamily="2" charset="-122"/>
                <a:ea typeface="华文楷体" panose="02010600040101010101" pitchFamily="2" charset="-122"/>
              </a:rPr>
              <a:t>通过</a:t>
            </a:r>
            <a:r>
              <a:rPr lang="en-US" altLang="zh-CN" sz="1600" dirty="0" smtClean="0">
                <a:latin typeface="华文楷体" panose="02010600040101010101" pitchFamily="2" charset="-122"/>
                <a:ea typeface="华文楷体" panose="02010600040101010101" pitchFamily="2" charset="-122"/>
              </a:rPr>
              <a:t>MODBUS</a:t>
            </a:r>
            <a:r>
              <a:rPr lang="zh-CN" altLang="en-US" sz="1600" dirty="0" smtClean="0">
                <a:latin typeface="华文楷体" panose="02010600040101010101" pitchFamily="2" charset="-122"/>
                <a:ea typeface="华文楷体" panose="02010600040101010101" pitchFamily="2" charset="-122"/>
              </a:rPr>
              <a:t>网关控制两台变频器）</a:t>
            </a:r>
            <a:endParaRPr lang="zh-CN" altLang="en-US" sz="1600" dirty="0">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37" name="文本框 36"/>
              <p:cNvSpPr txBox="1"/>
              <p:nvPr/>
            </p:nvSpPr>
            <p:spPr>
              <a:xfrm>
                <a:off x="5636741" y="4577268"/>
                <a:ext cx="5521116" cy="338554"/>
              </a:xfrm>
              <a:prstGeom prst="rect">
                <a:avLst/>
              </a:prstGeom>
              <a:noFill/>
            </p:spPr>
            <p:txBody>
              <a:bodyPr wrap="square" rtlCol="0">
                <a:spAutoFit/>
              </a:bodyPr>
              <a:lstStyle/>
              <a:p>
                <a14:m>
                  <m:oMath xmlns:m="http://schemas.openxmlformats.org/officeDocument/2006/math">
                    <m:r>
                      <a:rPr lang="zh-CN" altLang="en-US" sz="1600" i="1" dirty="0" smtClean="0">
                        <a:latin typeface="Cambria Math" panose="02040503050406030204" pitchFamily="18" charset="0"/>
                        <a:ea typeface="华文楷体" panose="02010600040101010101" pitchFamily="2" charset="-122"/>
                      </a:rPr>
                      <m:t>④</m:t>
                    </m:r>
                  </m:oMath>
                </a14:m>
                <a:r>
                  <a:rPr lang="zh-CN" altLang="en-US" sz="1600" dirty="0" smtClean="0">
                    <a:latin typeface="华文楷体" panose="02010600040101010101" pitchFamily="2" charset="-122"/>
                    <a:ea typeface="华文楷体" panose="02010600040101010101" pitchFamily="2" charset="-122"/>
                  </a:rPr>
                  <a:t> 第</a:t>
                </a:r>
                <a:r>
                  <a:rPr lang="en-US" altLang="zh-CN" sz="1600" dirty="0" smtClean="0">
                    <a:latin typeface="华文楷体" panose="02010600040101010101" pitchFamily="2" charset="-122"/>
                    <a:ea typeface="华文楷体" panose="02010600040101010101" pitchFamily="2" charset="-122"/>
                  </a:rPr>
                  <a:t>32</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35</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a:t>
                </a:r>
                <a:r>
                  <a:rPr lang="zh-CN" altLang="en-US" sz="1600" dirty="0" smtClean="0">
                    <a:latin typeface="华文楷体" panose="02010600040101010101" pitchFamily="2" charset="-122"/>
                    <a:ea typeface="华文楷体" panose="02010600040101010101" pitchFamily="2" charset="-122"/>
                  </a:rPr>
                  <a:t>与远程</a:t>
                </a:r>
                <a:r>
                  <a:rPr lang="en-US" altLang="zh-CN" sz="1600" dirty="0" smtClean="0">
                    <a:latin typeface="华文楷体" panose="02010600040101010101" pitchFamily="2" charset="-122"/>
                    <a:ea typeface="华文楷体" panose="02010600040101010101" pitchFamily="2" charset="-122"/>
                  </a:rPr>
                  <a:t>IO</a:t>
                </a:r>
                <a:r>
                  <a:rPr lang="zh-CN" altLang="en-US" sz="1600" dirty="0" smtClean="0">
                    <a:latin typeface="华文楷体" panose="02010600040101010101" pitchFamily="2" charset="-122"/>
                    <a:ea typeface="华文楷体" panose="02010600040101010101" pitchFamily="2" charset="-122"/>
                  </a:rPr>
                  <a:t>模块的连接）</a:t>
                </a:r>
                <a:endParaRPr lang="zh-CN" altLang="en-US" sz="1600" dirty="0">
                  <a:latin typeface="华文楷体" panose="02010600040101010101" pitchFamily="2" charset="-122"/>
                  <a:ea typeface="华文楷体" panose="02010600040101010101" pitchFamily="2" charset="-122"/>
                </a:endParaRPr>
              </a:p>
            </p:txBody>
          </p:sp>
        </mc:Choice>
        <mc:Fallback xmlns="">
          <p:sp>
            <p:nvSpPr>
              <p:cNvPr id="37" name="文本框 36"/>
              <p:cNvSpPr txBox="1">
                <a:spLocks noRot="1" noChangeAspect="1" noMove="1" noResize="1" noEditPoints="1" noAdjustHandles="1" noChangeArrowheads="1" noChangeShapeType="1" noTextEdit="1"/>
              </p:cNvSpPr>
              <p:nvPr/>
            </p:nvSpPr>
            <p:spPr>
              <a:xfrm>
                <a:off x="5636741" y="4577268"/>
                <a:ext cx="5521116" cy="338554"/>
              </a:xfrm>
              <a:prstGeom prst="rect">
                <a:avLst/>
              </a:prstGeom>
              <a:blipFill rotWithShape="0">
                <a:blip r:embed="rId9"/>
                <a:stretch>
                  <a:fillRect l="-110" t="-3636" b="-25455"/>
                </a:stretch>
              </a:blipFill>
            </p:spPr>
            <p:txBody>
              <a:bodyPr/>
              <a:lstStyle/>
              <a:p>
                <a:r>
                  <a:rPr lang="zh-CN" altLang="en-US">
                    <a:noFill/>
                  </a:rPr>
                  <a:t> </a:t>
                </a:r>
              </a:p>
            </p:txBody>
          </p:sp>
        </mc:Fallback>
      </mc:AlternateContent>
      <p:sp>
        <p:nvSpPr>
          <p:cNvPr id="39" name="动作按钮: 自定义 38">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40" name="动作按钮: 自定义 39">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41" name="动作按钮: 自定义 40">
            <a:hlinkClick r:id="rId10"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42" name="动作按钮: 自定义 41">
            <a:hlinkClick r:id="rId11"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515454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257907" y="91551"/>
            <a:ext cx="6676293" cy="461665"/>
          </a:xfrm>
          <a:prstGeom prst="rect">
            <a:avLst/>
          </a:prstGeom>
          <a:noFill/>
        </p:spPr>
        <p:txBody>
          <a:bodyPr wrap="squar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S7-1200PLC</a:t>
            </a:r>
            <a:r>
              <a:rPr lang="zh-CN" altLang="en-US" b="1" dirty="0" smtClean="0">
                <a:latin typeface="华文楷体" panose="02010600040101010101" pitchFamily="2" charset="-122"/>
                <a:ea typeface="华文楷体" panose="02010600040101010101" pitchFamily="2" charset="-122"/>
              </a:rPr>
              <a:t>的高速脉冲输入输出知识点内容描述</a:t>
            </a:r>
            <a:endParaRPr lang="zh-CN" altLang="en-US"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05153" y="840509"/>
            <a:ext cx="11842956" cy="1372683"/>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运动控制作为</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的三大控制方式之一，在现在的应用种使用非常多，对于</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除了可使用通信方式及模拟量方式实现定位外，同样也可支持脉冲的方式来实现对步进或伺服的控制以实现位置控制，这里的组要学习内容为：① 高速计数器的应用、②工艺对象的的运动轴配置、</a:t>
            </a:r>
            <a:r>
              <a:rPr lang="en-US" altLang="zh-CN" sz="1600" dirty="0" smtClean="0">
                <a:latin typeface="华文楷体" panose="02010600040101010101" pitchFamily="2" charset="-122"/>
                <a:ea typeface="华文楷体" panose="02010600040101010101" pitchFamily="2" charset="-122"/>
              </a:rPr>
              <a:t>③ PLC OPEN</a:t>
            </a:r>
            <a:r>
              <a:rPr lang="zh-CN" altLang="en-US" sz="1600" dirty="0" smtClean="0">
                <a:latin typeface="华文楷体" panose="02010600040101010101" pitchFamily="2" charset="-122"/>
                <a:ea typeface="华文楷体" panose="02010600040101010101" pitchFamily="2" charset="-122"/>
              </a:rPr>
              <a:t>指令的学习。</a:t>
            </a:r>
            <a:endParaRPr lang="en-US" altLang="zh-CN" sz="1600" dirty="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参考资料：</a:t>
            </a:r>
            <a:r>
              <a:rPr lang="en-US" altLang="zh-CN" sz="1600" dirty="0">
                <a:latin typeface="华文楷体" panose="02010600040101010101" pitchFamily="2" charset="-122"/>
                <a:ea typeface="华文楷体" panose="02010600040101010101" pitchFamily="2" charset="-122"/>
                <a:hlinkClick r:id="rId3" action="ppaction://hlinkfile"/>
              </a:rPr>
              <a:t>《S7-1200</a:t>
            </a:r>
            <a:r>
              <a:rPr lang="zh-CN" altLang="en-US" sz="1600" dirty="0">
                <a:latin typeface="华文楷体" panose="02010600040101010101" pitchFamily="2" charset="-122"/>
                <a:ea typeface="华文楷体" panose="02010600040101010101" pitchFamily="2" charset="-122"/>
                <a:hlinkClick r:id="rId3" action="ppaction://hlinkfile"/>
              </a:rPr>
              <a:t>系统手册</a:t>
            </a:r>
            <a:r>
              <a:rPr lang="en-US" altLang="zh-CN" sz="1600" dirty="0">
                <a:latin typeface="华文楷体" panose="02010600040101010101" pitchFamily="2" charset="-122"/>
                <a:ea typeface="华文楷体" panose="02010600040101010101" pitchFamily="2" charset="-122"/>
                <a:hlinkClick r:id="rId3" action="ppaction://hlinkfile"/>
              </a:rPr>
              <a:t>》</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4" action="ppaction://hlinkfile"/>
              </a:rPr>
              <a:t>《S7-1200 Easy Plus》</a:t>
            </a:r>
            <a:r>
              <a:rPr lang="zh-CN" altLang="en-US" sz="1600" dirty="0">
                <a:latin typeface="华文楷体" panose="02010600040101010101" pitchFamily="2" charset="-122"/>
                <a:ea typeface="华文楷体" panose="02010600040101010101" pitchFamily="2" charset="-122"/>
              </a:rPr>
              <a:t>和</a:t>
            </a:r>
            <a:r>
              <a:rPr lang="en-US" altLang="zh-CN" sz="1600" dirty="0">
                <a:solidFill>
                  <a:srgbClr val="FF0000"/>
                </a:solidFill>
                <a:latin typeface="华文楷体" panose="02010600040101010101" pitchFamily="2" charset="-122"/>
                <a:ea typeface="华文楷体" panose="02010600040101010101" pitchFamily="2" charset="-122"/>
                <a:hlinkClick r:id="rId5" action="ppaction://hlinkfile"/>
              </a:rPr>
              <a:t>《S7-1200</a:t>
            </a:r>
            <a:r>
              <a:rPr lang="zh-CN" altLang="en-US" sz="1600" dirty="0">
                <a:solidFill>
                  <a:srgbClr val="FF0000"/>
                </a:solidFill>
                <a:latin typeface="华文楷体" panose="02010600040101010101" pitchFamily="2" charset="-122"/>
                <a:ea typeface="华文楷体" panose="02010600040101010101" pitchFamily="2" charset="-122"/>
                <a:hlinkClick r:id="rId5" action="ppaction://hlinkfile"/>
              </a:rPr>
              <a:t>程序例集</a:t>
            </a:r>
            <a:r>
              <a:rPr lang="en-US" altLang="zh-CN" sz="1600" dirty="0">
                <a:solidFill>
                  <a:srgbClr val="FF0000"/>
                </a:solidFill>
                <a:latin typeface="华文楷体" panose="02010600040101010101" pitchFamily="2" charset="-122"/>
                <a:ea typeface="华文楷体" panose="02010600040101010101" pitchFamily="2" charset="-122"/>
                <a:hlinkClick r:id="rId5" action="ppaction://hlinkfile"/>
              </a:rPr>
              <a:t>》</a:t>
            </a:r>
            <a:r>
              <a:rPr lang="zh-CN" altLang="en-US" sz="1600" dirty="0">
                <a:latin typeface="华文楷体" panose="02010600040101010101" pitchFamily="2" charset="-122"/>
                <a:ea typeface="华文楷体" panose="02010600040101010101" pitchFamily="2" charset="-122"/>
              </a:rPr>
              <a:t>。</a:t>
            </a:r>
            <a:endParaRPr lang="en-US" altLang="zh-CN" sz="1600" dirty="0">
              <a:solidFill>
                <a:srgbClr val="FF0000"/>
              </a:solidFill>
              <a:latin typeface="华文楷体" panose="02010600040101010101" pitchFamily="2" charset="-122"/>
              <a:ea typeface="华文楷体" panose="02010600040101010101" pitchFamily="2" charset="-122"/>
            </a:endParaRPr>
          </a:p>
        </p:txBody>
      </p:sp>
      <p:grpSp>
        <p:nvGrpSpPr>
          <p:cNvPr id="6" name="组合 5"/>
          <p:cNvGrpSpPr/>
          <p:nvPr/>
        </p:nvGrpSpPr>
        <p:grpSpPr>
          <a:xfrm>
            <a:off x="1748011" y="2961884"/>
            <a:ext cx="1654525" cy="1301398"/>
            <a:chOff x="1132354" y="3383488"/>
            <a:chExt cx="2575783" cy="2026031"/>
          </a:xfrm>
        </p:grpSpPr>
        <p:sp>
          <p:nvSpPr>
            <p:cNvPr id="12" name="文本框 11"/>
            <p:cNvSpPr txBox="1"/>
            <p:nvPr/>
          </p:nvSpPr>
          <p:spPr>
            <a:xfrm>
              <a:off x="1440041" y="5132520"/>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3" name="图片 2">
              <a:hlinkClick r:id="rId6"/>
            </p:cNvPr>
            <p:cNvPicPr>
              <a:picLocks noChangeAspect="1"/>
            </p:cNvPicPr>
            <p:nvPr/>
          </p:nvPicPr>
          <p:blipFill>
            <a:blip r:embed="rId7"/>
            <a:stretch>
              <a:fillRect/>
            </a:stretch>
          </p:blipFill>
          <p:spPr>
            <a:xfrm>
              <a:off x="1132354" y="3383488"/>
              <a:ext cx="2575783" cy="1729890"/>
            </a:xfrm>
            <a:prstGeom prst="rect">
              <a:avLst/>
            </a:prstGeom>
          </p:spPr>
        </p:pic>
      </p:grpSp>
      <p:cxnSp>
        <p:nvCxnSpPr>
          <p:cNvPr id="22" name="直接连接符 21"/>
          <p:cNvCxnSpPr/>
          <p:nvPr/>
        </p:nvCxnSpPr>
        <p:spPr>
          <a:xfrm>
            <a:off x="5162989" y="2674912"/>
            <a:ext cx="0" cy="3374923"/>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74120" y="2542240"/>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474120" y="4459995"/>
            <a:ext cx="2101154"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25" name="文本框 24"/>
          <p:cNvSpPr txBox="1"/>
          <p:nvPr/>
        </p:nvSpPr>
        <p:spPr>
          <a:xfrm>
            <a:off x="656141" y="5128486"/>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掌握工艺对象中的运动轴组态配置</a:t>
            </a:r>
            <a:endParaRPr lang="zh-CN" altLang="en-US" sz="160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656141" y="4734956"/>
            <a:ext cx="3938637"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① 掌握高速计数器功能的应用</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656141" y="5522016"/>
            <a:ext cx="4383945" cy="73250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能够使用工艺对象完成对伺服</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步进的定位控制</a:t>
            </a:r>
            <a:endParaRPr lang="zh-CN" altLang="en-US" sz="160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5509412" y="2520370"/>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5505393" y="2987999"/>
            <a:ext cx="4226460"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hlinkClick r:id="rId8" action="ppaction://hlinkfile"/>
              </a:rPr>
              <a:t>《</a:t>
            </a:r>
            <a:r>
              <a:rPr lang="zh-CN" altLang="en-US" sz="1600" dirty="0" smtClean="0">
                <a:latin typeface="华文楷体" panose="02010600040101010101" pitchFamily="2" charset="-122"/>
                <a:ea typeface="华文楷体" panose="02010600040101010101" pitchFamily="2" charset="-122"/>
                <a:hlinkClick r:id="rId8" action="ppaction://hlinkfile"/>
              </a:rPr>
              <a:t>西门子</a:t>
            </a:r>
            <a:r>
              <a:rPr lang="en-US" altLang="zh-CN" sz="1600" dirty="0" smtClean="0">
                <a:latin typeface="华文楷体" panose="02010600040101010101" pitchFamily="2" charset="-122"/>
                <a:ea typeface="华文楷体" panose="02010600040101010101" pitchFamily="2" charset="-122"/>
                <a:hlinkClick r:id="rId8" action="ppaction://hlinkfile"/>
              </a:rPr>
              <a:t>S7-1200</a:t>
            </a:r>
            <a:r>
              <a:rPr lang="zh-CN" altLang="en-US" sz="1600" dirty="0" smtClean="0">
                <a:latin typeface="华文楷体" panose="02010600040101010101" pitchFamily="2" charset="-122"/>
                <a:ea typeface="华文楷体" panose="02010600040101010101" pitchFamily="2" charset="-122"/>
                <a:hlinkClick r:id="rId8" action="ppaction://hlinkfile"/>
              </a:rPr>
              <a:t>定位控制应用</a:t>
            </a:r>
            <a:r>
              <a:rPr lang="en-US" altLang="zh-CN" sz="1600" dirty="0" smtClean="0">
                <a:latin typeface="华文楷体" panose="02010600040101010101" pitchFamily="2" charset="-122"/>
                <a:ea typeface="华文楷体" panose="02010600040101010101" pitchFamily="2" charset="-122"/>
                <a:hlinkClick r:id="rId8"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30" name="文本框 29"/>
          <p:cNvSpPr txBox="1"/>
          <p:nvPr/>
        </p:nvSpPr>
        <p:spPr>
          <a:xfrm>
            <a:off x="5636741" y="3431442"/>
            <a:ext cx="58940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11</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1200PLC</a:t>
            </a:r>
            <a:r>
              <a:rPr lang="zh-CN" altLang="en-US" sz="1600" dirty="0" smtClean="0">
                <a:latin typeface="华文楷体" panose="02010600040101010101" pitchFamily="2" charset="-122"/>
                <a:ea typeface="华文楷体" panose="02010600040101010101" pitchFamily="2" charset="-122"/>
              </a:rPr>
              <a:t>高速计数器应用）</a:t>
            </a:r>
            <a:endParaRPr lang="zh-CN" altLang="en-US" sz="1600" dirty="0">
              <a:latin typeface="华文楷体" panose="02010600040101010101" pitchFamily="2" charset="-122"/>
              <a:ea typeface="华文楷体" panose="02010600040101010101" pitchFamily="2" charset="-122"/>
            </a:endParaRPr>
          </a:p>
        </p:txBody>
      </p:sp>
      <p:sp>
        <p:nvSpPr>
          <p:cNvPr id="31" name="文本框 30"/>
          <p:cNvSpPr txBox="1"/>
          <p:nvPr/>
        </p:nvSpPr>
        <p:spPr>
          <a:xfrm>
            <a:off x="5636740" y="3813384"/>
            <a:ext cx="6032745"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12</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26</a:t>
            </a:r>
            <a:r>
              <a:rPr lang="zh-CN" altLang="en-US" sz="1600" dirty="0" smtClean="0">
                <a:latin typeface="华文楷体" panose="02010600040101010101" pitchFamily="2" charset="-122"/>
                <a:ea typeface="华文楷体" panose="02010600040101010101" pitchFamily="2" charset="-122"/>
              </a:rPr>
              <a:t>课时   （工艺对象运动轴的组态与指令说明）</a:t>
            </a:r>
            <a:endParaRPr lang="zh-CN" altLang="en-US" sz="1600" dirty="0">
              <a:latin typeface="华文楷体" panose="02010600040101010101" pitchFamily="2" charset="-122"/>
              <a:ea typeface="华文楷体" panose="02010600040101010101" pitchFamily="2" charset="-122"/>
            </a:endParaRPr>
          </a:p>
        </p:txBody>
      </p:sp>
      <p:sp>
        <p:nvSpPr>
          <p:cNvPr id="32" name="文本框 31"/>
          <p:cNvSpPr txBox="1"/>
          <p:nvPr/>
        </p:nvSpPr>
        <p:spPr>
          <a:xfrm>
            <a:off x="5636740" y="4195326"/>
            <a:ext cx="655525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27</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32</a:t>
            </a:r>
            <a:r>
              <a:rPr lang="zh-CN" altLang="en-US" sz="1600" dirty="0" smtClean="0">
                <a:latin typeface="华文楷体" panose="02010600040101010101" pitchFamily="2" charset="-122"/>
                <a:ea typeface="华文楷体" panose="02010600040101010101" pitchFamily="2" charset="-122"/>
              </a:rPr>
              <a:t>课时   （控制伺服</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步进的单点单速和多点多速应用）</a:t>
            </a:r>
            <a:endParaRPr lang="zh-CN" altLang="en-US" sz="1600" dirty="0">
              <a:latin typeface="华文楷体" panose="02010600040101010101" pitchFamily="2" charset="-122"/>
              <a:ea typeface="华文楷体" panose="02010600040101010101" pitchFamily="2" charset="-122"/>
            </a:endParaRPr>
          </a:p>
        </p:txBody>
      </p:sp>
      <p:sp>
        <p:nvSpPr>
          <p:cNvPr id="34" name="动作按钮: 自定义 3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5" name="动作按钮: 自定义 3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6" name="动作按钮: 自定义 35">
            <a:hlinkClick r:id="rId9"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7" name="动作按钮: 自定义 36">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411769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740674"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a:t>技成</a:t>
            </a:r>
            <a:r>
              <a:rPr lang="en-US" altLang="zh-CN" dirty="0"/>
              <a:t>S7-300</a:t>
            </a:r>
            <a:r>
              <a:rPr lang="zh-CN" altLang="en-US" dirty="0"/>
              <a:t>课程学习步骤及课程内容规划</a:t>
            </a:r>
          </a:p>
        </p:txBody>
      </p:sp>
      <p:sp>
        <p:nvSpPr>
          <p:cNvPr id="97" name="圆角矩形 96"/>
          <p:cNvSpPr/>
          <p:nvPr/>
        </p:nvSpPr>
        <p:spPr>
          <a:xfrm>
            <a:off x="707921" y="1502970"/>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软件与资料</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99" name="直接箭头连接符 98"/>
          <p:cNvCxnSpPr/>
          <p:nvPr/>
        </p:nvCxnSpPr>
        <p:spPr>
          <a:xfrm>
            <a:off x="2466211" y="1726342"/>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1" name="圆角矩形 100"/>
          <p:cNvSpPr/>
          <p:nvPr/>
        </p:nvSpPr>
        <p:spPr>
          <a:xfrm>
            <a:off x="3382296" y="1512801"/>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S7-300</a:t>
            </a:r>
            <a:r>
              <a:rPr lang="zh-CN" altLang="en-US" sz="1600" b="1" dirty="0" smtClean="0">
                <a:solidFill>
                  <a:schemeClr val="tx1"/>
                </a:solidFill>
                <a:latin typeface="华文楷体" panose="02010600040101010101" pitchFamily="2" charset="-122"/>
                <a:ea typeface="华文楷体" panose="02010600040101010101" pitchFamily="2" charset="-122"/>
              </a:rPr>
              <a:t>初级内容</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03" name="直接箭头连接符 102"/>
          <p:cNvCxnSpPr/>
          <p:nvPr/>
        </p:nvCxnSpPr>
        <p:spPr>
          <a:xfrm>
            <a:off x="5140586" y="1726342"/>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6" name="圆角矩形 105"/>
          <p:cNvSpPr/>
          <p:nvPr/>
        </p:nvSpPr>
        <p:spPr>
          <a:xfrm>
            <a:off x="6048525" y="1473983"/>
            <a:ext cx="1917288"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S7-300</a:t>
            </a:r>
            <a:r>
              <a:rPr lang="zh-CN" altLang="en-US" sz="1600" b="1" dirty="0" smtClean="0">
                <a:solidFill>
                  <a:schemeClr val="tx1"/>
                </a:solidFill>
                <a:latin typeface="华文楷体" panose="02010600040101010101" pitchFamily="2" charset="-122"/>
                <a:ea typeface="华文楷体" panose="02010600040101010101" pitchFamily="2" charset="-122"/>
              </a:rPr>
              <a:t>高级内容</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12" name="直接箭头连接符 111"/>
          <p:cNvCxnSpPr/>
          <p:nvPr/>
        </p:nvCxnSpPr>
        <p:spPr>
          <a:xfrm>
            <a:off x="7965813" y="1692599"/>
            <a:ext cx="765233" cy="5488"/>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7" name="圆角矩形 126"/>
          <p:cNvSpPr/>
          <p:nvPr/>
        </p:nvSpPr>
        <p:spPr>
          <a:xfrm>
            <a:off x="8731045" y="1474715"/>
            <a:ext cx="2290916"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S7-300</a:t>
            </a:r>
            <a:r>
              <a:rPr lang="zh-CN" altLang="en-US" sz="1600" b="1" dirty="0" smtClean="0">
                <a:solidFill>
                  <a:schemeClr val="tx1"/>
                </a:solidFill>
                <a:latin typeface="华文楷体" panose="02010600040101010101" pitchFamily="2" charset="-122"/>
                <a:ea typeface="华文楷体" panose="02010600040101010101" pitchFamily="2" charset="-122"/>
              </a:rPr>
              <a:t>以太网通信应用</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29" name="直接连接符 128"/>
          <p:cNvCxnSpPr/>
          <p:nvPr/>
        </p:nvCxnSpPr>
        <p:spPr>
          <a:xfrm>
            <a:off x="855406" y="1930051"/>
            <a:ext cx="0" cy="1469497"/>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855408" y="2383640"/>
            <a:ext cx="2001143" cy="427081"/>
            <a:chOff x="845576" y="2403304"/>
            <a:chExt cx="2001143" cy="427081"/>
          </a:xfrm>
        </p:grpSpPr>
        <p:sp>
          <p:nvSpPr>
            <p:cNvPr id="131" name="圆角矩形 130">
              <a:hlinkClick r:id="rId3" action="ppaction://hlinksldjump"/>
            </p:cNvPr>
            <p:cNvSpPr/>
            <p:nvPr/>
          </p:nvSpPr>
          <p:spPr>
            <a:xfrm>
              <a:off x="1306426" y="2403304"/>
              <a:ext cx="1540293"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学习</a:t>
              </a:r>
              <a:r>
                <a:rPr lang="zh-CN" altLang="en-US" sz="1600" dirty="0" smtClean="0">
                  <a:solidFill>
                    <a:schemeClr val="tx1"/>
                  </a:solidFill>
                  <a:latin typeface="华文楷体" panose="02010600040101010101" pitchFamily="2" charset="-122"/>
                  <a:ea typeface="华文楷体" panose="02010600040101010101" pitchFamily="2" charset="-122"/>
                </a:rPr>
                <a:t>参考资料</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132" name="直接连接符 131"/>
            <p:cNvCxnSpPr>
              <a:stCxn id="131" idx="1"/>
            </p:cNvCxnSpPr>
            <p:nvPr/>
          </p:nvCxnSpPr>
          <p:spPr>
            <a:xfrm flipH="1" flipV="1">
              <a:off x="845576" y="2615381"/>
              <a:ext cx="460850"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3" name="组合 132"/>
          <p:cNvGrpSpPr/>
          <p:nvPr/>
        </p:nvGrpSpPr>
        <p:grpSpPr>
          <a:xfrm>
            <a:off x="865239" y="3187471"/>
            <a:ext cx="1991312" cy="427081"/>
            <a:chOff x="855407" y="3354104"/>
            <a:chExt cx="1991312" cy="427081"/>
          </a:xfrm>
        </p:grpSpPr>
        <p:sp>
          <p:nvSpPr>
            <p:cNvPr id="134" name="圆角矩形 133">
              <a:hlinkClick r:id="rId4" action="ppaction://hlinksldjump"/>
            </p:cNvPr>
            <p:cNvSpPr/>
            <p:nvPr/>
          </p:nvSpPr>
          <p:spPr>
            <a:xfrm>
              <a:off x="1316259" y="3354104"/>
              <a:ext cx="1530460"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软件</a:t>
              </a:r>
              <a:r>
                <a:rPr lang="zh-CN" altLang="en-US" sz="1600" dirty="0" smtClean="0">
                  <a:solidFill>
                    <a:schemeClr val="tx1"/>
                  </a:solidFill>
                  <a:latin typeface="华文楷体" panose="02010600040101010101" pitchFamily="2" charset="-122"/>
                  <a:ea typeface="华文楷体" panose="02010600040101010101" pitchFamily="2" charset="-122"/>
                </a:rPr>
                <a:t>下载</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135" name="直接连接符 134"/>
            <p:cNvCxnSpPr>
              <a:stCxn id="134" idx="1"/>
            </p:cNvCxnSpPr>
            <p:nvPr/>
          </p:nvCxnSpPr>
          <p:spPr>
            <a:xfrm flipH="1" flipV="1">
              <a:off x="855407" y="3566181"/>
              <a:ext cx="460852"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6" name="直接连接符 135"/>
          <p:cNvCxnSpPr/>
          <p:nvPr/>
        </p:nvCxnSpPr>
        <p:spPr>
          <a:xfrm>
            <a:off x="3485535" y="1939882"/>
            <a:ext cx="0" cy="1380682"/>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485537" y="2362734"/>
            <a:ext cx="2413969" cy="427081"/>
            <a:chOff x="3475703" y="2382398"/>
            <a:chExt cx="2056483" cy="427081"/>
          </a:xfrm>
        </p:grpSpPr>
        <p:cxnSp>
          <p:nvCxnSpPr>
            <p:cNvPr id="138" name="直接连接符 137"/>
            <p:cNvCxnSpPr/>
            <p:nvPr/>
          </p:nvCxnSpPr>
          <p:spPr>
            <a:xfrm flipH="1" flipV="1">
              <a:off x="3475703" y="2605020"/>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圆角矩形 138">
              <a:hlinkClick r:id="rId5" action="ppaction://hlinksldjump"/>
            </p:cNvPr>
            <p:cNvSpPr/>
            <p:nvPr/>
          </p:nvSpPr>
          <p:spPr>
            <a:xfrm>
              <a:off x="3752404" y="2382398"/>
              <a:ext cx="1779782"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硬件组态与软件使用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143" name="直接连接符 142"/>
          <p:cNvCxnSpPr/>
          <p:nvPr/>
        </p:nvCxnSpPr>
        <p:spPr>
          <a:xfrm>
            <a:off x="6186788" y="1890993"/>
            <a:ext cx="0" cy="2536289"/>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200483" y="2345760"/>
            <a:ext cx="1987449" cy="427081"/>
            <a:chOff x="6145162" y="2213317"/>
            <a:chExt cx="1987449" cy="427081"/>
          </a:xfrm>
        </p:grpSpPr>
        <p:cxnSp>
          <p:nvCxnSpPr>
            <p:cNvPr id="145" name="直接连接符 144"/>
            <p:cNvCxnSpPr/>
            <p:nvPr/>
          </p:nvCxnSpPr>
          <p:spPr>
            <a:xfrm flipH="1" flipV="1">
              <a:off x="6145162" y="24357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圆角矩形 145">
              <a:hlinkClick r:id="rId6" action="ppaction://hlinksldjump"/>
            </p:cNvPr>
            <p:cNvSpPr/>
            <p:nvPr/>
          </p:nvSpPr>
          <p:spPr>
            <a:xfrm>
              <a:off x="6606013" y="2213317"/>
              <a:ext cx="1526598"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间接寻址</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147" name="组合 146"/>
          <p:cNvGrpSpPr/>
          <p:nvPr/>
        </p:nvGrpSpPr>
        <p:grpSpPr>
          <a:xfrm>
            <a:off x="6173532" y="3522954"/>
            <a:ext cx="2001145" cy="427081"/>
            <a:chOff x="6145161" y="2969835"/>
            <a:chExt cx="1875855" cy="427081"/>
          </a:xfrm>
        </p:grpSpPr>
        <p:cxnSp>
          <p:nvCxnSpPr>
            <p:cNvPr id="148" name="直接连接符 147"/>
            <p:cNvCxnSpPr/>
            <p:nvPr/>
          </p:nvCxnSpPr>
          <p:spPr>
            <a:xfrm flipH="1" flipV="1">
              <a:off x="6145161" y="3192274"/>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圆角矩形 148">
              <a:hlinkClick r:id="rId7" action="ppaction://hlinksldjump"/>
            </p:cNvPr>
            <p:cNvSpPr/>
            <p:nvPr/>
          </p:nvSpPr>
          <p:spPr>
            <a:xfrm>
              <a:off x="6606012" y="2969835"/>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MPI/DP</a:t>
              </a:r>
              <a:r>
                <a:rPr lang="zh-CN" altLang="en-US" sz="1600" dirty="0" smtClean="0">
                  <a:solidFill>
                    <a:schemeClr val="tx1"/>
                  </a:solidFill>
                  <a:latin typeface="华文楷体" panose="02010600040101010101" pitchFamily="2" charset="-122"/>
                  <a:ea typeface="华文楷体" panose="02010600040101010101" pitchFamily="2" charset="-122"/>
                </a:rPr>
                <a:t>通信</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150" name="直接连接符 149"/>
          <p:cNvCxnSpPr/>
          <p:nvPr/>
        </p:nvCxnSpPr>
        <p:spPr>
          <a:xfrm flipH="1">
            <a:off x="8858870" y="1898604"/>
            <a:ext cx="1" cy="716793"/>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858863" y="2371815"/>
            <a:ext cx="2163098" cy="427081"/>
            <a:chOff x="8849031" y="2773883"/>
            <a:chExt cx="2163098" cy="427081"/>
          </a:xfrm>
        </p:grpSpPr>
        <p:cxnSp>
          <p:nvCxnSpPr>
            <p:cNvPr id="152" name="直接连接符 151"/>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圆角矩形 152">
              <a:hlinkClick r:id="rId8" action="ppaction://hlinksldjump"/>
            </p:cNvPr>
            <p:cNvSpPr/>
            <p:nvPr/>
          </p:nvSpPr>
          <p:spPr>
            <a:xfrm>
              <a:off x="9309881" y="2773883"/>
              <a:ext cx="1702248"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S7/open IE</a:t>
              </a:r>
              <a:r>
                <a:rPr lang="zh-CN" altLang="en-US" sz="1600" dirty="0" smtClean="0">
                  <a:solidFill>
                    <a:schemeClr val="tx1"/>
                  </a:solidFill>
                  <a:latin typeface="华文楷体" panose="02010600040101010101" pitchFamily="2" charset="-122"/>
                  <a:ea typeface="华文楷体" panose="02010600040101010101" pitchFamily="2" charset="-122"/>
                </a:rPr>
                <a:t>通信</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171" name="组合 170"/>
          <p:cNvGrpSpPr/>
          <p:nvPr/>
        </p:nvGrpSpPr>
        <p:grpSpPr>
          <a:xfrm>
            <a:off x="3486425" y="3095873"/>
            <a:ext cx="2402167" cy="427081"/>
            <a:chOff x="3472064" y="2695581"/>
            <a:chExt cx="2046431" cy="427081"/>
          </a:xfrm>
        </p:grpSpPr>
        <p:cxnSp>
          <p:nvCxnSpPr>
            <p:cNvPr id="172" name="直接连接符 171"/>
            <p:cNvCxnSpPr/>
            <p:nvPr/>
          </p:nvCxnSpPr>
          <p:spPr>
            <a:xfrm flipH="1" flipV="1">
              <a:off x="3472064" y="2909121"/>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3" name="圆角矩形 172">
              <a:hlinkClick r:id="rId9" action="ppaction://hlinksldjump"/>
            </p:cNvPr>
            <p:cNvSpPr/>
            <p:nvPr/>
          </p:nvSpPr>
          <p:spPr>
            <a:xfrm>
              <a:off x="3813705" y="2695581"/>
              <a:ext cx="1704790"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华文楷体" panose="02010600040101010101" pitchFamily="2" charset="-122"/>
                  <a:ea typeface="华文楷体" panose="02010600040101010101" pitchFamily="2" charset="-122"/>
                </a:rPr>
                <a:t>编程指令与程序块</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174" name="组合 173"/>
          <p:cNvGrpSpPr/>
          <p:nvPr/>
        </p:nvGrpSpPr>
        <p:grpSpPr>
          <a:xfrm>
            <a:off x="6174985" y="4204843"/>
            <a:ext cx="2001145" cy="427081"/>
            <a:chOff x="6145161" y="2969835"/>
            <a:chExt cx="1875855" cy="427081"/>
          </a:xfrm>
        </p:grpSpPr>
        <p:cxnSp>
          <p:nvCxnSpPr>
            <p:cNvPr id="175" name="直接连接符 174"/>
            <p:cNvCxnSpPr/>
            <p:nvPr/>
          </p:nvCxnSpPr>
          <p:spPr>
            <a:xfrm flipH="1" flipV="1">
              <a:off x="6145161" y="3192274"/>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6" name="圆角矩形 175">
              <a:hlinkClick r:id="rId10" action="ppaction://hlinksldjump"/>
            </p:cNvPr>
            <p:cNvSpPr/>
            <p:nvPr/>
          </p:nvSpPr>
          <p:spPr>
            <a:xfrm>
              <a:off x="6606012" y="2969835"/>
              <a:ext cx="141500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PN</a:t>
              </a:r>
              <a:r>
                <a:rPr lang="zh-CN" altLang="en-US" sz="1600" dirty="0" smtClean="0">
                  <a:solidFill>
                    <a:schemeClr val="tx1"/>
                  </a:solidFill>
                  <a:latin typeface="华文楷体" panose="02010600040101010101" pitchFamily="2" charset="-122"/>
                  <a:ea typeface="华文楷体" panose="02010600040101010101" pitchFamily="2" charset="-122"/>
                </a:rPr>
                <a:t>通信</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177" name="组合 176"/>
          <p:cNvGrpSpPr/>
          <p:nvPr/>
        </p:nvGrpSpPr>
        <p:grpSpPr>
          <a:xfrm>
            <a:off x="6214105" y="2950262"/>
            <a:ext cx="1987449" cy="427081"/>
            <a:chOff x="6145162" y="2213317"/>
            <a:chExt cx="1987449" cy="427081"/>
          </a:xfrm>
        </p:grpSpPr>
        <p:cxnSp>
          <p:nvCxnSpPr>
            <p:cNvPr id="178" name="直接连接符 177"/>
            <p:cNvCxnSpPr/>
            <p:nvPr/>
          </p:nvCxnSpPr>
          <p:spPr>
            <a:xfrm flipH="1" flipV="1">
              <a:off x="6145162" y="24357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圆角矩形 178">
              <a:hlinkClick r:id="rId11" action="ppaction://hlinksldjump"/>
            </p:cNvPr>
            <p:cNvSpPr/>
            <p:nvPr/>
          </p:nvSpPr>
          <p:spPr>
            <a:xfrm>
              <a:off x="6606013" y="2213317"/>
              <a:ext cx="1526598"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华文楷体" panose="02010600040101010101" pitchFamily="2" charset="-122"/>
                  <a:ea typeface="华文楷体" panose="02010600040101010101" pitchFamily="2" charset="-122"/>
                </a:rPr>
                <a:t>GRAPH</a:t>
              </a:r>
              <a:r>
                <a:rPr lang="zh-CN" altLang="en-US" sz="1600" dirty="0" smtClean="0">
                  <a:solidFill>
                    <a:schemeClr val="tx1"/>
                  </a:solidFill>
                  <a:latin typeface="华文楷体" panose="02010600040101010101" pitchFamily="2" charset="-122"/>
                  <a:ea typeface="华文楷体" panose="02010600040101010101" pitchFamily="2" charset="-122"/>
                </a:rPr>
                <a:t>编程</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sp>
        <p:nvSpPr>
          <p:cNvPr id="180" name="文本框 179"/>
          <p:cNvSpPr txBox="1"/>
          <p:nvPr/>
        </p:nvSpPr>
        <p:spPr>
          <a:xfrm>
            <a:off x="1316258" y="4994873"/>
            <a:ext cx="6808894" cy="372410"/>
          </a:xfrm>
          <a:prstGeom prst="rect">
            <a:avLst/>
          </a:prstGeom>
          <a:noFill/>
        </p:spPr>
        <p:txBody>
          <a:bodyPr wrap="square" rtlCol="0">
            <a:spAutoFit/>
          </a:bodyPr>
          <a:lstStyle/>
          <a:p>
            <a:pPr indent="354013">
              <a:lnSpc>
                <a:spcPct val="130000"/>
              </a:lnSpc>
            </a:pPr>
            <a:r>
              <a:rPr lang="zh-CN" altLang="en-US" sz="1400" dirty="0" smtClean="0">
                <a:solidFill>
                  <a:srgbClr val="FF0000"/>
                </a:solidFill>
                <a:latin typeface="华文楷体" panose="02010600040101010101" pitchFamily="2" charset="-122"/>
                <a:ea typeface="华文楷体" panose="02010600040101010101" pitchFamily="2" charset="-122"/>
              </a:rPr>
              <a:t>注： </a:t>
            </a:r>
            <a:r>
              <a:rPr lang="en-US" altLang="zh-CN" sz="1400" dirty="0" smtClean="0">
                <a:solidFill>
                  <a:srgbClr val="FF0000"/>
                </a:solidFill>
                <a:latin typeface="华文楷体" panose="02010600040101010101" pitchFamily="2" charset="-122"/>
                <a:ea typeface="华文楷体" panose="02010600040101010101" pitchFamily="2" charset="-122"/>
              </a:rPr>
              <a:t>① S7-300CPU</a:t>
            </a:r>
            <a:r>
              <a:rPr lang="zh-CN" altLang="en-US" sz="1400" dirty="0" smtClean="0">
                <a:solidFill>
                  <a:srgbClr val="FF0000"/>
                </a:solidFill>
                <a:latin typeface="华文楷体" panose="02010600040101010101" pitchFamily="2" charset="-122"/>
                <a:ea typeface="华文楷体" panose="02010600040101010101" pitchFamily="2" charset="-122"/>
              </a:rPr>
              <a:t>为模块化的</a:t>
            </a:r>
            <a:r>
              <a:rPr lang="en-US" altLang="zh-CN" sz="1400" dirty="0" smtClean="0">
                <a:solidFill>
                  <a:srgbClr val="FF0000"/>
                </a:solidFill>
                <a:latin typeface="华文楷体" panose="02010600040101010101" pitchFamily="2" charset="-122"/>
                <a:ea typeface="华文楷体" panose="02010600040101010101" pitchFamily="2" charset="-122"/>
              </a:rPr>
              <a:t>CPU</a:t>
            </a:r>
            <a:r>
              <a:rPr lang="zh-CN" altLang="en-US" sz="1400" dirty="0" smtClean="0">
                <a:solidFill>
                  <a:srgbClr val="FF0000"/>
                </a:solidFill>
                <a:latin typeface="华文楷体" panose="02010600040101010101" pitchFamily="2" charset="-122"/>
                <a:ea typeface="华文楷体" panose="02010600040101010101" pitchFamily="2" charset="-122"/>
              </a:rPr>
              <a:t>，首先建议大家先学习</a:t>
            </a:r>
            <a:r>
              <a:rPr lang="en-US" altLang="zh-CN" sz="1400" dirty="0" smtClean="0">
                <a:solidFill>
                  <a:srgbClr val="FF0000"/>
                </a:solidFill>
                <a:latin typeface="华文楷体" panose="02010600040101010101" pitchFamily="2" charset="-122"/>
                <a:ea typeface="华文楷体" panose="02010600040101010101" pitchFamily="2" charset="-122"/>
              </a:rPr>
              <a:t>S7-300</a:t>
            </a:r>
            <a:r>
              <a:rPr lang="zh-CN" altLang="en-US" sz="1400" dirty="0" smtClean="0">
                <a:solidFill>
                  <a:srgbClr val="FF0000"/>
                </a:solidFill>
                <a:latin typeface="华文楷体" panose="02010600040101010101" pitchFamily="2" charset="-122"/>
                <a:ea typeface="华文楷体" panose="02010600040101010101" pitchFamily="2" charset="-122"/>
              </a:rPr>
              <a:t>初级内容</a:t>
            </a:r>
            <a:endParaRPr lang="en-US" altLang="zh-CN" sz="1400" dirty="0" smtClean="0">
              <a:solidFill>
                <a:srgbClr val="FF0000"/>
              </a:solidFill>
              <a:latin typeface="华文楷体" panose="02010600040101010101" pitchFamily="2" charset="-122"/>
              <a:ea typeface="华文楷体" panose="02010600040101010101" pitchFamily="2" charset="-122"/>
            </a:endParaRPr>
          </a:p>
        </p:txBody>
      </p:sp>
      <p:sp>
        <p:nvSpPr>
          <p:cNvPr id="56" name="文本框 55">
            <a:hlinkClick r:id="rId12"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57" name="动作按钮: 自定义 56">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58" name="动作按钮: 自定义 57">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59" name="动作按钮: 自定义 58">
            <a:hlinkClick r:id="rId1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60" name="动作按钮: 自定义 59">
            <a:hlinkClick r:id="rId1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61" name="文本框 60"/>
          <p:cNvSpPr txBox="1"/>
          <p:nvPr/>
        </p:nvSpPr>
        <p:spPr>
          <a:xfrm>
            <a:off x="1379317" y="1072326"/>
            <a:ext cx="415498" cy="369332"/>
          </a:xfrm>
          <a:prstGeom prst="rect">
            <a:avLst/>
          </a:prstGeom>
          <a:noFill/>
        </p:spPr>
        <p:txBody>
          <a:bodyPr wrap="none" rtlCol="0">
            <a:spAutoFit/>
          </a:bodyPr>
          <a:lstStyle/>
          <a:p>
            <a:r>
              <a:rPr lang="zh-CN" altLang="en-US" dirty="0" smtClean="0"/>
              <a:t>❶</a:t>
            </a:r>
            <a:endParaRPr lang="zh-CN" altLang="en-US" dirty="0"/>
          </a:p>
        </p:txBody>
      </p:sp>
      <p:sp>
        <p:nvSpPr>
          <p:cNvPr id="62" name="文本框 61"/>
          <p:cNvSpPr txBox="1"/>
          <p:nvPr/>
        </p:nvSpPr>
        <p:spPr>
          <a:xfrm>
            <a:off x="4038752" y="1072326"/>
            <a:ext cx="415498" cy="369332"/>
          </a:xfrm>
          <a:prstGeom prst="rect">
            <a:avLst/>
          </a:prstGeom>
          <a:noFill/>
        </p:spPr>
        <p:txBody>
          <a:bodyPr wrap="none" rtlCol="0">
            <a:spAutoFit/>
          </a:bodyPr>
          <a:lstStyle/>
          <a:p>
            <a:r>
              <a:rPr lang="zh-CN" altLang="en-US" dirty="0" smtClean="0"/>
              <a:t>❷</a:t>
            </a:r>
            <a:endParaRPr lang="zh-CN" altLang="en-US" dirty="0"/>
          </a:p>
        </p:txBody>
      </p:sp>
      <p:sp>
        <p:nvSpPr>
          <p:cNvPr id="63" name="文本框 62"/>
          <p:cNvSpPr txBox="1"/>
          <p:nvPr/>
        </p:nvSpPr>
        <p:spPr>
          <a:xfrm>
            <a:off x="6828406" y="1072326"/>
            <a:ext cx="415498" cy="369332"/>
          </a:xfrm>
          <a:prstGeom prst="rect">
            <a:avLst/>
          </a:prstGeom>
          <a:noFill/>
        </p:spPr>
        <p:txBody>
          <a:bodyPr wrap="none" rtlCol="0">
            <a:spAutoFit/>
          </a:bodyPr>
          <a:lstStyle/>
          <a:p>
            <a:r>
              <a:rPr lang="zh-CN" altLang="en-US" dirty="0" smtClean="0"/>
              <a:t>❸</a:t>
            </a:r>
            <a:endParaRPr lang="zh-CN" altLang="en-US" dirty="0"/>
          </a:p>
        </p:txBody>
      </p:sp>
      <p:sp>
        <p:nvSpPr>
          <p:cNvPr id="64" name="文本框 63"/>
          <p:cNvSpPr txBox="1"/>
          <p:nvPr/>
        </p:nvSpPr>
        <p:spPr>
          <a:xfrm>
            <a:off x="9740517" y="1072326"/>
            <a:ext cx="415498" cy="369332"/>
          </a:xfrm>
          <a:prstGeom prst="rect">
            <a:avLst/>
          </a:prstGeom>
          <a:noFill/>
        </p:spPr>
        <p:txBody>
          <a:bodyPr wrap="none" rtlCol="0">
            <a:spAutoFit/>
          </a:bodyPr>
          <a:lstStyle/>
          <a:p>
            <a:r>
              <a:rPr lang="zh-CN" altLang="en-US" dirty="0" smtClean="0"/>
              <a:t>❹</a:t>
            </a:r>
            <a:endParaRPr lang="zh-CN" altLang="en-US" dirty="0"/>
          </a:p>
        </p:txBody>
      </p:sp>
    </p:spTree>
    <p:extLst>
      <p:ext uri="{BB962C8B-B14F-4D97-AF65-F5344CB8AC3E}">
        <p14:creationId xmlns:p14="http://schemas.microsoft.com/office/powerpoint/2010/main" val="7862007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6378669"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a:t>S7-300</a:t>
            </a:r>
            <a:r>
              <a:rPr lang="zh-CN" altLang="en-US" dirty="0"/>
              <a:t>初级入门之硬件组态与</a:t>
            </a:r>
            <a:r>
              <a:rPr lang="zh-CN" altLang="en-US" dirty="0" smtClean="0"/>
              <a:t>软件</a:t>
            </a:r>
            <a:r>
              <a:rPr lang="zh-CN" altLang="en-US" dirty="0"/>
              <a:t>知识</a:t>
            </a:r>
            <a:r>
              <a:rPr lang="zh-CN" altLang="en-US" dirty="0" smtClean="0"/>
              <a:t>点描述</a:t>
            </a:r>
            <a:endParaRPr lang="zh-CN" altLang="en-US" dirty="0"/>
          </a:p>
        </p:txBody>
      </p:sp>
      <p:sp>
        <p:nvSpPr>
          <p:cNvPr id="62" name="文本框 61"/>
          <p:cNvSpPr txBox="1"/>
          <p:nvPr/>
        </p:nvSpPr>
        <p:spPr>
          <a:xfrm>
            <a:off x="257907" y="824157"/>
            <a:ext cx="11609628"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西门子</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为模块化的</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，使用时需要根据实际硬件情况，使用软件进行硬件组态配置，所以在此部分内容中主要建议大家学习的内容有：① </a:t>
            </a:r>
            <a:r>
              <a:rPr lang="en-US" altLang="zh-CN" sz="1600" dirty="0" smtClean="0">
                <a:latin typeface="华文楷体" panose="02010600040101010101" pitchFamily="2" charset="-122"/>
                <a:ea typeface="华文楷体" panose="02010600040101010101" pitchFamily="2" charset="-122"/>
              </a:rPr>
              <a:t>S7-300CPU</a:t>
            </a:r>
            <a:r>
              <a:rPr lang="zh-CN" altLang="en-US" sz="1600" dirty="0" smtClean="0">
                <a:latin typeface="华文楷体" panose="02010600040101010101" pitchFamily="2" charset="-122"/>
                <a:ea typeface="华文楷体" panose="02010600040101010101" pitchFamily="2" charset="-122"/>
              </a:rPr>
              <a:t>的硬件安装与组态、② </a:t>
            </a:r>
            <a:r>
              <a:rPr lang="en-US" altLang="zh-CN" sz="1600" dirty="0" smtClean="0">
                <a:latin typeface="华文楷体" panose="02010600040101010101" pitchFamily="2" charset="-122"/>
                <a:ea typeface="华文楷体" panose="02010600040101010101" pitchFamily="2" charset="-122"/>
              </a:rPr>
              <a:t>Step7 Manage </a:t>
            </a:r>
            <a:r>
              <a:rPr lang="zh-CN" altLang="en-US" sz="1600" dirty="0" smtClean="0">
                <a:latin typeface="华文楷体" panose="02010600040101010101" pitchFamily="2" charset="-122"/>
                <a:ea typeface="华文楷体" panose="02010600040101010101" pitchFamily="2" charset="-122"/>
              </a:rPr>
              <a:t>软件及</a:t>
            </a:r>
            <a:r>
              <a:rPr lang="en-US" altLang="zh-CN" sz="1600" dirty="0" smtClean="0">
                <a:latin typeface="华文楷体" panose="02010600040101010101" pitchFamily="2" charset="-122"/>
                <a:ea typeface="华文楷体" panose="02010600040101010101" pitchFamily="2" charset="-122"/>
              </a:rPr>
              <a:t>PLCSIM</a:t>
            </a:r>
            <a:r>
              <a:rPr lang="zh-CN" altLang="en-US" sz="1600" dirty="0" smtClean="0">
                <a:latin typeface="华文楷体" panose="02010600040101010101" pitchFamily="2" charset="-122"/>
                <a:ea typeface="华文楷体" panose="02010600040101010101" pitchFamily="2" charset="-122"/>
              </a:rPr>
              <a:t>软件的详解。</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① </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en-US" altLang="zh-CN" sz="1600" dirty="0">
                <a:latin typeface="华文楷体" panose="02010600040101010101" pitchFamily="2" charset="-122"/>
                <a:ea typeface="华文楷体" panose="02010600040101010101" pitchFamily="2" charset="-122"/>
                <a:hlinkClick r:id="rId3" action="ppaction://hlinkfile"/>
              </a:rPr>
              <a:t>S7-300</a:t>
            </a:r>
            <a:r>
              <a:rPr lang="zh-CN" altLang="en-US" sz="1600" dirty="0">
                <a:latin typeface="华文楷体" panose="02010600040101010101" pitchFamily="2" charset="-122"/>
                <a:ea typeface="华文楷体" panose="02010600040101010101" pitchFamily="2" charset="-122"/>
                <a:hlinkClick r:id="rId3" action="ppaction://hlinkfile"/>
              </a:rPr>
              <a:t>软件安装说明</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hlinkClick r:id="rId4" action="ppaction://hlinkfile"/>
              </a:rPr>
              <a:t>②</a:t>
            </a:r>
            <a:r>
              <a:rPr lang="en-US" altLang="zh-CN" sz="1600" dirty="0">
                <a:latin typeface="华文楷体" panose="02010600040101010101" pitchFamily="2" charset="-122"/>
                <a:ea typeface="华文楷体" panose="02010600040101010101" pitchFamily="2" charset="-122"/>
                <a:hlinkClick r:id="rId4" action="ppaction://hlinkfile"/>
              </a:rPr>
              <a:t>《S7-300</a:t>
            </a:r>
            <a:r>
              <a:rPr lang="zh-CN" altLang="en-US" sz="1600" dirty="0">
                <a:latin typeface="华文楷体" panose="02010600040101010101" pitchFamily="2" charset="-122"/>
                <a:ea typeface="华文楷体" panose="02010600040101010101" pitchFamily="2" charset="-122"/>
                <a:hlinkClick r:id="rId4" action="ppaction://hlinkfile"/>
              </a:rPr>
              <a:t>软件故障</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hlinkClick r:id="rId5" action="ppaction://hlinkfile"/>
              </a:rPr>
              <a:t>③ </a:t>
            </a:r>
            <a:r>
              <a:rPr lang="en-US" altLang="zh-CN" sz="1600" dirty="0">
                <a:latin typeface="华文楷体" panose="02010600040101010101" pitchFamily="2" charset="-122"/>
                <a:ea typeface="华文楷体" panose="02010600040101010101" pitchFamily="2" charset="-122"/>
                <a:hlinkClick r:id="rId5" action="ppaction://hlinkfile"/>
              </a:rPr>
              <a:t>《S7-300</a:t>
            </a:r>
            <a:r>
              <a:rPr lang="zh-CN" altLang="en-US" sz="1600" dirty="0">
                <a:latin typeface="华文楷体" panose="02010600040101010101" pitchFamily="2" charset="-122"/>
                <a:ea typeface="华文楷体" panose="02010600040101010101" pitchFamily="2" charset="-122"/>
                <a:hlinkClick r:id="rId5" action="ppaction://hlinkfile"/>
              </a:rPr>
              <a:t>硬件和安装手册</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hlinkClick r:id="rId6" action="ppaction://hlinkfile"/>
              </a:rPr>
              <a:t>④ </a:t>
            </a:r>
            <a:r>
              <a:rPr lang="en-US" altLang="zh-CN" sz="1600" dirty="0">
                <a:latin typeface="华文楷体" panose="02010600040101010101" pitchFamily="2" charset="-122"/>
                <a:ea typeface="华文楷体" panose="02010600040101010101" pitchFamily="2" charset="-122"/>
                <a:hlinkClick r:id="rId6" action="ppaction://hlinkfile"/>
              </a:rPr>
              <a:t>《S7-300</a:t>
            </a:r>
            <a:r>
              <a:rPr lang="zh-CN" altLang="en-US" sz="1600" dirty="0">
                <a:latin typeface="华文楷体" panose="02010600040101010101" pitchFamily="2" charset="-122"/>
                <a:ea typeface="华文楷体" panose="02010600040101010101" pitchFamily="2" charset="-122"/>
                <a:hlinkClick r:id="rId6" action="ppaction://hlinkfile"/>
              </a:rPr>
              <a:t>选型手册</a:t>
            </a:r>
            <a:r>
              <a:rPr lang="en-US" altLang="zh-CN" sz="1600" dirty="0" smtClean="0">
                <a:latin typeface="华文楷体" panose="02010600040101010101" pitchFamily="2" charset="-122"/>
                <a:ea typeface="华文楷体" panose="02010600040101010101" pitchFamily="2" charset="-122"/>
                <a:hlinkClick r:id="rId6"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grpSp>
        <p:nvGrpSpPr>
          <p:cNvPr id="5" name="组合 4"/>
          <p:cNvGrpSpPr/>
          <p:nvPr/>
        </p:nvGrpSpPr>
        <p:grpSpPr>
          <a:xfrm>
            <a:off x="1116550" y="2715514"/>
            <a:ext cx="2049711" cy="1558324"/>
            <a:chOff x="359466" y="2785355"/>
            <a:chExt cx="2049711" cy="1558324"/>
          </a:xfrm>
        </p:grpSpPr>
        <p:pic>
          <p:nvPicPr>
            <p:cNvPr id="2" name="图片 1">
              <a:hlinkClick r:id="rId7"/>
            </p:cNvPr>
            <p:cNvPicPr>
              <a:picLocks noChangeAspect="1"/>
            </p:cNvPicPr>
            <p:nvPr/>
          </p:nvPicPr>
          <p:blipFill>
            <a:blip r:embed="rId8"/>
            <a:stretch>
              <a:fillRect/>
            </a:stretch>
          </p:blipFill>
          <p:spPr>
            <a:xfrm>
              <a:off x="438193" y="2785355"/>
              <a:ext cx="1970984" cy="1296547"/>
            </a:xfrm>
            <a:prstGeom prst="rect">
              <a:avLst/>
            </a:prstGeom>
          </p:spPr>
        </p:pic>
        <p:sp>
          <p:nvSpPr>
            <p:cNvPr id="78" name="文本框 77"/>
            <p:cNvSpPr txBox="1"/>
            <p:nvPr/>
          </p:nvSpPr>
          <p:spPr>
            <a:xfrm>
              <a:off x="359466" y="4066680"/>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grpSp>
        <p:nvGrpSpPr>
          <p:cNvPr id="6" name="组合 5"/>
          <p:cNvGrpSpPr/>
          <p:nvPr/>
        </p:nvGrpSpPr>
        <p:grpSpPr>
          <a:xfrm>
            <a:off x="3731440" y="2715514"/>
            <a:ext cx="2010599" cy="1558324"/>
            <a:chOff x="2974356" y="2785355"/>
            <a:chExt cx="2010599" cy="1558324"/>
          </a:xfrm>
        </p:grpSpPr>
        <p:pic>
          <p:nvPicPr>
            <p:cNvPr id="3" name="图片 2">
              <a:hlinkClick r:id="rId9"/>
            </p:cNvPr>
            <p:cNvPicPr>
              <a:picLocks noChangeAspect="1"/>
            </p:cNvPicPr>
            <p:nvPr/>
          </p:nvPicPr>
          <p:blipFill>
            <a:blip r:embed="rId10"/>
            <a:stretch>
              <a:fillRect/>
            </a:stretch>
          </p:blipFill>
          <p:spPr>
            <a:xfrm>
              <a:off x="3013685" y="2785355"/>
              <a:ext cx="1971270" cy="1281325"/>
            </a:xfrm>
            <a:prstGeom prst="rect">
              <a:avLst/>
            </a:prstGeom>
          </p:spPr>
        </p:pic>
        <p:sp>
          <p:nvSpPr>
            <p:cNvPr id="79" name="文本框 78"/>
            <p:cNvSpPr txBox="1"/>
            <p:nvPr/>
          </p:nvSpPr>
          <p:spPr>
            <a:xfrm>
              <a:off x="2974356" y="4066680"/>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67250" y="4911910"/>
            <a:ext cx="5110733" cy="1052596"/>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能熟练完成</a:t>
            </a:r>
            <a:r>
              <a:rPr lang="en-US" altLang="zh-CN" sz="1600" dirty="0" smtClean="0">
                <a:latin typeface="华文楷体" panose="02010600040101010101" pitchFamily="2" charset="-122"/>
                <a:ea typeface="华文楷体" panose="02010600040101010101" pitchFamily="2" charset="-122"/>
              </a:rPr>
              <a:t>S7-300CPU</a:t>
            </a:r>
            <a:r>
              <a:rPr lang="zh-CN" altLang="en-US" sz="1600" dirty="0" smtClean="0">
                <a:latin typeface="华文楷体" panose="02010600040101010101" pitchFamily="2" charset="-122"/>
                <a:ea typeface="华文楷体" panose="02010600040101010101" pitchFamily="2" charset="-122"/>
              </a:rPr>
              <a:t>及模块的安装</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能独自完成</a:t>
            </a:r>
            <a:r>
              <a:rPr lang="en-US" altLang="zh-CN" sz="1600" dirty="0" smtClean="0">
                <a:latin typeface="华文楷体" panose="02010600040101010101" pitchFamily="2" charset="-122"/>
                <a:ea typeface="华文楷体" panose="02010600040101010101" pitchFamily="2" charset="-122"/>
              </a:rPr>
              <a:t>Step7</a:t>
            </a:r>
            <a:r>
              <a:rPr lang="zh-CN" altLang="en-US" sz="1600" dirty="0" smtClean="0">
                <a:latin typeface="华文楷体" panose="02010600040101010101" pitchFamily="2" charset="-122"/>
                <a:ea typeface="华文楷体" panose="02010600040101010101" pitchFamily="2" charset="-122"/>
              </a:rPr>
              <a:t>软件的安装与</a:t>
            </a:r>
            <a:r>
              <a:rPr lang="en-US" altLang="zh-CN" sz="1600" dirty="0" smtClean="0">
                <a:latin typeface="华文楷体" panose="02010600040101010101" pitchFamily="2" charset="-122"/>
                <a:ea typeface="华文楷体" panose="02010600040101010101" pitchFamily="2" charset="-122"/>
              </a:rPr>
              <a:t>PLCSIM</a:t>
            </a:r>
            <a:r>
              <a:rPr lang="zh-CN" altLang="en-US" sz="1600" dirty="0" smtClean="0">
                <a:latin typeface="华文楷体" panose="02010600040101010101" pitchFamily="2" charset="-122"/>
                <a:ea typeface="华文楷体" panose="02010600040101010101" pitchFamily="2" charset="-122"/>
              </a:rPr>
              <a:t>软件安装</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能熟练根据实际硬件情况使用软件完成组态配置</a:t>
            </a:r>
            <a:endParaRPr lang="zh-CN" altLang="en-US" sz="1600" dirty="0">
              <a:latin typeface="华文楷体" panose="02010600040101010101" pitchFamily="2" charset="-122"/>
              <a:ea typeface="华文楷体" panose="02010600040101010101" pitchFamily="2" charset="-122"/>
            </a:endParaRPr>
          </a:p>
        </p:txBody>
      </p:sp>
      <p:sp>
        <p:nvSpPr>
          <p:cNvPr id="85" name="文本框 84"/>
          <p:cNvSpPr txBox="1"/>
          <p:nvPr/>
        </p:nvSpPr>
        <p:spPr>
          <a:xfrm>
            <a:off x="6483216" y="2597953"/>
            <a:ext cx="308356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11" action="ppaction://hlinkfile"/>
              </a:rPr>
              <a:t>《</a:t>
            </a:r>
            <a:r>
              <a:rPr lang="zh-CN" altLang="en-US" sz="1600" dirty="0" smtClean="0">
                <a:latin typeface="华文楷体" panose="02010600040101010101" pitchFamily="2" charset="-122"/>
                <a:ea typeface="华文楷体" panose="02010600040101010101" pitchFamily="2" charset="-122"/>
                <a:hlinkClick r:id="rId11" action="ppaction://hlinkfile"/>
              </a:rPr>
              <a:t>西门子</a:t>
            </a:r>
            <a:r>
              <a:rPr lang="en-US" altLang="zh-CN" sz="1600" dirty="0" smtClean="0">
                <a:latin typeface="华文楷体" panose="02010600040101010101" pitchFamily="2" charset="-122"/>
                <a:ea typeface="华文楷体" panose="02010600040101010101" pitchFamily="2" charset="-122"/>
                <a:hlinkClick r:id="rId11" action="ppaction://hlinkfile"/>
              </a:rPr>
              <a:t>S7-300PLC</a:t>
            </a:r>
            <a:r>
              <a:rPr lang="zh-CN" altLang="en-US" sz="1600" dirty="0" smtClean="0">
                <a:latin typeface="华文楷体" panose="02010600040101010101" pitchFamily="2" charset="-122"/>
                <a:ea typeface="华文楷体" panose="02010600040101010101" pitchFamily="2" charset="-122"/>
                <a:hlinkClick r:id="rId11" action="ppaction://hlinkfile"/>
              </a:rPr>
              <a:t>初级</a:t>
            </a:r>
            <a:r>
              <a:rPr lang="en-US" altLang="zh-CN" sz="1600" dirty="0" smtClean="0">
                <a:latin typeface="华文楷体" panose="02010600040101010101" pitchFamily="2" charset="-122"/>
                <a:ea typeface="华文楷体" panose="02010600040101010101" pitchFamily="2" charset="-122"/>
                <a:hlinkClick r:id="rId11"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 name="文本框 7"/>
          <p:cNvSpPr txBox="1"/>
          <p:nvPr/>
        </p:nvSpPr>
        <p:spPr>
          <a:xfrm>
            <a:off x="7324207" y="2936507"/>
            <a:ext cx="174438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88" name="文本框 87"/>
          <p:cNvSpPr txBox="1"/>
          <p:nvPr/>
        </p:nvSpPr>
        <p:spPr>
          <a:xfrm>
            <a:off x="6483216" y="3489007"/>
            <a:ext cx="308356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12" action="ppaction://hlinkfile"/>
              </a:rPr>
              <a:t>《</a:t>
            </a:r>
            <a:r>
              <a:rPr lang="zh-CN" altLang="en-US" sz="1600" dirty="0" smtClean="0">
                <a:latin typeface="华文楷体" panose="02010600040101010101" pitchFamily="2" charset="-122"/>
                <a:ea typeface="华文楷体" panose="02010600040101010101" pitchFamily="2" charset="-122"/>
                <a:hlinkClick r:id="rId12" action="ppaction://hlinkfile"/>
              </a:rPr>
              <a:t>西门子</a:t>
            </a:r>
            <a:r>
              <a:rPr lang="en-US" altLang="zh-CN" sz="1600" dirty="0" smtClean="0">
                <a:latin typeface="华文楷体" panose="02010600040101010101" pitchFamily="2" charset="-122"/>
                <a:ea typeface="华文楷体" panose="02010600040101010101" pitchFamily="2" charset="-122"/>
                <a:hlinkClick r:id="rId12" action="ppaction://hlinkfile"/>
              </a:rPr>
              <a:t>S7-300</a:t>
            </a:r>
            <a:r>
              <a:rPr lang="zh-CN" altLang="en-US" sz="1600" dirty="0" smtClean="0">
                <a:latin typeface="华文楷体" panose="02010600040101010101" pitchFamily="2" charset="-122"/>
                <a:ea typeface="华文楷体" panose="02010600040101010101" pitchFamily="2" charset="-122"/>
                <a:hlinkClick r:id="rId12" action="ppaction://hlinkfile"/>
              </a:rPr>
              <a:t>使用指南</a:t>
            </a:r>
            <a:r>
              <a:rPr lang="en-US" altLang="zh-CN" sz="1600" dirty="0" smtClean="0">
                <a:latin typeface="华文楷体" panose="02010600040101010101" pitchFamily="2" charset="-122"/>
                <a:ea typeface="华文楷体" panose="02010600040101010101" pitchFamily="2" charset="-122"/>
                <a:hlinkClick r:id="rId12"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9" name="文本框 88"/>
          <p:cNvSpPr txBox="1"/>
          <p:nvPr/>
        </p:nvSpPr>
        <p:spPr>
          <a:xfrm>
            <a:off x="7324207" y="3966061"/>
            <a:ext cx="200086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90" name="文本框 89"/>
          <p:cNvSpPr txBox="1"/>
          <p:nvPr/>
        </p:nvSpPr>
        <p:spPr>
          <a:xfrm>
            <a:off x="7335607" y="4313583"/>
            <a:ext cx="219322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23</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60</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91" name="文本框 90"/>
          <p:cNvSpPr txBox="1"/>
          <p:nvPr/>
        </p:nvSpPr>
        <p:spPr>
          <a:xfrm>
            <a:off x="6696182" y="5099654"/>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23" name="文本框 22">
            <a:hlinkClick r:id="rId1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5" name="动作按钮: 自定义 24">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6" name="动作按钮: 自定义 25">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7" name="动作按钮: 自定义 26">
            <a:hlinkClick r:id="rId1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114292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2646878" cy="461665"/>
          </a:xfrm>
          <a:prstGeom prst="rect">
            <a:avLst/>
          </a:prstGeom>
          <a:noFill/>
        </p:spPr>
        <p:txBody>
          <a:bodyPr wrap="none" rtlCol="0">
            <a:spAutoFit/>
          </a:bodyPr>
          <a:lstStyle/>
          <a:p>
            <a:r>
              <a:rPr lang="zh-CN" altLang="en-US" sz="2400" b="1" dirty="0" smtClean="0">
                <a:latin typeface="华文楷体" panose="02010600040101010101" pitchFamily="2" charset="-122"/>
                <a:ea typeface="华文楷体" panose="02010600040101010101" pitchFamily="2" charset="-122"/>
              </a:rPr>
              <a:t>课程学习资料准备</a:t>
            </a:r>
            <a:endParaRPr lang="zh-CN" altLang="en-US" sz="2400"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131" name="文本框 130"/>
          <p:cNvSpPr txBox="1"/>
          <p:nvPr/>
        </p:nvSpPr>
        <p:spPr>
          <a:xfrm>
            <a:off x="205153" y="747002"/>
            <a:ext cx="11649712" cy="1052596"/>
          </a:xfrm>
          <a:prstGeom prst="rect">
            <a:avLst/>
          </a:prstGeom>
          <a:noFill/>
        </p:spPr>
        <p:txBody>
          <a:bodyPr wrap="square" rtlCol="0">
            <a:spAutoFit/>
          </a:bodyPr>
          <a:lstStyle/>
          <a:p>
            <a:pPr indent="269875">
              <a:lnSpc>
                <a:spcPct val="130000"/>
              </a:lnSpc>
            </a:pPr>
            <a:r>
              <a:rPr lang="zh-CN" altLang="en-US" sz="1600" dirty="0" smtClean="0">
                <a:latin typeface="华文楷体" panose="02010600040101010101" pitchFamily="2" charset="-122"/>
                <a:ea typeface="华文楷体" panose="02010600040101010101" pitchFamily="2" charset="-122"/>
              </a:rPr>
              <a:t>“师傅领进门修行在个人</a:t>
            </a:r>
            <a:r>
              <a:rPr lang="zh-CN" altLang="en-US"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，这句话对于我们学习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也是一样的，师傅只能带你入门，若需要真正的掌握并能够熟练的使用，这需要大家的不断实操训练和实践，在实操和实践过程中碰到问题需要能够自行相办法找资料解决，所有在学习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的过程中比必须要收集些常用的资料。</a:t>
            </a:r>
            <a:endParaRPr lang="zh-CN" altLang="en-US" sz="1600" dirty="0">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554846257"/>
              </p:ext>
            </p:extLst>
          </p:nvPr>
        </p:nvGraphicFramePr>
        <p:xfrm>
          <a:off x="930344" y="1810279"/>
          <a:ext cx="9855643" cy="4087368"/>
        </p:xfrm>
        <a:graphic>
          <a:graphicData uri="http://schemas.openxmlformats.org/drawingml/2006/table">
            <a:tbl>
              <a:tblPr firstRow="1" bandRow="1">
                <a:tableStyleId>{5940675A-B579-460E-94D1-54222C63F5DA}</a:tableStyleId>
              </a:tblPr>
              <a:tblGrid>
                <a:gridCol w="705090"/>
                <a:gridCol w="2019673"/>
                <a:gridCol w="7130880"/>
              </a:tblGrid>
              <a:tr h="185420">
                <a:tc>
                  <a:txBody>
                    <a:bodyPr/>
                    <a:lstStyle/>
                    <a:p>
                      <a:pPr algn="ctr"/>
                      <a:r>
                        <a:rPr lang="zh-CN" altLang="en-US" sz="1600" b="1" dirty="0" smtClean="0">
                          <a:latin typeface="华文楷体" panose="02010600040101010101" pitchFamily="2" charset="-122"/>
                          <a:ea typeface="华文楷体" panose="02010600040101010101" pitchFamily="2" charset="-122"/>
                        </a:rPr>
                        <a:t>序号</a:t>
                      </a:r>
                      <a:endParaRPr lang="zh-CN" altLang="en-US" sz="1600" b="1" dirty="0">
                        <a:latin typeface="华文楷体" panose="02010600040101010101" pitchFamily="2" charset="-122"/>
                        <a:ea typeface="华文楷体" panose="02010600040101010101" pitchFamily="2" charset="-122"/>
                      </a:endParaRPr>
                    </a:p>
                  </a:txBody>
                  <a:tcPr>
                    <a:solidFill>
                      <a:schemeClr val="bg1">
                        <a:lumMod val="85000"/>
                      </a:schemeClr>
                    </a:solidFill>
                  </a:tcPr>
                </a:tc>
                <a:tc>
                  <a:txBody>
                    <a:bodyPr/>
                    <a:lstStyle/>
                    <a:p>
                      <a:pPr algn="ctr"/>
                      <a:r>
                        <a:rPr lang="zh-CN" altLang="en-US" sz="1600" b="1" dirty="0" smtClean="0">
                          <a:latin typeface="华文楷体" panose="02010600040101010101" pitchFamily="2" charset="-122"/>
                          <a:ea typeface="华文楷体" panose="02010600040101010101" pitchFamily="2" charset="-122"/>
                        </a:rPr>
                        <a:t>产品类型</a:t>
                      </a:r>
                      <a:endParaRPr lang="zh-CN" altLang="en-US" sz="1600" b="1" dirty="0">
                        <a:latin typeface="华文楷体" panose="02010600040101010101" pitchFamily="2" charset="-122"/>
                        <a:ea typeface="华文楷体" panose="02010600040101010101" pitchFamily="2" charset="-122"/>
                      </a:endParaRPr>
                    </a:p>
                  </a:txBody>
                  <a:tcPr>
                    <a:solidFill>
                      <a:schemeClr val="bg1">
                        <a:lumMod val="85000"/>
                      </a:schemeClr>
                    </a:solidFill>
                  </a:tcPr>
                </a:tc>
                <a:tc>
                  <a:txBody>
                    <a:bodyPr/>
                    <a:lstStyle/>
                    <a:p>
                      <a:pPr algn="ctr"/>
                      <a:r>
                        <a:rPr lang="zh-CN" altLang="en-US" sz="1600" b="1" dirty="0" smtClean="0">
                          <a:latin typeface="华文楷体" panose="02010600040101010101" pitchFamily="2" charset="-122"/>
                          <a:ea typeface="华文楷体" panose="02010600040101010101" pitchFamily="2" charset="-122"/>
                        </a:rPr>
                        <a:t>资料说明</a:t>
                      </a:r>
                      <a:endParaRPr lang="zh-CN" altLang="en-US" sz="1600" b="1" dirty="0">
                        <a:latin typeface="华文楷体" panose="02010600040101010101" pitchFamily="2" charset="-122"/>
                        <a:ea typeface="华文楷体" panose="02010600040101010101" pitchFamily="2" charset="-122"/>
                      </a:endParaRPr>
                    </a:p>
                  </a:txBody>
                  <a:tcPr>
                    <a:solidFill>
                      <a:schemeClr val="bg1">
                        <a:lumMod val="85000"/>
                      </a:schemeClr>
                    </a:solidFill>
                  </a:tcPr>
                </a:tc>
              </a:tr>
              <a:tr h="185420">
                <a:tc>
                  <a:txBody>
                    <a:bodyPr/>
                    <a:lstStyle/>
                    <a:p>
                      <a:pPr algn="ctr"/>
                      <a:r>
                        <a:rPr lang="en-US" altLang="zh-CN" sz="1600" dirty="0" smtClean="0">
                          <a:latin typeface="华文楷体" panose="02010600040101010101" pitchFamily="2" charset="-122"/>
                          <a:ea typeface="华文楷体" panose="02010600040101010101" pitchFamily="2" charset="-122"/>
                        </a:rPr>
                        <a:t>1</a:t>
                      </a:r>
                      <a:endParaRPr lang="zh-CN" altLang="en-US" sz="1600" dirty="0">
                        <a:latin typeface="华文楷体" panose="02010600040101010101" pitchFamily="2" charset="-122"/>
                        <a:ea typeface="华文楷体" panose="02010600040101010101" pitchFamily="2" charset="-122"/>
                      </a:endParaRPr>
                    </a:p>
                  </a:txBody>
                  <a:tcPr/>
                </a:tc>
                <a:tc>
                  <a:txBody>
                    <a:bodyPr/>
                    <a:lstStyle/>
                    <a:p>
                      <a:r>
                        <a:rPr lang="en-US" altLang="zh-CN" sz="1600" dirty="0" smtClean="0">
                          <a:latin typeface="华文楷体" panose="02010600040101010101" pitchFamily="2" charset="-122"/>
                          <a:ea typeface="华文楷体" panose="02010600040101010101" pitchFamily="2" charset="-122"/>
                        </a:rPr>
                        <a:t>LOGO! </a:t>
                      </a:r>
                      <a:r>
                        <a:rPr lang="zh-CN" altLang="en-US" sz="1600" dirty="0" smtClean="0">
                          <a:latin typeface="华文楷体" panose="02010600040101010101" pitchFamily="2" charset="-122"/>
                          <a:ea typeface="华文楷体" panose="02010600040101010101" pitchFamily="2" charset="-122"/>
                        </a:rPr>
                        <a:t>控制器</a:t>
                      </a:r>
                      <a:endParaRPr lang="zh-CN" altLang="en-US" sz="1600" dirty="0">
                        <a:latin typeface="华文楷体" panose="02010600040101010101" pitchFamily="2" charset="-122"/>
                        <a:ea typeface="华文楷体" panose="020106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4" action="ppaction://hlinkfile"/>
                        </a:rPr>
                        <a:t>《LOGO</a:t>
                      </a:r>
                      <a:r>
                        <a:rPr lang="zh-CN" altLang="en-US" sz="1400" dirty="0" smtClean="0">
                          <a:latin typeface="华文楷体" panose="02010600040101010101" pitchFamily="2" charset="-122"/>
                          <a:ea typeface="华文楷体" panose="02010600040101010101" pitchFamily="2" charset="-122"/>
                          <a:hlinkClick r:id="rId4" action="ppaction://hlinkfile"/>
                        </a:rPr>
                        <a:t>！产品样本</a:t>
                      </a:r>
                      <a:r>
                        <a:rPr lang="en-US" altLang="zh-CN" sz="1400" dirty="0" smtClean="0">
                          <a:latin typeface="华文楷体" panose="02010600040101010101" pitchFamily="2" charset="-122"/>
                          <a:ea typeface="华文楷体" panose="02010600040101010101" pitchFamily="2" charset="-122"/>
                          <a:hlinkClick r:id="rId4" action="ppaction://hlinkfile"/>
                        </a:rPr>
                        <a:t>》</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5" action="ppaction://hlinkfile"/>
                        </a:rPr>
                        <a:t>《LOGO</a:t>
                      </a:r>
                      <a:r>
                        <a:rPr lang="zh-CN" altLang="en-US" sz="1400" dirty="0" smtClean="0">
                          <a:latin typeface="华文楷体" panose="02010600040101010101" pitchFamily="2" charset="-122"/>
                          <a:ea typeface="华文楷体" panose="02010600040101010101" pitchFamily="2" charset="-122"/>
                          <a:hlinkClick r:id="rId5" action="ppaction://hlinkfile"/>
                        </a:rPr>
                        <a:t>！产品样本</a:t>
                      </a:r>
                      <a:r>
                        <a:rPr lang="en-US" altLang="zh-CN" sz="1400" dirty="0" smtClean="0">
                          <a:latin typeface="华文楷体" panose="02010600040101010101" pitchFamily="2" charset="-122"/>
                          <a:ea typeface="华文楷体" panose="02010600040101010101" pitchFamily="2" charset="-122"/>
                          <a:hlinkClick r:id="rId5" action="ppaction://hlinkfile"/>
                        </a:rPr>
                        <a:t>》</a:t>
                      </a:r>
                      <a:endParaRPr lang="zh-CN" altLang="en-US" sz="1400" dirty="0">
                        <a:latin typeface="华文楷体" panose="02010600040101010101" pitchFamily="2" charset="-122"/>
                        <a:ea typeface="华文楷体" panose="02010600040101010101" pitchFamily="2" charset="-122"/>
                      </a:endParaRPr>
                    </a:p>
                  </a:txBody>
                  <a:tcPr/>
                </a:tc>
              </a:tr>
              <a:tr h="370840">
                <a:tc>
                  <a:txBody>
                    <a:bodyPr/>
                    <a:lstStyle/>
                    <a:p>
                      <a:pPr algn="ctr"/>
                      <a:r>
                        <a:rPr lang="en-US" altLang="zh-CN" sz="1600" dirty="0" smtClean="0">
                          <a:latin typeface="华文楷体" panose="02010600040101010101" pitchFamily="2" charset="-122"/>
                          <a:ea typeface="华文楷体" panose="02010600040101010101" pitchFamily="2" charset="-122"/>
                        </a:rPr>
                        <a:t>2</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r>
                        <a:rPr lang="en-US" altLang="zh-CN" sz="1600" dirty="0" smtClean="0">
                          <a:latin typeface="华文楷体" panose="02010600040101010101" pitchFamily="2" charset="-122"/>
                          <a:ea typeface="华文楷体" panose="02010600040101010101" pitchFamily="2" charset="-122"/>
                        </a:rPr>
                        <a:t>S7-200PLC</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nSpc>
                          <a:spcPct val="130000"/>
                        </a:lnSpc>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6" action="ppaction://hlinkfile"/>
                        </a:rPr>
                        <a:t>《S7-200 CN </a:t>
                      </a:r>
                      <a:r>
                        <a:rPr lang="zh-CN" altLang="en-US" sz="1400" dirty="0" smtClean="0">
                          <a:latin typeface="华文楷体" panose="02010600040101010101" pitchFamily="2" charset="-122"/>
                          <a:ea typeface="华文楷体" panose="02010600040101010101" pitchFamily="2" charset="-122"/>
                          <a:hlinkClick r:id="rId6" action="ppaction://hlinkfile"/>
                        </a:rPr>
                        <a:t>产品目录</a:t>
                      </a:r>
                      <a:r>
                        <a:rPr lang="en-US" altLang="zh-CN" sz="1400" dirty="0" smtClean="0">
                          <a:latin typeface="华文楷体" panose="02010600040101010101" pitchFamily="2" charset="-122"/>
                          <a:ea typeface="华文楷体" panose="02010600040101010101" pitchFamily="2" charset="-122"/>
                          <a:hlinkClick r:id="rId6" action="ppaction://hlinkfile"/>
                        </a:rPr>
                        <a:t>》</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7" action="ppaction://hlinkfile"/>
                        </a:rPr>
                        <a:t>《S7-200 </a:t>
                      </a:r>
                      <a:r>
                        <a:rPr lang="zh-CN" altLang="en-US" sz="1400" dirty="0" smtClean="0">
                          <a:latin typeface="华文楷体" panose="02010600040101010101" pitchFamily="2" charset="-122"/>
                          <a:ea typeface="华文楷体" panose="02010600040101010101" pitchFamily="2" charset="-122"/>
                          <a:hlinkClick r:id="rId7" action="ppaction://hlinkfile"/>
                        </a:rPr>
                        <a:t>可编程控制器系统手册</a:t>
                      </a:r>
                      <a:r>
                        <a:rPr lang="en-US" altLang="zh-CN" sz="1400" dirty="0" smtClean="0">
                          <a:latin typeface="华文楷体" panose="02010600040101010101" pitchFamily="2" charset="-122"/>
                          <a:ea typeface="华文楷体" panose="02010600040101010101" pitchFamily="2" charset="-122"/>
                          <a:hlinkClick r:id="rId7"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zh-CN" altLang="en-US"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8" action="ppaction://hlinkfile"/>
                        </a:rPr>
                        <a:t>《s7-200</a:t>
                      </a:r>
                      <a:r>
                        <a:rPr lang="zh-CN" altLang="en-US" sz="1400" dirty="0" smtClean="0">
                          <a:latin typeface="华文楷体" panose="02010600040101010101" pitchFamily="2" charset="-122"/>
                          <a:ea typeface="华文楷体" panose="02010600040101010101" pitchFamily="2" charset="-122"/>
                          <a:hlinkClick r:id="rId8" action="ppaction://hlinkfile"/>
                        </a:rPr>
                        <a:t>新</a:t>
                      </a:r>
                      <a:r>
                        <a:rPr lang="en-US" altLang="zh-CN" sz="1400" dirty="0" smtClean="0">
                          <a:latin typeface="华文楷体" panose="02010600040101010101" pitchFamily="2" charset="-122"/>
                          <a:ea typeface="华文楷体" panose="02010600040101010101" pitchFamily="2" charset="-122"/>
                          <a:hlinkClick r:id="rId8" action="ppaction://hlinkfile"/>
                        </a:rPr>
                        <a:t>(</a:t>
                      </a:r>
                      <a:r>
                        <a:rPr lang="zh-CN" altLang="en-US" sz="1400" dirty="0" smtClean="0">
                          <a:latin typeface="华文楷体" panose="02010600040101010101" pitchFamily="2" charset="-122"/>
                          <a:ea typeface="华文楷体" panose="02010600040101010101" pitchFamily="2" charset="-122"/>
                          <a:hlinkClick r:id="rId8" action="ppaction://hlinkfile"/>
                        </a:rPr>
                        <a:t>选型</a:t>
                      </a:r>
                      <a:r>
                        <a:rPr lang="en-US" altLang="zh-CN" sz="1400" dirty="0" smtClean="0">
                          <a:latin typeface="华文楷体" panose="02010600040101010101" pitchFamily="2" charset="-122"/>
                          <a:ea typeface="华文楷体" panose="02010600040101010101" pitchFamily="2" charset="-122"/>
                          <a:hlinkClick r:id="rId8" action="ppaction://hlinkfile"/>
                        </a:rPr>
                        <a:t>)》</a:t>
                      </a:r>
                      <a:r>
                        <a:rPr lang="zh-CN" altLang="en-US" sz="1400" dirty="0" smtClean="0">
                          <a:latin typeface="华文楷体" panose="02010600040101010101" pitchFamily="2" charset="-122"/>
                          <a:ea typeface="华文楷体" panose="02010600040101010101" pitchFamily="2" charset="-122"/>
                        </a:rPr>
                        <a:t>、                ④  </a:t>
                      </a:r>
                      <a:r>
                        <a:rPr lang="en-US" altLang="zh-CN" sz="1400" dirty="0" smtClean="0">
                          <a:latin typeface="华文楷体" panose="02010600040101010101" pitchFamily="2" charset="-122"/>
                          <a:ea typeface="华文楷体" panose="02010600040101010101" pitchFamily="2" charset="-122"/>
                          <a:hlinkClick r:id="rId9" action="ppaction://hlinkfile"/>
                        </a:rPr>
                        <a:t>《s7200</a:t>
                      </a:r>
                      <a:r>
                        <a:rPr lang="zh-CN" altLang="en-US" sz="1400" dirty="0" smtClean="0">
                          <a:latin typeface="华文楷体" panose="02010600040101010101" pitchFamily="2" charset="-122"/>
                          <a:ea typeface="华文楷体" panose="02010600040101010101" pitchFamily="2" charset="-122"/>
                          <a:hlinkClick r:id="rId9" action="ppaction://hlinkfile"/>
                        </a:rPr>
                        <a:t>示例</a:t>
                      </a:r>
                      <a:r>
                        <a:rPr lang="en-US" altLang="zh-CN" sz="1400" dirty="0" smtClean="0">
                          <a:latin typeface="华文楷体" panose="02010600040101010101" pitchFamily="2" charset="-122"/>
                          <a:ea typeface="华文楷体" panose="02010600040101010101" pitchFamily="2" charset="-122"/>
                          <a:hlinkClick r:id="rId9" action="ppaction://hlinkfile"/>
                        </a:rPr>
                        <a:t>》</a:t>
                      </a:r>
                      <a:endParaRPr lang="zh-CN" altLang="en-US" sz="1400" dirty="0">
                        <a:latin typeface="华文楷体" panose="02010600040101010101" pitchFamily="2" charset="-122"/>
                        <a:ea typeface="华文楷体" panose="02010600040101010101" pitchFamily="2" charset="-122"/>
                      </a:endParaRPr>
                    </a:p>
                  </a:txBody>
                  <a:tcPr/>
                </a:tc>
              </a:tr>
              <a:tr h="370840">
                <a:tc>
                  <a:txBody>
                    <a:bodyPr/>
                    <a:lstStyle/>
                    <a:p>
                      <a:pPr algn="ctr"/>
                      <a:r>
                        <a:rPr lang="en-US" altLang="zh-CN" sz="1600" dirty="0" smtClean="0">
                          <a:latin typeface="华文楷体" panose="02010600040101010101" pitchFamily="2" charset="-122"/>
                          <a:ea typeface="华文楷体" panose="02010600040101010101" pitchFamily="2" charset="-122"/>
                        </a:rPr>
                        <a:t>3</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gn="l"/>
                      <a:r>
                        <a:rPr lang="en-US" altLang="zh-CN" sz="1600" dirty="0" smtClean="0">
                          <a:latin typeface="华文楷体" panose="02010600040101010101" pitchFamily="2" charset="-122"/>
                          <a:ea typeface="华文楷体" panose="02010600040101010101" pitchFamily="2" charset="-122"/>
                        </a:rPr>
                        <a:t>S7-200SMART</a:t>
                      </a:r>
                      <a:r>
                        <a:rPr lang="en-US" altLang="zh-CN" sz="1600" baseline="0" dirty="0" smtClean="0">
                          <a:latin typeface="华文楷体" panose="02010600040101010101" pitchFamily="2" charset="-122"/>
                          <a:ea typeface="华文楷体" panose="02010600040101010101" pitchFamily="2" charset="-122"/>
                        </a:rPr>
                        <a:t> PLC</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nSpc>
                          <a:spcPct val="130000"/>
                        </a:lnSpc>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10" action="ppaction://hlinkfile"/>
                        </a:rPr>
                        <a:t>《S7-200  SMART </a:t>
                      </a:r>
                      <a:r>
                        <a:rPr lang="zh-CN" altLang="en-US" sz="1400" dirty="0" smtClean="0">
                          <a:latin typeface="华文楷体" panose="02010600040101010101" pitchFamily="2" charset="-122"/>
                          <a:ea typeface="华文楷体" panose="02010600040101010101" pitchFamily="2" charset="-122"/>
                          <a:hlinkClick r:id="rId10" action="ppaction://hlinkfile"/>
                        </a:rPr>
                        <a:t>样本手册</a:t>
                      </a:r>
                      <a:r>
                        <a:rPr lang="en-US" altLang="zh-CN" sz="1400" dirty="0" smtClean="0">
                          <a:latin typeface="华文楷体" panose="02010600040101010101" pitchFamily="2" charset="-122"/>
                          <a:ea typeface="华文楷体" panose="02010600040101010101" pitchFamily="2" charset="-122"/>
                          <a:hlinkClick r:id="rId10" action="ppaction://hlinkfile"/>
                        </a:rPr>
                        <a:t>》</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11" action="ppaction://hlinkfile"/>
                        </a:rPr>
                        <a:t>《S7-200SMART</a:t>
                      </a:r>
                      <a:r>
                        <a:rPr lang="en-US" altLang="zh-CN" sz="1400" baseline="0" dirty="0" smtClean="0">
                          <a:latin typeface="华文楷体" panose="02010600040101010101" pitchFamily="2" charset="-122"/>
                          <a:ea typeface="华文楷体" panose="02010600040101010101" pitchFamily="2" charset="-122"/>
                          <a:hlinkClick r:id="rId11" action="ppaction://hlinkfile"/>
                        </a:rPr>
                        <a:t> </a:t>
                      </a:r>
                      <a:r>
                        <a:rPr lang="zh-CN" altLang="en-US" sz="1400" baseline="0" dirty="0" smtClean="0">
                          <a:latin typeface="华文楷体" panose="02010600040101010101" pitchFamily="2" charset="-122"/>
                          <a:ea typeface="华文楷体" panose="02010600040101010101" pitchFamily="2" charset="-122"/>
                          <a:hlinkClick r:id="rId11" action="ppaction://hlinkfile"/>
                        </a:rPr>
                        <a:t>系统手册</a:t>
                      </a:r>
                      <a:r>
                        <a:rPr lang="en-US" altLang="zh-CN" sz="1400" dirty="0" smtClean="0">
                          <a:latin typeface="华文楷体" panose="02010600040101010101" pitchFamily="2" charset="-122"/>
                          <a:ea typeface="华文楷体" panose="02010600040101010101" pitchFamily="2" charset="-122"/>
                          <a:hlinkClick r:id="rId11"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en-US" altLang="zh-CN"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12" action="ppaction://hlinkfile"/>
                        </a:rPr>
                        <a:t>《S7-200</a:t>
                      </a:r>
                      <a:r>
                        <a:rPr lang="zh-CN" altLang="en-US" sz="1400" dirty="0" smtClean="0">
                          <a:latin typeface="华文楷体" panose="02010600040101010101" pitchFamily="2" charset="-122"/>
                          <a:ea typeface="华文楷体" panose="02010600040101010101" pitchFamily="2" charset="-122"/>
                          <a:hlinkClick r:id="rId12" action="ppaction://hlinkfile"/>
                        </a:rPr>
                        <a:t>项目移植到</a:t>
                      </a:r>
                      <a:r>
                        <a:rPr lang="en-US" altLang="zh-CN" sz="1400" dirty="0" smtClean="0">
                          <a:latin typeface="华文楷体" panose="02010600040101010101" pitchFamily="2" charset="-122"/>
                          <a:ea typeface="华文楷体" panose="02010600040101010101" pitchFamily="2" charset="-122"/>
                          <a:hlinkClick r:id="rId12" action="ppaction://hlinkfile"/>
                        </a:rPr>
                        <a:t>S7-200SMART》</a:t>
                      </a:r>
                      <a:r>
                        <a:rPr lang="zh-CN" altLang="en-US" sz="1400" dirty="0" smtClean="0">
                          <a:latin typeface="华文楷体" panose="02010600040101010101" pitchFamily="2" charset="-122"/>
                          <a:ea typeface="华文楷体" panose="02010600040101010101" pitchFamily="2" charset="-122"/>
                        </a:rPr>
                        <a:t>、</a:t>
                      </a:r>
                      <a:r>
                        <a:rPr lang="en-US" altLang="zh-CN" sz="1400" baseline="0" dirty="0" smtClean="0">
                          <a:latin typeface="华文楷体" panose="02010600040101010101" pitchFamily="2" charset="-122"/>
                          <a:ea typeface="华文楷体" panose="02010600040101010101" pitchFamily="2" charset="-122"/>
                        </a:rPr>
                        <a:t> ④ </a:t>
                      </a:r>
                      <a:r>
                        <a:rPr lang="en-US" altLang="zh-CN" sz="1400" baseline="0" dirty="0" smtClean="0">
                          <a:latin typeface="华文楷体" panose="02010600040101010101" pitchFamily="2" charset="-122"/>
                          <a:ea typeface="华文楷体" panose="02010600040101010101" pitchFamily="2" charset="-122"/>
                          <a:hlinkClick r:id="rId13" action="ppaction://hlinkfile"/>
                        </a:rPr>
                        <a:t>《S7-200 SMART PLUS 2.2》</a:t>
                      </a:r>
                      <a:endParaRPr lang="en-US" altLang="zh-CN" sz="1400" dirty="0" smtClean="0">
                        <a:latin typeface="华文楷体" panose="02010600040101010101" pitchFamily="2" charset="-122"/>
                        <a:ea typeface="华文楷体" panose="02010600040101010101" pitchFamily="2" charset="-122"/>
                      </a:endParaRPr>
                    </a:p>
                  </a:txBody>
                  <a:tcPr/>
                </a:tc>
              </a:tr>
              <a:tr h="370840">
                <a:tc>
                  <a:txBody>
                    <a:bodyPr/>
                    <a:lstStyle/>
                    <a:p>
                      <a:pPr algn="ctr"/>
                      <a:r>
                        <a:rPr lang="en-US" altLang="zh-CN" sz="1600" dirty="0" smtClean="0">
                          <a:latin typeface="华文楷体" panose="02010600040101010101" pitchFamily="2" charset="-122"/>
                          <a:ea typeface="华文楷体" panose="02010600040101010101" pitchFamily="2" charset="-122"/>
                        </a:rPr>
                        <a:t>4</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r>
                        <a:rPr lang="en-US" altLang="zh-CN" sz="1600" dirty="0" smtClean="0">
                          <a:latin typeface="华文楷体" panose="02010600040101010101" pitchFamily="2" charset="-122"/>
                          <a:ea typeface="华文楷体" panose="02010600040101010101" pitchFamily="2" charset="-122"/>
                        </a:rPr>
                        <a:t>S7-1200 PLC</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nSpc>
                          <a:spcPct val="130000"/>
                        </a:lnSpc>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14" action="ppaction://hlinkfile"/>
                        </a:rPr>
                        <a:t>《S7-1200</a:t>
                      </a:r>
                      <a:r>
                        <a:rPr lang="zh-CN" altLang="en-US" sz="1400" dirty="0" smtClean="0">
                          <a:latin typeface="华文楷体" panose="02010600040101010101" pitchFamily="2" charset="-122"/>
                          <a:ea typeface="华文楷体" panose="02010600040101010101" pitchFamily="2" charset="-122"/>
                          <a:hlinkClick r:id="rId14" action="ppaction://hlinkfile"/>
                        </a:rPr>
                        <a:t>入门指南</a:t>
                      </a:r>
                      <a:r>
                        <a:rPr lang="en-US" altLang="zh-CN" sz="1400" dirty="0" smtClean="0">
                          <a:latin typeface="华文楷体" panose="02010600040101010101" pitchFamily="2" charset="-122"/>
                          <a:ea typeface="华文楷体" panose="02010600040101010101" pitchFamily="2" charset="-122"/>
                          <a:hlinkClick r:id="rId14" action="ppaction://hlinkfile"/>
                        </a:rPr>
                        <a:t>》 </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15" action="ppaction://hlinkfile"/>
                        </a:rPr>
                        <a:t>《S7-1200</a:t>
                      </a:r>
                      <a:r>
                        <a:rPr lang="zh-CN" altLang="en-US" sz="1400" dirty="0" smtClean="0">
                          <a:latin typeface="华文楷体" panose="02010600040101010101" pitchFamily="2" charset="-122"/>
                          <a:ea typeface="华文楷体" panose="02010600040101010101" pitchFamily="2" charset="-122"/>
                          <a:hlinkClick r:id="rId15" action="ppaction://hlinkfile"/>
                        </a:rPr>
                        <a:t>入门手册</a:t>
                      </a:r>
                      <a:r>
                        <a:rPr lang="en-US" altLang="zh-CN" sz="1400" dirty="0" smtClean="0">
                          <a:latin typeface="华文楷体" panose="02010600040101010101" pitchFamily="2" charset="-122"/>
                          <a:ea typeface="华文楷体" panose="02010600040101010101" pitchFamily="2" charset="-122"/>
                          <a:hlinkClick r:id="rId15"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en-US" altLang="zh-CN"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16" action="ppaction://hlinkfile"/>
                        </a:rPr>
                        <a:t>《S7-1200</a:t>
                      </a:r>
                      <a:r>
                        <a:rPr lang="zh-CN" altLang="en-US" sz="1400" dirty="0" smtClean="0">
                          <a:latin typeface="华文楷体" panose="02010600040101010101" pitchFamily="2" charset="-122"/>
                          <a:ea typeface="华文楷体" panose="02010600040101010101" pitchFamily="2" charset="-122"/>
                          <a:hlinkClick r:id="rId16" action="ppaction://hlinkfile"/>
                        </a:rPr>
                        <a:t>样本手册</a:t>
                      </a:r>
                      <a:r>
                        <a:rPr lang="en-US" altLang="zh-CN" sz="1400" dirty="0" smtClean="0">
                          <a:latin typeface="华文楷体" panose="02010600040101010101" pitchFamily="2" charset="-122"/>
                          <a:ea typeface="华文楷体" panose="02010600040101010101" pitchFamily="2" charset="-122"/>
                          <a:hlinkClick r:id="rId16" action="ppaction://hlinkfile"/>
                        </a:rPr>
                        <a:t>》</a:t>
                      </a:r>
                      <a:r>
                        <a:rPr lang="zh-CN" altLang="en-US" sz="1400" dirty="0" smtClean="0">
                          <a:latin typeface="华文楷体" panose="02010600040101010101" pitchFamily="2" charset="-122"/>
                          <a:ea typeface="华文楷体" panose="02010600040101010101" pitchFamily="2" charset="-122"/>
                        </a:rPr>
                        <a:t>、     ④ </a:t>
                      </a:r>
                      <a:r>
                        <a:rPr lang="en-US" altLang="zh-CN" sz="1400" dirty="0" smtClean="0">
                          <a:latin typeface="华文楷体" panose="02010600040101010101" pitchFamily="2" charset="-122"/>
                          <a:ea typeface="华文楷体" panose="02010600040101010101" pitchFamily="2" charset="-122"/>
                          <a:hlinkClick r:id="rId17" action="ppaction://hlinkfile"/>
                        </a:rPr>
                        <a:t>《S7-1200</a:t>
                      </a:r>
                      <a:r>
                        <a:rPr lang="zh-CN" altLang="en-US" sz="1400" dirty="0" smtClean="0">
                          <a:latin typeface="华文楷体" panose="02010600040101010101" pitchFamily="2" charset="-122"/>
                          <a:ea typeface="华文楷体" panose="02010600040101010101" pitchFamily="2" charset="-122"/>
                          <a:hlinkClick r:id="rId17" action="ppaction://hlinkfile"/>
                        </a:rPr>
                        <a:t>系统手册</a:t>
                      </a:r>
                      <a:r>
                        <a:rPr lang="en-US" altLang="zh-CN" sz="1400" dirty="0" smtClean="0">
                          <a:latin typeface="华文楷体" panose="02010600040101010101" pitchFamily="2" charset="-122"/>
                          <a:ea typeface="华文楷体" panose="02010600040101010101" pitchFamily="2" charset="-122"/>
                          <a:hlinkClick r:id="rId17"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en-US" altLang="zh-CN" sz="1400" dirty="0" smtClean="0">
                          <a:latin typeface="华文楷体" panose="02010600040101010101" pitchFamily="2" charset="-122"/>
                          <a:ea typeface="华文楷体" panose="02010600040101010101" pitchFamily="2" charset="-122"/>
                        </a:rPr>
                        <a:t>⑤ </a:t>
                      </a:r>
                      <a:r>
                        <a:rPr lang="en-US" altLang="zh-CN" sz="1400" dirty="0" smtClean="0">
                          <a:latin typeface="华文楷体" panose="02010600040101010101" pitchFamily="2" charset="-122"/>
                          <a:ea typeface="华文楷体" panose="02010600040101010101" pitchFamily="2" charset="-122"/>
                          <a:hlinkClick r:id="rId18" action="ppaction://hlinkfile"/>
                        </a:rPr>
                        <a:t>《S7-1200 Easy Plus》</a:t>
                      </a:r>
                      <a:r>
                        <a:rPr lang="zh-CN" altLang="en-US" sz="1400" dirty="0" smtClean="0">
                          <a:latin typeface="华文楷体" panose="02010600040101010101" pitchFamily="2" charset="-122"/>
                          <a:ea typeface="华文楷体" panose="02010600040101010101" pitchFamily="2" charset="-122"/>
                        </a:rPr>
                        <a:t>、     ⑥ </a:t>
                      </a:r>
                      <a:r>
                        <a:rPr lang="en-US" altLang="zh-CN" sz="1400" dirty="0" smtClean="0">
                          <a:latin typeface="华文楷体" panose="02010600040101010101" pitchFamily="2" charset="-122"/>
                          <a:ea typeface="华文楷体" panose="02010600040101010101" pitchFamily="2" charset="-122"/>
                          <a:hlinkClick r:id="rId19" action="ppaction://hlinkfile"/>
                        </a:rPr>
                        <a:t>《S7-1200</a:t>
                      </a:r>
                      <a:r>
                        <a:rPr lang="zh-CN" altLang="en-US" sz="1400" dirty="0" smtClean="0">
                          <a:latin typeface="华文楷体" panose="02010600040101010101" pitchFamily="2" charset="-122"/>
                          <a:ea typeface="华文楷体" panose="02010600040101010101" pitchFamily="2" charset="-122"/>
                          <a:hlinkClick r:id="rId19" action="ppaction://hlinkfile"/>
                        </a:rPr>
                        <a:t>程序例集</a:t>
                      </a:r>
                      <a:r>
                        <a:rPr lang="en-US" altLang="zh-CN" sz="1400" dirty="0" smtClean="0">
                          <a:latin typeface="华文楷体" panose="02010600040101010101" pitchFamily="2" charset="-122"/>
                          <a:ea typeface="华文楷体" panose="02010600040101010101" pitchFamily="2" charset="-122"/>
                          <a:hlinkClick r:id="rId19" action="ppaction://hlinkfile"/>
                        </a:rPr>
                        <a:t>》</a:t>
                      </a:r>
                      <a:endParaRPr lang="en-US" altLang="zh-CN" sz="1400" dirty="0" smtClean="0">
                        <a:latin typeface="华文楷体" panose="02010600040101010101" pitchFamily="2" charset="-122"/>
                        <a:ea typeface="华文楷体" panose="02010600040101010101" pitchFamily="2" charset="-122"/>
                      </a:endParaRPr>
                    </a:p>
                  </a:txBody>
                  <a:tcPr/>
                </a:tc>
              </a:tr>
              <a:tr h="370840">
                <a:tc>
                  <a:txBody>
                    <a:bodyPr/>
                    <a:lstStyle/>
                    <a:p>
                      <a:pPr algn="ctr"/>
                      <a:r>
                        <a:rPr lang="en-US" altLang="zh-CN" sz="1600" dirty="0" smtClean="0">
                          <a:latin typeface="华文楷体" panose="02010600040101010101" pitchFamily="2" charset="-122"/>
                          <a:ea typeface="华文楷体" panose="02010600040101010101" pitchFamily="2" charset="-122"/>
                        </a:rPr>
                        <a:t>5</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r>
                        <a:rPr lang="en-US" altLang="zh-CN" sz="1600" dirty="0" smtClean="0">
                          <a:latin typeface="华文楷体" panose="02010600040101010101" pitchFamily="2" charset="-122"/>
                          <a:ea typeface="华文楷体" panose="02010600040101010101" pitchFamily="2" charset="-122"/>
                        </a:rPr>
                        <a:t>S7-300 PLC</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nSpc>
                          <a:spcPct val="130000"/>
                        </a:lnSpc>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20" action="ppaction://hlinkfile"/>
                        </a:rPr>
                        <a:t>《S7-300PLC</a:t>
                      </a:r>
                      <a:r>
                        <a:rPr lang="zh-CN" altLang="en-US" sz="1400" dirty="0" smtClean="0">
                          <a:latin typeface="华文楷体" panose="02010600040101010101" pitchFamily="2" charset="-122"/>
                          <a:ea typeface="华文楷体" panose="02010600040101010101" pitchFamily="2" charset="-122"/>
                          <a:hlinkClick r:id="rId20" action="ppaction://hlinkfile"/>
                        </a:rPr>
                        <a:t>硬件安装手册</a:t>
                      </a:r>
                      <a:r>
                        <a:rPr lang="en-US" altLang="zh-CN" sz="1400" dirty="0" smtClean="0">
                          <a:latin typeface="华文楷体" panose="02010600040101010101" pitchFamily="2" charset="-122"/>
                          <a:ea typeface="华文楷体" panose="02010600040101010101" pitchFamily="2" charset="-122"/>
                          <a:hlinkClick r:id="rId20" action="ppaction://hlinkfile"/>
                        </a:rPr>
                        <a:t>》</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21" action="ppaction://hlinkfile"/>
                        </a:rPr>
                        <a:t>《S7-300PLC</a:t>
                      </a:r>
                      <a:r>
                        <a:rPr lang="zh-CN" altLang="en-US" sz="1400" dirty="0" smtClean="0">
                          <a:latin typeface="华文楷体" panose="02010600040101010101" pitchFamily="2" charset="-122"/>
                          <a:ea typeface="华文楷体" panose="02010600040101010101" pitchFamily="2" charset="-122"/>
                          <a:hlinkClick r:id="rId21" action="ppaction://hlinkfile"/>
                        </a:rPr>
                        <a:t>的选型手册</a:t>
                      </a:r>
                      <a:r>
                        <a:rPr lang="en-US" altLang="zh-CN" sz="1400" dirty="0" smtClean="0">
                          <a:latin typeface="华文楷体" panose="02010600040101010101" pitchFamily="2" charset="-122"/>
                          <a:ea typeface="华文楷体" panose="02010600040101010101" pitchFamily="2" charset="-122"/>
                          <a:hlinkClick r:id="rId21"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en-US" altLang="zh-CN"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22" action="ppaction://hlinkfile"/>
                        </a:rPr>
                        <a:t>《S7-300</a:t>
                      </a:r>
                      <a:r>
                        <a:rPr lang="zh-CN" altLang="en-US" sz="1400" dirty="0" smtClean="0">
                          <a:latin typeface="华文楷体" panose="02010600040101010101" pitchFamily="2" charset="-122"/>
                          <a:ea typeface="华文楷体" panose="02010600040101010101" pitchFamily="2" charset="-122"/>
                          <a:hlinkClick r:id="rId22" action="ppaction://hlinkfile"/>
                        </a:rPr>
                        <a:t>模块手册</a:t>
                      </a:r>
                      <a:r>
                        <a:rPr lang="en-US" altLang="zh-CN" sz="1400" dirty="0" smtClean="0">
                          <a:latin typeface="华文楷体" panose="02010600040101010101" pitchFamily="2" charset="-122"/>
                          <a:ea typeface="华文楷体" panose="02010600040101010101" pitchFamily="2" charset="-122"/>
                          <a:hlinkClick r:id="rId22" action="ppaction://hlinkfile"/>
                        </a:rPr>
                        <a:t>》</a:t>
                      </a:r>
                      <a:r>
                        <a:rPr lang="zh-CN" altLang="en-US" sz="1400" dirty="0" smtClean="0">
                          <a:latin typeface="华文楷体" panose="02010600040101010101" pitchFamily="2" charset="-122"/>
                          <a:ea typeface="华文楷体" panose="02010600040101010101" pitchFamily="2" charset="-122"/>
                        </a:rPr>
                        <a:t>、                 ④</a:t>
                      </a:r>
                      <a:r>
                        <a:rPr lang="en-US" altLang="zh-CN" sz="1400" baseline="0" dirty="0" smtClean="0">
                          <a:latin typeface="华文楷体" panose="02010600040101010101" pitchFamily="2" charset="-122"/>
                          <a:ea typeface="华文楷体" panose="02010600040101010101" pitchFamily="2" charset="-122"/>
                        </a:rPr>
                        <a:t>  </a:t>
                      </a:r>
                      <a:r>
                        <a:rPr lang="en-US" altLang="zh-CN" sz="1400" baseline="0" dirty="0" smtClean="0">
                          <a:latin typeface="华文楷体" panose="02010600040101010101" pitchFamily="2" charset="-122"/>
                          <a:ea typeface="华文楷体" panose="02010600040101010101" pitchFamily="2" charset="-122"/>
                          <a:hlinkClick r:id="rId23" action="ppaction://hlinkfile"/>
                        </a:rPr>
                        <a:t>《S7-300</a:t>
                      </a:r>
                      <a:r>
                        <a:rPr lang="zh-CN" altLang="en-US" sz="1400" baseline="0" dirty="0" smtClean="0">
                          <a:latin typeface="华文楷体" panose="02010600040101010101" pitchFamily="2" charset="-122"/>
                          <a:ea typeface="华文楷体" panose="02010600040101010101" pitchFamily="2" charset="-122"/>
                          <a:hlinkClick r:id="rId23" action="ppaction://hlinkfile"/>
                        </a:rPr>
                        <a:t>模块接线图</a:t>
                      </a:r>
                      <a:r>
                        <a:rPr lang="en-US" altLang="zh-CN" sz="1400" baseline="0" dirty="0" smtClean="0">
                          <a:latin typeface="华文楷体" panose="02010600040101010101" pitchFamily="2" charset="-122"/>
                          <a:ea typeface="华文楷体" panose="02010600040101010101" pitchFamily="2" charset="-122"/>
                          <a:hlinkClick r:id="rId23" action="ppaction://hlinkfile"/>
                        </a:rPr>
                        <a:t>》</a:t>
                      </a:r>
                      <a:endParaRPr lang="en-US" altLang="zh-CN" sz="1400" baseline="0" dirty="0" smtClean="0">
                        <a:latin typeface="华文楷体" panose="02010600040101010101" pitchFamily="2" charset="-122"/>
                        <a:ea typeface="华文楷体" panose="02010600040101010101" pitchFamily="2" charset="-122"/>
                      </a:endParaRPr>
                    </a:p>
                    <a:p>
                      <a:pPr>
                        <a:lnSpc>
                          <a:spcPct val="130000"/>
                        </a:lnSpc>
                      </a:pPr>
                      <a:r>
                        <a:rPr lang="en-US" altLang="zh-CN" sz="1400" baseline="0" dirty="0" smtClean="0">
                          <a:latin typeface="华文楷体" panose="02010600040101010101" pitchFamily="2" charset="-122"/>
                          <a:ea typeface="华文楷体" panose="02010600040101010101" pitchFamily="2" charset="-122"/>
                        </a:rPr>
                        <a:t>⑤</a:t>
                      </a:r>
                      <a:r>
                        <a:rPr lang="en-US" altLang="zh-CN" sz="1400" baseline="0" dirty="0" smtClean="0">
                          <a:latin typeface="华文楷体" panose="02010600040101010101" pitchFamily="2" charset="-122"/>
                          <a:ea typeface="华文楷体" panose="02010600040101010101" pitchFamily="2" charset="-122"/>
                          <a:hlinkClick r:id="rId24" action="ppaction://hlinkfile"/>
                        </a:rPr>
                        <a:t>《S7-300</a:t>
                      </a:r>
                      <a:r>
                        <a:rPr lang="zh-CN" altLang="en-US" sz="1400" baseline="0" dirty="0" smtClean="0">
                          <a:latin typeface="华文楷体" panose="02010600040101010101" pitchFamily="2" charset="-122"/>
                          <a:ea typeface="华文楷体" panose="02010600040101010101" pitchFamily="2" charset="-122"/>
                          <a:hlinkClick r:id="rId24" action="ppaction://hlinkfile"/>
                        </a:rPr>
                        <a:t>梯形图编程实列</a:t>
                      </a:r>
                      <a:r>
                        <a:rPr lang="en-US" altLang="zh-CN" sz="1400" baseline="0" dirty="0" smtClean="0">
                          <a:latin typeface="华文楷体" panose="02010600040101010101" pitchFamily="2" charset="-122"/>
                          <a:ea typeface="华文楷体" panose="02010600040101010101" pitchFamily="2" charset="-122"/>
                          <a:hlinkClick r:id="rId24" action="ppaction://hlinkfile"/>
                        </a:rPr>
                        <a:t>》</a:t>
                      </a:r>
                      <a:r>
                        <a:rPr lang="zh-CN" altLang="en-US" sz="1400" baseline="0" dirty="0" smtClean="0">
                          <a:latin typeface="华文楷体" panose="02010600040101010101" pitchFamily="2" charset="-122"/>
                          <a:ea typeface="华文楷体" panose="02010600040101010101" pitchFamily="2" charset="-122"/>
                        </a:rPr>
                        <a:t>、      ⑥ </a:t>
                      </a:r>
                      <a:r>
                        <a:rPr lang="en-US" altLang="zh-CN" sz="1400" baseline="0" dirty="0" smtClean="0">
                          <a:latin typeface="华文楷体" panose="02010600040101010101" pitchFamily="2" charset="-122"/>
                          <a:ea typeface="华文楷体" panose="02010600040101010101" pitchFamily="2" charset="-122"/>
                          <a:hlinkClick r:id="rId25" action="ppaction://hlinkfile"/>
                        </a:rPr>
                        <a:t>《CPU 31xC </a:t>
                      </a:r>
                      <a:r>
                        <a:rPr lang="zh-CN" altLang="en-US" sz="1400" baseline="0" dirty="0" smtClean="0">
                          <a:latin typeface="华文楷体" panose="02010600040101010101" pitchFamily="2" charset="-122"/>
                          <a:ea typeface="华文楷体" panose="02010600040101010101" pitchFamily="2" charset="-122"/>
                          <a:hlinkClick r:id="rId25" action="ppaction://hlinkfile"/>
                        </a:rPr>
                        <a:t>技术功能 操作指导</a:t>
                      </a:r>
                      <a:r>
                        <a:rPr lang="en-US" altLang="zh-CN" sz="1400" baseline="0" dirty="0" smtClean="0">
                          <a:latin typeface="华文楷体" panose="02010600040101010101" pitchFamily="2" charset="-122"/>
                          <a:ea typeface="华文楷体" panose="02010600040101010101" pitchFamily="2" charset="-122"/>
                          <a:hlinkClick r:id="rId25" action="ppaction://hlinkfile"/>
                        </a:rPr>
                        <a:t>》</a:t>
                      </a:r>
                      <a:endParaRPr lang="en-US" altLang="zh-CN" sz="1400" baseline="0" dirty="0" smtClean="0">
                        <a:latin typeface="华文楷体" panose="02010600040101010101" pitchFamily="2" charset="-122"/>
                        <a:ea typeface="华文楷体" panose="02010600040101010101" pitchFamily="2" charset="-122"/>
                      </a:endParaRPr>
                    </a:p>
                    <a:p>
                      <a:pPr>
                        <a:lnSpc>
                          <a:spcPct val="130000"/>
                        </a:lnSpc>
                      </a:pPr>
                      <a:r>
                        <a:rPr lang="en-US" altLang="zh-CN" sz="1400" baseline="0" dirty="0" smtClean="0">
                          <a:latin typeface="华文楷体" panose="02010600040101010101" pitchFamily="2" charset="-122"/>
                          <a:ea typeface="华文楷体" panose="02010600040101010101" pitchFamily="2" charset="-122"/>
                        </a:rPr>
                        <a:t>⑦ </a:t>
                      </a:r>
                      <a:r>
                        <a:rPr lang="en-US" altLang="zh-CN" sz="1400" baseline="0" dirty="0" smtClean="0">
                          <a:latin typeface="华文楷体" panose="02010600040101010101" pitchFamily="2" charset="-122"/>
                          <a:ea typeface="华文楷体" panose="02010600040101010101" pitchFamily="2" charset="-122"/>
                          <a:hlinkClick r:id="rId26" action="ppaction://hlinkfile"/>
                        </a:rPr>
                        <a:t>《s7graph</a:t>
                      </a:r>
                      <a:r>
                        <a:rPr lang="zh-CN" altLang="en-US" sz="1400" baseline="0" dirty="0" smtClean="0">
                          <a:latin typeface="华文楷体" panose="02010600040101010101" pitchFamily="2" charset="-122"/>
                          <a:ea typeface="华文楷体" panose="02010600040101010101" pitchFamily="2" charset="-122"/>
                          <a:hlinkClick r:id="rId26" action="ppaction://hlinkfile"/>
                        </a:rPr>
                        <a:t>编程应用</a:t>
                      </a:r>
                      <a:r>
                        <a:rPr lang="en-US" altLang="zh-CN" sz="1400" baseline="0" dirty="0" smtClean="0">
                          <a:latin typeface="华文楷体" panose="02010600040101010101" pitchFamily="2" charset="-122"/>
                          <a:ea typeface="华文楷体" panose="02010600040101010101" pitchFamily="2" charset="-122"/>
                          <a:hlinkClick r:id="rId26" action="ppaction://hlinkfile"/>
                        </a:rPr>
                        <a:t>》</a:t>
                      </a:r>
                      <a:r>
                        <a:rPr lang="zh-CN" altLang="en-US" sz="1400" baseline="0" dirty="0" smtClean="0">
                          <a:latin typeface="华文楷体" panose="02010600040101010101" pitchFamily="2" charset="-122"/>
                          <a:ea typeface="华文楷体" panose="02010600040101010101" pitchFamily="2" charset="-122"/>
                        </a:rPr>
                        <a:t>、                ⑧ </a:t>
                      </a:r>
                      <a:r>
                        <a:rPr lang="en-US" altLang="zh-CN" sz="1400" baseline="0" dirty="0" smtClean="0">
                          <a:latin typeface="华文楷体" panose="02010600040101010101" pitchFamily="2" charset="-122"/>
                          <a:ea typeface="华文楷体" panose="02010600040101010101" pitchFamily="2" charset="-122"/>
                          <a:hlinkClick r:id="rId27" action="ppaction://hlinkfile"/>
                        </a:rPr>
                        <a:t>《S7-300</a:t>
                      </a:r>
                      <a:r>
                        <a:rPr lang="zh-CN" altLang="en-US" sz="1400" baseline="0" dirty="0" smtClean="0">
                          <a:latin typeface="华文楷体" panose="02010600040101010101" pitchFamily="2" charset="-122"/>
                          <a:ea typeface="华文楷体" panose="02010600040101010101" pitchFamily="2" charset="-122"/>
                          <a:hlinkClick r:id="rId27" action="ppaction://hlinkfile"/>
                        </a:rPr>
                        <a:t>指针寻址的说明与例程</a:t>
                      </a:r>
                      <a:r>
                        <a:rPr lang="en-US" altLang="zh-CN" sz="1400" baseline="0" dirty="0" smtClean="0">
                          <a:latin typeface="华文楷体" panose="02010600040101010101" pitchFamily="2" charset="-122"/>
                          <a:ea typeface="华文楷体" panose="02010600040101010101" pitchFamily="2" charset="-122"/>
                          <a:hlinkClick r:id="rId27" action="ppaction://hlinkfile"/>
                        </a:rPr>
                        <a:t>》</a:t>
                      </a:r>
                      <a:endParaRPr lang="en-US" altLang="zh-CN" sz="1400" baseline="0" dirty="0" smtClean="0">
                        <a:latin typeface="华文楷体" panose="02010600040101010101" pitchFamily="2" charset="-122"/>
                        <a:ea typeface="华文楷体" panose="02010600040101010101" pitchFamily="2" charset="-122"/>
                      </a:endParaRPr>
                    </a:p>
                  </a:txBody>
                  <a:tcPr/>
                </a:tc>
              </a:tr>
            </a:tbl>
          </a:graphicData>
        </a:graphic>
      </p:graphicFrame>
      <p:sp>
        <p:nvSpPr>
          <p:cNvPr id="7" name="动作按钮: 自定义 6">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8" name="动作按钮: 自定义 7">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9" name="动作按钮: 自定义 8">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10" name="动作按钮: 自定义 9">
            <a:hlinkClick r:id="rId2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7917629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7301999" cy="461665"/>
          </a:xfrm>
          <a:prstGeom prst="rect">
            <a:avLst/>
          </a:prstGeom>
          <a:noFill/>
        </p:spPr>
        <p:txBody>
          <a:bodyPr wrap="none" rtlCol="0">
            <a:spAutoFit/>
          </a:bodyPr>
          <a:lstStyle>
            <a:defPPr>
              <a:defRPr lang="zh-CN"/>
            </a:defPPr>
            <a:lvl1pPr>
              <a:defRPr sz="2400">
                <a:latin typeface="华文新魏" panose="02010800040101010101" pitchFamily="2" charset="-122"/>
                <a:ea typeface="华文新魏" panose="02010800040101010101" pitchFamily="2" charset="-122"/>
              </a:defRPr>
            </a:lvl1pPr>
          </a:lstStyle>
          <a:p>
            <a:r>
              <a:rPr lang="en-US" altLang="zh-CN" b="1" dirty="0" smtClean="0">
                <a:latin typeface="华文楷体" panose="02010600040101010101" pitchFamily="2" charset="-122"/>
                <a:ea typeface="华文楷体" panose="02010600040101010101" pitchFamily="2" charset="-122"/>
              </a:rPr>
              <a:t>S7-300</a:t>
            </a:r>
            <a:r>
              <a:rPr lang="zh-CN" altLang="en-US" b="1" dirty="0" smtClean="0">
                <a:latin typeface="华文楷体" panose="02010600040101010101" pitchFamily="2" charset="-122"/>
                <a:ea typeface="华文楷体" panose="02010600040101010101" pitchFamily="2" charset="-122"/>
              </a:rPr>
              <a:t>初级入门课程之编程指令与程序块知识点描述</a:t>
            </a:r>
            <a:endParaRPr lang="zh-CN" altLang="en-US" b="1" dirty="0">
              <a:latin typeface="华文楷体" panose="02010600040101010101" pitchFamily="2" charset="-122"/>
              <a:ea typeface="华文楷体" panose="02010600040101010101" pitchFamily="2" charset="-122"/>
            </a:endParaRPr>
          </a:p>
        </p:txBody>
      </p:sp>
      <p:sp>
        <p:nvSpPr>
          <p:cNvPr id="62" name="文本框 61"/>
          <p:cNvSpPr txBox="1"/>
          <p:nvPr/>
        </p:nvSpPr>
        <p:spPr>
          <a:xfrm>
            <a:off x="257907" y="824157"/>
            <a:ext cx="11609628"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的程序结构和编程指令是设计</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控制程序的关键所在，所以对于此部分内容的学习，建议大家需要掌握以下内容：</a:t>
            </a:r>
            <a:r>
              <a:rPr lang="zh-CN" altLang="zh-CN" sz="1600" dirty="0" smtClean="0">
                <a:latin typeface="华文楷体" panose="02010600040101010101" pitchFamily="2" charset="-122"/>
                <a:ea typeface="华文楷体" panose="02010600040101010101" pitchFamily="2" charset="-122"/>
              </a:rPr>
              <a:t>①</a:t>
            </a:r>
            <a:r>
              <a:rPr lang="en-US" altLang="zh-CN" sz="1600" dirty="0" smtClean="0">
                <a:latin typeface="华文楷体" panose="02010600040101010101" pitchFamily="2" charset="-122"/>
                <a:ea typeface="华文楷体" panose="02010600040101010101" pitchFamily="2" charset="-122"/>
              </a:rPr>
              <a:t> PLC</a:t>
            </a:r>
            <a:r>
              <a:rPr lang="zh-CN" altLang="en-US" sz="1600" dirty="0" smtClean="0">
                <a:latin typeface="华文楷体" panose="02010600040101010101" pitchFamily="2" charset="-122"/>
                <a:ea typeface="华文楷体" panose="02010600040101010101" pitchFamily="2" charset="-122"/>
              </a:rPr>
              <a:t>的编程指令、② 程序块的使用说明、③ 常用的一些编程技巧。</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① </a:t>
            </a:r>
            <a:r>
              <a:rPr lang="en-US" altLang="zh-CN" sz="1600" dirty="0">
                <a:latin typeface="华文楷体" panose="02010600040101010101" pitchFamily="2" charset="-122"/>
                <a:ea typeface="华文楷体" panose="02010600040101010101" pitchFamily="2" charset="-122"/>
                <a:hlinkClick r:id="rId3" action="ppaction://hlinkfile"/>
              </a:rPr>
              <a:t>《S7-300</a:t>
            </a:r>
            <a:r>
              <a:rPr lang="zh-CN" altLang="en-US" sz="1600" dirty="0">
                <a:latin typeface="华文楷体" panose="02010600040101010101" pitchFamily="2" charset="-122"/>
                <a:ea typeface="华文楷体" panose="02010600040101010101" pitchFamily="2" charset="-122"/>
                <a:hlinkClick r:id="rId3" action="ppaction://hlinkfile"/>
              </a:rPr>
              <a:t>梯形图编程实例</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grpSp>
        <p:nvGrpSpPr>
          <p:cNvPr id="5" name="组合 4"/>
          <p:cNvGrpSpPr/>
          <p:nvPr/>
        </p:nvGrpSpPr>
        <p:grpSpPr>
          <a:xfrm>
            <a:off x="1116550" y="2715514"/>
            <a:ext cx="2049711" cy="1558324"/>
            <a:chOff x="359466" y="2785355"/>
            <a:chExt cx="2049711" cy="1558324"/>
          </a:xfrm>
        </p:grpSpPr>
        <p:pic>
          <p:nvPicPr>
            <p:cNvPr id="2" name="图片 1">
              <a:hlinkClick r:id="rId4"/>
            </p:cNvPr>
            <p:cNvPicPr>
              <a:picLocks noChangeAspect="1"/>
            </p:cNvPicPr>
            <p:nvPr/>
          </p:nvPicPr>
          <p:blipFill>
            <a:blip r:embed="rId5"/>
            <a:stretch>
              <a:fillRect/>
            </a:stretch>
          </p:blipFill>
          <p:spPr>
            <a:xfrm>
              <a:off x="438193" y="2785355"/>
              <a:ext cx="1970984" cy="1296547"/>
            </a:xfrm>
            <a:prstGeom prst="rect">
              <a:avLst/>
            </a:prstGeom>
          </p:spPr>
        </p:pic>
        <p:sp>
          <p:nvSpPr>
            <p:cNvPr id="78" name="文本框 77"/>
            <p:cNvSpPr txBox="1"/>
            <p:nvPr/>
          </p:nvSpPr>
          <p:spPr>
            <a:xfrm>
              <a:off x="359466" y="4066680"/>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grpSp>
        <p:nvGrpSpPr>
          <p:cNvPr id="6" name="组合 5"/>
          <p:cNvGrpSpPr/>
          <p:nvPr/>
        </p:nvGrpSpPr>
        <p:grpSpPr>
          <a:xfrm>
            <a:off x="3731440" y="2715514"/>
            <a:ext cx="2010599" cy="1558324"/>
            <a:chOff x="2974356" y="2785355"/>
            <a:chExt cx="2010599" cy="1558324"/>
          </a:xfrm>
        </p:grpSpPr>
        <p:pic>
          <p:nvPicPr>
            <p:cNvPr id="3" name="图片 2">
              <a:hlinkClick r:id="rId6"/>
            </p:cNvPr>
            <p:cNvPicPr>
              <a:picLocks noChangeAspect="1"/>
            </p:cNvPicPr>
            <p:nvPr/>
          </p:nvPicPr>
          <p:blipFill>
            <a:blip r:embed="rId7"/>
            <a:stretch>
              <a:fillRect/>
            </a:stretch>
          </p:blipFill>
          <p:spPr>
            <a:xfrm>
              <a:off x="3013685" y="2785355"/>
              <a:ext cx="1971270" cy="1281325"/>
            </a:xfrm>
            <a:prstGeom prst="rect">
              <a:avLst/>
            </a:prstGeom>
          </p:spPr>
        </p:pic>
        <p:sp>
          <p:nvSpPr>
            <p:cNvPr id="79" name="文本框 78"/>
            <p:cNvSpPr txBox="1"/>
            <p:nvPr/>
          </p:nvSpPr>
          <p:spPr>
            <a:xfrm>
              <a:off x="2974356" y="4066680"/>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67250" y="4911910"/>
            <a:ext cx="5110733" cy="1052596"/>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能熟练使用指令编写基本的逻辑控制程序</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能够掌握各种程序块的作用，使用时可正确选择</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掌握相应的一些编程技巧，可为编程带来方便</a:t>
            </a:r>
            <a:endParaRPr lang="zh-CN" altLang="en-US" sz="1600" dirty="0">
              <a:latin typeface="华文楷体" panose="02010600040101010101" pitchFamily="2" charset="-122"/>
              <a:ea typeface="华文楷体" panose="02010600040101010101" pitchFamily="2" charset="-122"/>
            </a:endParaRPr>
          </a:p>
        </p:txBody>
      </p:sp>
      <p:sp>
        <p:nvSpPr>
          <p:cNvPr id="85" name="文本框 84"/>
          <p:cNvSpPr txBox="1"/>
          <p:nvPr/>
        </p:nvSpPr>
        <p:spPr>
          <a:xfrm>
            <a:off x="6483216" y="2597953"/>
            <a:ext cx="308356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8" action="ppaction://hlinkfile"/>
              </a:rPr>
              <a:t>《</a:t>
            </a:r>
            <a:r>
              <a:rPr lang="zh-CN" altLang="en-US" sz="1600" dirty="0" smtClean="0">
                <a:latin typeface="华文楷体" panose="02010600040101010101" pitchFamily="2" charset="-122"/>
                <a:ea typeface="华文楷体" panose="02010600040101010101" pitchFamily="2" charset="-122"/>
                <a:hlinkClick r:id="rId8" action="ppaction://hlinkfile"/>
              </a:rPr>
              <a:t>西门子</a:t>
            </a:r>
            <a:r>
              <a:rPr lang="en-US" altLang="zh-CN" sz="1600" dirty="0" smtClean="0">
                <a:latin typeface="华文楷体" panose="02010600040101010101" pitchFamily="2" charset="-122"/>
                <a:ea typeface="华文楷体" panose="02010600040101010101" pitchFamily="2" charset="-122"/>
                <a:hlinkClick r:id="rId8" action="ppaction://hlinkfile"/>
              </a:rPr>
              <a:t>S7-300PLC</a:t>
            </a:r>
            <a:r>
              <a:rPr lang="zh-CN" altLang="en-US" sz="1600" dirty="0" smtClean="0">
                <a:latin typeface="华文楷体" panose="02010600040101010101" pitchFamily="2" charset="-122"/>
                <a:ea typeface="华文楷体" panose="02010600040101010101" pitchFamily="2" charset="-122"/>
                <a:hlinkClick r:id="rId8" action="ppaction://hlinkfile"/>
              </a:rPr>
              <a:t>初级</a:t>
            </a:r>
            <a:r>
              <a:rPr lang="en-US" altLang="zh-CN" sz="1600" dirty="0" smtClean="0">
                <a:latin typeface="华文楷体" panose="02010600040101010101" pitchFamily="2" charset="-122"/>
                <a:ea typeface="华文楷体" panose="02010600040101010101" pitchFamily="2" charset="-122"/>
                <a:hlinkClick r:id="rId8"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 name="文本框 7"/>
          <p:cNvSpPr txBox="1"/>
          <p:nvPr/>
        </p:nvSpPr>
        <p:spPr>
          <a:xfrm>
            <a:off x="7324207" y="2936507"/>
            <a:ext cx="184056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13</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88" name="文本框 87"/>
          <p:cNvSpPr txBox="1"/>
          <p:nvPr/>
        </p:nvSpPr>
        <p:spPr>
          <a:xfrm>
            <a:off x="6483216" y="3489007"/>
            <a:ext cx="308356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9" action="ppaction://hlinkfile"/>
              </a:rPr>
              <a:t>《</a:t>
            </a:r>
            <a:r>
              <a:rPr lang="zh-CN" altLang="en-US" sz="1600" dirty="0" smtClean="0">
                <a:latin typeface="华文楷体" panose="02010600040101010101" pitchFamily="2" charset="-122"/>
                <a:ea typeface="华文楷体" panose="02010600040101010101" pitchFamily="2" charset="-122"/>
                <a:hlinkClick r:id="rId9" action="ppaction://hlinkfile"/>
              </a:rPr>
              <a:t>西门子</a:t>
            </a:r>
            <a:r>
              <a:rPr lang="en-US" altLang="zh-CN" sz="1600" dirty="0" smtClean="0">
                <a:latin typeface="华文楷体" panose="02010600040101010101" pitchFamily="2" charset="-122"/>
                <a:ea typeface="华文楷体" panose="02010600040101010101" pitchFamily="2" charset="-122"/>
                <a:hlinkClick r:id="rId9" action="ppaction://hlinkfile"/>
              </a:rPr>
              <a:t>S7-300</a:t>
            </a:r>
            <a:r>
              <a:rPr lang="zh-CN" altLang="en-US" sz="1600" dirty="0" smtClean="0">
                <a:latin typeface="华文楷体" panose="02010600040101010101" pitchFamily="2" charset="-122"/>
                <a:ea typeface="华文楷体" panose="02010600040101010101" pitchFamily="2" charset="-122"/>
                <a:hlinkClick r:id="rId9" action="ppaction://hlinkfile"/>
              </a:rPr>
              <a:t>使用指南</a:t>
            </a:r>
            <a:r>
              <a:rPr lang="en-US" altLang="zh-CN" sz="1600" dirty="0" smtClean="0">
                <a:latin typeface="华文楷体" panose="02010600040101010101" pitchFamily="2" charset="-122"/>
                <a:ea typeface="华文楷体" panose="02010600040101010101" pitchFamily="2" charset="-122"/>
                <a:hlinkClick r:id="rId9"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9" name="文本框 88"/>
          <p:cNvSpPr txBox="1"/>
          <p:nvPr/>
        </p:nvSpPr>
        <p:spPr>
          <a:xfrm>
            <a:off x="7324207" y="3966061"/>
            <a:ext cx="193674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81</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91" name="文本框 90"/>
          <p:cNvSpPr txBox="1"/>
          <p:nvPr/>
        </p:nvSpPr>
        <p:spPr>
          <a:xfrm>
            <a:off x="6696182" y="5099654"/>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21" name="文本框 20">
            <a:hlinkClick r:id="rId10"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5" name="动作按钮: 自定义 24">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6" name="动作按钮: 自定义 25">
            <a:hlinkClick r:id="rId11"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7398526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763116"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a:t>S7-300</a:t>
            </a:r>
            <a:r>
              <a:rPr lang="zh-CN" altLang="en-US" dirty="0"/>
              <a:t>中高级课程之</a:t>
            </a:r>
            <a:r>
              <a:rPr lang="zh-CN" altLang="en-US" dirty="0" smtClean="0"/>
              <a:t>间接寻址知识点描述</a:t>
            </a:r>
            <a:endParaRPr lang="zh-CN" altLang="en-US" dirty="0"/>
          </a:p>
        </p:txBody>
      </p:sp>
      <p:sp>
        <p:nvSpPr>
          <p:cNvPr id="62" name="文本框 61"/>
          <p:cNvSpPr txBox="1"/>
          <p:nvPr/>
        </p:nvSpPr>
        <p:spPr>
          <a:xfrm>
            <a:off x="257907" y="824157"/>
            <a:ext cx="11609628" cy="1052596"/>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在处理一些复杂的数据或数据量比较打的运算时，往往需要使用到间接寻址的功能，对于</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间接寻址时一个难点的应用，对于间接寻址大家需要掌握的内容有：① 存储器的间接寻址、② 寄存器的间接寻址</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① </a:t>
            </a:r>
            <a:r>
              <a:rPr lang="en-US" altLang="zh-CN" sz="1600" dirty="0">
                <a:latin typeface="华文楷体" panose="02010600040101010101" pitchFamily="2" charset="-122"/>
                <a:ea typeface="华文楷体" panose="02010600040101010101" pitchFamily="2" charset="-122"/>
                <a:hlinkClick r:id="rId3" action="ppaction://hlinkfile"/>
              </a:rPr>
              <a:t>《S7-300</a:t>
            </a:r>
            <a:r>
              <a:rPr lang="zh-CN" altLang="en-US" sz="1600" dirty="0">
                <a:latin typeface="华文楷体" panose="02010600040101010101" pitchFamily="2" charset="-122"/>
                <a:ea typeface="华文楷体" panose="02010600040101010101" pitchFamily="2" charset="-122"/>
                <a:hlinkClick r:id="rId3" action="ppaction://hlinkfile"/>
              </a:rPr>
              <a:t>指针寻址的说明与例程</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hlinkClick r:id="rId4" action="ppaction://hlinkfile"/>
              </a:rPr>
              <a:t>② </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a:latin typeface="华文楷体" panose="02010600040101010101" pitchFamily="2" charset="-122"/>
                <a:ea typeface="华文楷体" panose="02010600040101010101" pitchFamily="2" charset="-122"/>
                <a:hlinkClick r:id="rId4" action="ppaction://hlinkfile"/>
              </a:rPr>
              <a:t>西门子</a:t>
            </a:r>
            <a:r>
              <a:rPr lang="en-US" altLang="zh-CN" sz="1600" dirty="0">
                <a:latin typeface="华文楷体" panose="02010600040101010101" pitchFamily="2" charset="-122"/>
                <a:ea typeface="华文楷体" panose="02010600040101010101" pitchFamily="2" charset="-122"/>
                <a:hlinkClick r:id="rId4" action="ppaction://hlinkfile"/>
              </a:rPr>
              <a:t>PLC</a:t>
            </a:r>
            <a:r>
              <a:rPr lang="zh-CN" altLang="en-US" sz="1600" dirty="0">
                <a:latin typeface="华文楷体" panose="02010600040101010101" pitchFamily="2" charset="-122"/>
                <a:ea typeface="华文楷体" panose="02010600040101010101" pitchFamily="2" charset="-122"/>
                <a:hlinkClick r:id="rId4" action="ppaction://hlinkfile"/>
              </a:rPr>
              <a:t>寻址方式</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zh-CN" altLang="en-US" sz="1600" dirty="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grpSp>
        <p:nvGrpSpPr>
          <p:cNvPr id="6" name="组合 5"/>
          <p:cNvGrpSpPr/>
          <p:nvPr/>
        </p:nvGrpSpPr>
        <p:grpSpPr>
          <a:xfrm>
            <a:off x="3731440" y="2715514"/>
            <a:ext cx="2010599" cy="1558324"/>
            <a:chOff x="2974356" y="2785355"/>
            <a:chExt cx="2010599" cy="1558324"/>
          </a:xfrm>
        </p:grpSpPr>
        <p:pic>
          <p:nvPicPr>
            <p:cNvPr id="3" name="图片 2">
              <a:hlinkClick r:id="rId5"/>
            </p:cNvPr>
            <p:cNvPicPr>
              <a:picLocks noChangeAspect="1"/>
            </p:cNvPicPr>
            <p:nvPr/>
          </p:nvPicPr>
          <p:blipFill>
            <a:blip r:embed="rId6"/>
            <a:stretch>
              <a:fillRect/>
            </a:stretch>
          </p:blipFill>
          <p:spPr>
            <a:xfrm>
              <a:off x="3013685" y="2785355"/>
              <a:ext cx="1971270" cy="1281325"/>
            </a:xfrm>
            <a:prstGeom prst="rect">
              <a:avLst/>
            </a:prstGeom>
          </p:spPr>
        </p:pic>
        <p:sp>
          <p:nvSpPr>
            <p:cNvPr id="79" name="文本框 78"/>
            <p:cNvSpPr txBox="1"/>
            <p:nvPr/>
          </p:nvSpPr>
          <p:spPr>
            <a:xfrm>
              <a:off x="2974356" y="4066680"/>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67250" y="4911910"/>
            <a:ext cx="5110733"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能够掌握</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间接寻址的种类及各自使用场合</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能够使用间接选择完成数据的处理程序程序设计</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83216" y="2597953"/>
            <a:ext cx="390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7" action="ppaction://hlinkfile"/>
              </a:rPr>
              <a:t>《</a:t>
            </a:r>
            <a:r>
              <a:rPr lang="zh-CN" altLang="en-US" sz="1600" dirty="0" smtClean="0">
                <a:latin typeface="华文楷体" panose="02010600040101010101" pitchFamily="2" charset="-122"/>
                <a:ea typeface="华文楷体" panose="02010600040101010101" pitchFamily="2" charset="-122"/>
                <a:hlinkClick r:id="rId7" action="ppaction://hlinkfile"/>
              </a:rPr>
              <a:t>西门子</a:t>
            </a:r>
            <a:r>
              <a:rPr lang="en-US" altLang="zh-CN" sz="1600" dirty="0" smtClean="0">
                <a:latin typeface="华文楷体" panose="02010600040101010101" pitchFamily="2" charset="-122"/>
                <a:ea typeface="华文楷体" panose="02010600040101010101" pitchFamily="2" charset="-122"/>
                <a:hlinkClick r:id="rId7" action="ppaction://hlinkfile"/>
              </a:rPr>
              <a:t>S7-300</a:t>
            </a:r>
            <a:r>
              <a:rPr lang="zh-CN" altLang="en-US" sz="1600" dirty="0" smtClean="0">
                <a:latin typeface="华文楷体" panose="02010600040101010101" pitchFamily="2" charset="-122"/>
                <a:ea typeface="华文楷体" panose="02010600040101010101" pitchFamily="2" charset="-122"/>
                <a:hlinkClick r:id="rId7" action="ppaction://hlinkfile"/>
              </a:rPr>
              <a:t>中高级应用技术</a:t>
            </a:r>
            <a:r>
              <a:rPr lang="en-US" altLang="zh-CN" sz="1600" dirty="0" smtClean="0">
                <a:latin typeface="华文楷体" panose="02010600040101010101" pitchFamily="2" charset="-122"/>
                <a:ea typeface="华文楷体" panose="02010600040101010101" pitchFamily="2" charset="-122"/>
                <a:hlinkClick r:id="rId7"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 name="文本框 7"/>
          <p:cNvSpPr txBox="1"/>
          <p:nvPr/>
        </p:nvSpPr>
        <p:spPr>
          <a:xfrm>
            <a:off x="7324207" y="2936507"/>
            <a:ext cx="174438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88" name="文本框 87"/>
          <p:cNvSpPr txBox="1"/>
          <p:nvPr/>
        </p:nvSpPr>
        <p:spPr>
          <a:xfrm>
            <a:off x="6483216" y="3489007"/>
            <a:ext cx="308356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8" action="ppaction://hlinkfile"/>
              </a:rPr>
              <a:t>《</a:t>
            </a:r>
            <a:r>
              <a:rPr lang="zh-CN" altLang="en-US" sz="1600" dirty="0" smtClean="0">
                <a:latin typeface="华文楷体" panose="02010600040101010101" pitchFamily="2" charset="-122"/>
                <a:ea typeface="华文楷体" panose="02010600040101010101" pitchFamily="2" charset="-122"/>
                <a:hlinkClick r:id="rId8" action="ppaction://hlinkfile"/>
              </a:rPr>
              <a:t>西门子</a:t>
            </a:r>
            <a:r>
              <a:rPr lang="en-US" altLang="zh-CN" sz="1600" dirty="0" smtClean="0">
                <a:latin typeface="华文楷体" panose="02010600040101010101" pitchFamily="2" charset="-122"/>
                <a:ea typeface="华文楷体" panose="02010600040101010101" pitchFamily="2" charset="-122"/>
                <a:hlinkClick r:id="rId8" action="ppaction://hlinkfile"/>
              </a:rPr>
              <a:t>S7-300</a:t>
            </a:r>
            <a:r>
              <a:rPr lang="zh-CN" altLang="en-US" sz="1600" dirty="0" smtClean="0">
                <a:latin typeface="华文楷体" panose="02010600040101010101" pitchFamily="2" charset="-122"/>
                <a:ea typeface="华文楷体" panose="02010600040101010101" pitchFamily="2" charset="-122"/>
                <a:hlinkClick r:id="rId8" action="ppaction://hlinkfile"/>
              </a:rPr>
              <a:t>使用指南</a:t>
            </a:r>
            <a:r>
              <a:rPr lang="en-US" altLang="zh-CN" sz="1600" dirty="0" smtClean="0">
                <a:latin typeface="华文楷体" panose="02010600040101010101" pitchFamily="2" charset="-122"/>
                <a:ea typeface="华文楷体" panose="02010600040101010101" pitchFamily="2" charset="-122"/>
                <a:hlinkClick r:id="rId8"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9" name="文本框 88"/>
          <p:cNvSpPr txBox="1"/>
          <p:nvPr/>
        </p:nvSpPr>
        <p:spPr>
          <a:xfrm>
            <a:off x="7324207" y="3966061"/>
            <a:ext cx="193674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82</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98</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91" name="文本框 90"/>
          <p:cNvSpPr txBox="1"/>
          <p:nvPr/>
        </p:nvSpPr>
        <p:spPr>
          <a:xfrm>
            <a:off x="6696182" y="5099654"/>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grpSp>
        <p:nvGrpSpPr>
          <p:cNvPr id="10" name="组合 9"/>
          <p:cNvGrpSpPr/>
          <p:nvPr/>
        </p:nvGrpSpPr>
        <p:grpSpPr>
          <a:xfrm>
            <a:off x="928245" y="2695874"/>
            <a:ext cx="1991493" cy="1577964"/>
            <a:chOff x="928245" y="2695874"/>
            <a:chExt cx="1991493" cy="1577964"/>
          </a:xfrm>
        </p:grpSpPr>
        <p:sp>
          <p:nvSpPr>
            <p:cNvPr id="78" name="文本框 77"/>
            <p:cNvSpPr txBox="1"/>
            <p:nvPr/>
          </p:nvSpPr>
          <p:spPr>
            <a:xfrm>
              <a:off x="1116550" y="3996839"/>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9" name="图片 8">
              <a:hlinkClick r:id="rId9"/>
            </p:cNvPr>
            <p:cNvPicPr>
              <a:picLocks noChangeAspect="1"/>
            </p:cNvPicPr>
            <p:nvPr/>
          </p:nvPicPr>
          <p:blipFill>
            <a:blip r:embed="rId10"/>
            <a:stretch>
              <a:fillRect/>
            </a:stretch>
          </p:blipFill>
          <p:spPr>
            <a:xfrm>
              <a:off x="928245" y="2695874"/>
              <a:ext cx="1991493" cy="1308195"/>
            </a:xfrm>
            <a:prstGeom prst="rect">
              <a:avLst/>
            </a:prstGeom>
          </p:spPr>
        </p:pic>
      </p:grpSp>
      <p:sp>
        <p:nvSpPr>
          <p:cNvPr id="21" name="文本框 20">
            <a:hlinkClick r:id="rId11"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4" name="动作按钮: 自定义 23">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5" name="动作按钮: 自定义 24">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6" name="动作按钮: 自定义 25">
            <a:hlinkClick r:id="rId12"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110475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763116"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a:t>S7-300</a:t>
            </a:r>
            <a:r>
              <a:rPr lang="zh-CN" altLang="en-US" dirty="0"/>
              <a:t>中高级课程</a:t>
            </a:r>
            <a:r>
              <a:rPr lang="zh-CN" altLang="en-US" dirty="0" smtClean="0"/>
              <a:t>之顺序控制知识点描述</a:t>
            </a:r>
            <a:endParaRPr lang="zh-CN" altLang="en-US" dirty="0"/>
          </a:p>
        </p:txBody>
      </p:sp>
      <p:sp>
        <p:nvSpPr>
          <p:cNvPr id="62" name="文本框 61"/>
          <p:cNvSpPr txBox="1"/>
          <p:nvPr/>
        </p:nvSpPr>
        <p:spPr>
          <a:xfrm>
            <a:off x="257907" y="824157"/>
            <a:ext cx="11609628" cy="1052596"/>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Graph</a:t>
            </a:r>
            <a:r>
              <a:rPr lang="zh-CN" altLang="en-US" sz="1600" dirty="0" smtClean="0">
                <a:latin typeface="华文楷体" panose="02010600040101010101" pitchFamily="2" charset="-122"/>
                <a:ea typeface="华文楷体" panose="02010600040101010101" pitchFamily="2" charset="-122"/>
              </a:rPr>
              <a:t>编程语言主要用于完成具有一定顺序动作控制的程序设计时用的一种编程语言，使用</a:t>
            </a:r>
            <a:r>
              <a:rPr lang="en-US" altLang="zh-CN" sz="1600" dirty="0" smtClean="0">
                <a:latin typeface="华文楷体" panose="02010600040101010101" pitchFamily="2" charset="-122"/>
                <a:ea typeface="华文楷体" panose="02010600040101010101" pitchFamily="2" charset="-122"/>
              </a:rPr>
              <a:t>Graph</a:t>
            </a:r>
            <a:r>
              <a:rPr lang="zh-CN" altLang="en-US" sz="1600" dirty="0" smtClean="0">
                <a:latin typeface="华文楷体" panose="02010600040101010101" pitchFamily="2" charset="-122"/>
                <a:ea typeface="华文楷体" panose="02010600040101010101" pitchFamily="2" charset="-122"/>
              </a:rPr>
              <a:t>语言课很方便的完成顺序控制程序的设计，在这部分内容中主要就是学习如何使用</a:t>
            </a:r>
            <a:r>
              <a:rPr lang="en-US" altLang="zh-CN" sz="1600" dirty="0" smtClean="0">
                <a:latin typeface="华文楷体" panose="02010600040101010101" pitchFamily="2" charset="-122"/>
                <a:ea typeface="华文楷体" panose="02010600040101010101" pitchFamily="2" charset="-122"/>
              </a:rPr>
              <a:t>Graph</a:t>
            </a:r>
            <a:r>
              <a:rPr lang="zh-CN" altLang="en-US" sz="1600" dirty="0" smtClean="0">
                <a:latin typeface="华文楷体" panose="02010600040101010101" pitchFamily="2" charset="-122"/>
                <a:ea typeface="华文楷体" panose="02010600040101010101" pitchFamily="2" charset="-122"/>
              </a:rPr>
              <a:t>来编写顺序动作控制程序。</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① </a:t>
            </a:r>
            <a:r>
              <a:rPr lang="en-US" altLang="zh-CN" sz="1600" dirty="0">
                <a:latin typeface="华文楷体" panose="02010600040101010101" pitchFamily="2" charset="-122"/>
                <a:ea typeface="华文楷体" panose="02010600040101010101" pitchFamily="2" charset="-122"/>
                <a:hlinkClick r:id="rId3" action="ppaction://hlinkfile"/>
              </a:rPr>
              <a:t>《s7graph》</a:t>
            </a:r>
            <a:endParaRPr lang="zh-CN" altLang="en-US" sz="1600" dirty="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67250" y="4911910"/>
            <a:ext cx="5110733"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熟悉</a:t>
            </a:r>
            <a:r>
              <a:rPr lang="en-US" altLang="zh-CN" sz="1600" dirty="0" smtClean="0">
                <a:latin typeface="华文楷体" panose="02010600040101010101" pitchFamily="2" charset="-122"/>
                <a:ea typeface="华文楷体" panose="02010600040101010101" pitchFamily="2" charset="-122"/>
              </a:rPr>
              <a:t>Graph</a:t>
            </a:r>
            <a:r>
              <a:rPr lang="zh-CN" altLang="en-US" sz="1600" dirty="0" smtClean="0">
                <a:latin typeface="华文楷体" panose="02010600040101010101" pitchFamily="2" charset="-122"/>
                <a:ea typeface="华文楷体" panose="02010600040101010101" pitchFamily="2" charset="-122"/>
              </a:rPr>
              <a:t>编程语言的使用</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能够使用</a:t>
            </a:r>
            <a:r>
              <a:rPr lang="en-US" altLang="zh-CN" sz="1600" dirty="0" smtClean="0">
                <a:latin typeface="华文楷体" panose="02010600040101010101" pitchFamily="2" charset="-122"/>
                <a:ea typeface="华文楷体" panose="02010600040101010101" pitchFamily="2" charset="-122"/>
              </a:rPr>
              <a:t>Graph</a:t>
            </a:r>
            <a:r>
              <a:rPr lang="zh-CN" altLang="en-US" sz="1600" dirty="0" smtClean="0">
                <a:latin typeface="华文楷体" panose="02010600040101010101" pitchFamily="2" charset="-122"/>
                <a:ea typeface="华文楷体" panose="02010600040101010101" pitchFamily="2" charset="-122"/>
              </a:rPr>
              <a:t>编程语言编写顺控程序</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83216" y="2597953"/>
            <a:ext cx="390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hlinkClick r:id="rId4" action="ppaction://hlinkfile"/>
              </a:rPr>
              <a:t>西门子</a:t>
            </a:r>
            <a:r>
              <a:rPr lang="en-US" altLang="zh-CN" sz="1600" dirty="0" smtClean="0">
                <a:latin typeface="华文楷体" panose="02010600040101010101" pitchFamily="2" charset="-122"/>
                <a:ea typeface="华文楷体" panose="02010600040101010101" pitchFamily="2" charset="-122"/>
                <a:hlinkClick r:id="rId4" action="ppaction://hlinkfile"/>
              </a:rPr>
              <a:t>S7-300</a:t>
            </a:r>
            <a:r>
              <a:rPr lang="zh-CN" altLang="en-US" sz="1600" dirty="0" smtClean="0">
                <a:latin typeface="华文楷体" panose="02010600040101010101" pitchFamily="2" charset="-122"/>
                <a:ea typeface="华文楷体" panose="02010600040101010101" pitchFamily="2" charset="-122"/>
                <a:hlinkClick r:id="rId4" action="ppaction://hlinkfile"/>
              </a:rPr>
              <a:t>中高级应用技术</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 name="文本框 7"/>
          <p:cNvSpPr txBox="1"/>
          <p:nvPr/>
        </p:nvSpPr>
        <p:spPr>
          <a:xfrm>
            <a:off x="7324207" y="2936507"/>
            <a:ext cx="174438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91" name="文本框 90"/>
          <p:cNvSpPr txBox="1"/>
          <p:nvPr/>
        </p:nvSpPr>
        <p:spPr>
          <a:xfrm>
            <a:off x="6696182" y="5099654"/>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grpSp>
        <p:nvGrpSpPr>
          <p:cNvPr id="10" name="组合 9"/>
          <p:cNvGrpSpPr/>
          <p:nvPr/>
        </p:nvGrpSpPr>
        <p:grpSpPr>
          <a:xfrm>
            <a:off x="1949754" y="2700025"/>
            <a:ext cx="1991493" cy="1577964"/>
            <a:chOff x="928245" y="2695874"/>
            <a:chExt cx="1991493" cy="1577964"/>
          </a:xfrm>
        </p:grpSpPr>
        <p:sp>
          <p:nvSpPr>
            <p:cNvPr id="78" name="文本框 77"/>
            <p:cNvSpPr txBox="1"/>
            <p:nvPr/>
          </p:nvSpPr>
          <p:spPr>
            <a:xfrm>
              <a:off x="1116550" y="3996839"/>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9" name="图片 8">
              <a:hlinkClick r:id="rId5"/>
            </p:cNvPr>
            <p:cNvPicPr>
              <a:picLocks noChangeAspect="1"/>
            </p:cNvPicPr>
            <p:nvPr/>
          </p:nvPicPr>
          <p:blipFill>
            <a:blip r:embed="rId6"/>
            <a:stretch>
              <a:fillRect/>
            </a:stretch>
          </p:blipFill>
          <p:spPr>
            <a:xfrm>
              <a:off x="928245" y="2695874"/>
              <a:ext cx="1991493" cy="1308195"/>
            </a:xfrm>
            <a:prstGeom prst="rect">
              <a:avLst/>
            </a:prstGeom>
          </p:spPr>
        </p:pic>
      </p:grpSp>
      <p:sp>
        <p:nvSpPr>
          <p:cNvPr id="16" name="动作按钮: 自定义 15">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17" name="动作按钮: 自定义 16">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18" name="动作按钮: 自定义 17">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19" name="动作按钮: 自定义 18">
            <a:hlinkClick r:id="rId7"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145023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6250429"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a:t>S7-300</a:t>
            </a:r>
            <a:r>
              <a:rPr lang="zh-CN" altLang="en-US" dirty="0"/>
              <a:t>中高级课程</a:t>
            </a:r>
            <a:r>
              <a:rPr lang="zh-CN" altLang="en-US" dirty="0" smtClean="0"/>
              <a:t>之</a:t>
            </a:r>
            <a:r>
              <a:rPr lang="en-US" altLang="zh-CN" dirty="0" smtClean="0"/>
              <a:t>MPI/DP</a:t>
            </a:r>
            <a:r>
              <a:rPr lang="zh-CN" altLang="en-US" dirty="0" smtClean="0"/>
              <a:t>通信知识点描述</a:t>
            </a:r>
            <a:endParaRPr lang="zh-CN" altLang="en-US" dirty="0"/>
          </a:p>
        </p:txBody>
      </p:sp>
      <p:sp>
        <p:nvSpPr>
          <p:cNvPr id="62" name="文本框 61"/>
          <p:cNvSpPr txBox="1"/>
          <p:nvPr/>
        </p:nvSpPr>
        <p:spPr>
          <a:xfrm>
            <a:off x="257907" y="824157"/>
            <a:ext cx="11609628" cy="70961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MPI/DP</a:t>
            </a:r>
            <a:r>
              <a:rPr lang="zh-CN" altLang="en-US" sz="1600" dirty="0" smtClean="0">
                <a:latin typeface="华文楷体" panose="02010600040101010101" pitchFamily="2" charset="-122"/>
                <a:ea typeface="华文楷体" panose="02010600040101010101" pitchFamily="2" charset="-122"/>
              </a:rPr>
              <a:t>通信是基于</a:t>
            </a:r>
            <a:r>
              <a:rPr lang="en-US" altLang="zh-CN" sz="1600" dirty="0" smtClean="0">
                <a:latin typeface="华文楷体" panose="02010600040101010101" pitchFamily="2" charset="-122"/>
                <a:ea typeface="华文楷体" panose="02010600040101010101" pitchFamily="2" charset="-122"/>
              </a:rPr>
              <a:t>RS485</a:t>
            </a:r>
            <a:r>
              <a:rPr lang="zh-CN" altLang="en-US" sz="1600" dirty="0" smtClean="0">
                <a:latin typeface="华文楷体" panose="02010600040101010101" pitchFamily="2" charset="-122"/>
                <a:ea typeface="华文楷体" panose="02010600040101010101" pitchFamily="2" charset="-122"/>
              </a:rPr>
              <a:t>接口的一种通信，也是</a:t>
            </a:r>
            <a:r>
              <a:rPr lang="en-US" altLang="zh-CN" sz="1600" dirty="0" smtClean="0">
                <a:latin typeface="华文楷体" panose="02010600040101010101" pitchFamily="2" charset="-122"/>
                <a:ea typeface="华文楷体" panose="02010600040101010101" pitchFamily="2" charset="-122"/>
              </a:rPr>
              <a:t>S7-300PLC</a:t>
            </a:r>
            <a:r>
              <a:rPr lang="zh-CN" altLang="en-US" sz="1600" dirty="0" smtClean="0">
                <a:latin typeface="华文楷体" panose="02010600040101010101" pitchFamily="2" charset="-122"/>
                <a:ea typeface="华文楷体" panose="02010600040101010101" pitchFamily="2" charset="-122"/>
              </a:rPr>
              <a:t>中最创建的一种通信，在这部分内容的学习中主要学习的内容有：① </a:t>
            </a:r>
            <a:r>
              <a:rPr lang="en-US" altLang="zh-CN" sz="1600" dirty="0" smtClean="0">
                <a:latin typeface="华文楷体" panose="02010600040101010101" pitchFamily="2" charset="-122"/>
                <a:ea typeface="华文楷体" panose="02010600040101010101" pitchFamily="2" charset="-122"/>
              </a:rPr>
              <a:t>MPI</a:t>
            </a:r>
            <a:r>
              <a:rPr lang="zh-CN" altLang="en-US" sz="1600" dirty="0" smtClean="0">
                <a:latin typeface="华文楷体" panose="02010600040101010101" pitchFamily="2" charset="-122"/>
                <a:ea typeface="华文楷体" panose="02010600040101010101" pitchFamily="2" charset="-122"/>
              </a:rPr>
              <a:t>通信、② </a:t>
            </a:r>
            <a:r>
              <a:rPr lang="en-US" altLang="zh-CN" sz="1600" dirty="0" smtClean="0">
                <a:latin typeface="华文楷体" panose="02010600040101010101" pitchFamily="2" charset="-122"/>
                <a:ea typeface="华文楷体" panose="02010600040101010101" pitchFamily="2" charset="-122"/>
              </a:rPr>
              <a:t>MPI</a:t>
            </a:r>
            <a:r>
              <a:rPr lang="zh-CN" altLang="en-US" sz="1600" dirty="0" smtClean="0">
                <a:latin typeface="华文楷体" panose="02010600040101010101" pitchFamily="2" charset="-122"/>
                <a:ea typeface="华文楷体" panose="02010600040101010101" pitchFamily="2" charset="-122"/>
              </a:rPr>
              <a:t>全局通信、③ </a:t>
            </a:r>
            <a:r>
              <a:rPr lang="en-US" altLang="zh-CN" sz="1600" dirty="0" smtClean="0">
                <a:latin typeface="华文楷体" panose="02010600040101010101" pitchFamily="2" charset="-122"/>
                <a:ea typeface="华文楷体" panose="02010600040101010101" pitchFamily="2" charset="-122"/>
              </a:rPr>
              <a:t>S7-300CPU</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DP</a:t>
            </a:r>
            <a:r>
              <a:rPr lang="zh-CN" altLang="en-US" sz="1600" dirty="0" smtClean="0">
                <a:latin typeface="华文楷体" panose="02010600040101010101" pitchFamily="2" charset="-122"/>
                <a:ea typeface="华文楷体" panose="02010600040101010101" pitchFamily="2" charset="-122"/>
              </a:rPr>
              <a:t>主站通信、④ </a:t>
            </a:r>
            <a:r>
              <a:rPr lang="en-US" altLang="zh-CN" sz="1600" dirty="0" smtClean="0">
                <a:latin typeface="华文楷体" panose="02010600040101010101" pitchFamily="2" charset="-122"/>
                <a:ea typeface="华文楷体" panose="02010600040101010101" pitchFamily="2" charset="-122"/>
              </a:rPr>
              <a:t>S7-300CPU</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DX</a:t>
            </a:r>
            <a:r>
              <a:rPr lang="zh-CN" altLang="en-US" sz="1600" dirty="0" smtClean="0">
                <a:latin typeface="华文楷体" panose="02010600040101010101" pitchFamily="2" charset="-122"/>
                <a:ea typeface="华文楷体" panose="02010600040101010101" pitchFamily="2" charset="-122"/>
              </a:rPr>
              <a:t>通信等</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grpSp>
        <p:nvGrpSpPr>
          <p:cNvPr id="6" name="组合 5"/>
          <p:cNvGrpSpPr/>
          <p:nvPr/>
        </p:nvGrpSpPr>
        <p:grpSpPr>
          <a:xfrm>
            <a:off x="3731440" y="2715514"/>
            <a:ext cx="2010599" cy="1558324"/>
            <a:chOff x="2974356" y="2785355"/>
            <a:chExt cx="2010599" cy="1558324"/>
          </a:xfrm>
        </p:grpSpPr>
        <p:pic>
          <p:nvPicPr>
            <p:cNvPr id="3" name="图片 2">
              <a:hlinkClick r:id="rId3"/>
            </p:cNvPr>
            <p:cNvPicPr>
              <a:picLocks noChangeAspect="1"/>
            </p:cNvPicPr>
            <p:nvPr/>
          </p:nvPicPr>
          <p:blipFill>
            <a:blip r:embed="rId4"/>
            <a:stretch>
              <a:fillRect/>
            </a:stretch>
          </p:blipFill>
          <p:spPr>
            <a:xfrm>
              <a:off x="3013685" y="2785355"/>
              <a:ext cx="1971270" cy="1281325"/>
            </a:xfrm>
            <a:prstGeom prst="rect">
              <a:avLst/>
            </a:prstGeom>
          </p:spPr>
        </p:pic>
        <p:sp>
          <p:nvSpPr>
            <p:cNvPr id="79" name="文本框 78"/>
            <p:cNvSpPr txBox="1"/>
            <p:nvPr/>
          </p:nvSpPr>
          <p:spPr>
            <a:xfrm>
              <a:off x="2974356" y="4066680"/>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gr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688668" y="4881133"/>
            <a:ext cx="5537209" cy="1052596"/>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S7-300PLC</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MPI</a:t>
            </a:r>
            <a:r>
              <a:rPr lang="zh-CN" altLang="en-US" sz="1600" dirty="0" smtClean="0">
                <a:latin typeface="华文楷体" panose="02010600040101010101" pitchFamily="2" charset="-122"/>
                <a:ea typeface="华文楷体" panose="02010600040101010101" pitchFamily="2" charset="-122"/>
              </a:rPr>
              <a:t>通信功能</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S7-300PLC</a:t>
            </a:r>
            <a:r>
              <a:rPr lang="zh-CN" altLang="en-US" sz="1600" dirty="0" smtClean="0">
                <a:latin typeface="华文楷体" panose="02010600040101010101" pitchFamily="2" charset="-122"/>
                <a:ea typeface="华文楷体" panose="02010600040101010101" pitchFamily="2" charset="-122"/>
              </a:rPr>
              <a:t>的</a:t>
            </a:r>
            <a:r>
              <a:rPr lang="en-US" altLang="zh-CN" sz="1600" dirty="0" smtClean="0">
                <a:latin typeface="华文楷体" panose="02010600040101010101" pitchFamily="2" charset="-122"/>
                <a:ea typeface="华文楷体" panose="02010600040101010101" pitchFamily="2" charset="-122"/>
              </a:rPr>
              <a:t>DP</a:t>
            </a:r>
            <a:r>
              <a:rPr lang="zh-CN" altLang="en-US" sz="1600" dirty="0" smtClean="0">
                <a:latin typeface="华文楷体" panose="02010600040101010101" pitchFamily="2" charset="-122"/>
                <a:ea typeface="华文楷体" panose="02010600040101010101" pitchFamily="2" charset="-122"/>
              </a:rPr>
              <a:t>通信功能</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zh-CN" altLang="en-US" sz="1600" dirty="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能够完成西门子</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与西门子</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系列</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之间的通信</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83216" y="2597953"/>
            <a:ext cx="390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hlinkClick r:id="rId5" action="ppaction://hlinkfile"/>
              </a:rPr>
              <a:t>西门子</a:t>
            </a:r>
            <a:r>
              <a:rPr lang="en-US" altLang="zh-CN" sz="1600" dirty="0" smtClean="0">
                <a:latin typeface="华文楷体" panose="02010600040101010101" pitchFamily="2" charset="-122"/>
                <a:ea typeface="华文楷体" panose="02010600040101010101" pitchFamily="2" charset="-122"/>
                <a:hlinkClick r:id="rId5" action="ppaction://hlinkfile"/>
              </a:rPr>
              <a:t>S7-300</a:t>
            </a:r>
            <a:r>
              <a:rPr lang="zh-CN" altLang="en-US" sz="1600" dirty="0" smtClean="0">
                <a:latin typeface="华文楷体" panose="02010600040101010101" pitchFamily="2" charset="-122"/>
                <a:ea typeface="华文楷体" panose="02010600040101010101" pitchFamily="2" charset="-122"/>
                <a:hlinkClick r:id="rId5" action="ppaction://hlinkfile"/>
              </a:rPr>
              <a:t>中高级应用技术</a:t>
            </a:r>
            <a:r>
              <a:rPr lang="en-US" altLang="zh-CN" sz="1600" dirty="0" smtClean="0">
                <a:latin typeface="华文楷体" panose="02010600040101010101" pitchFamily="2" charset="-122"/>
                <a:ea typeface="华文楷体" panose="02010600040101010101" pitchFamily="2" charset="-122"/>
                <a:hlinkClick r:id="rId5"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 name="文本框 7"/>
          <p:cNvSpPr txBox="1"/>
          <p:nvPr/>
        </p:nvSpPr>
        <p:spPr>
          <a:xfrm>
            <a:off x="7324207" y="2936507"/>
            <a:ext cx="193674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15</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88" name="文本框 87"/>
          <p:cNvSpPr txBox="1"/>
          <p:nvPr/>
        </p:nvSpPr>
        <p:spPr>
          <a:xfrm>
            <a:off x="6483216" y="3489007"/>
            <a:ext cx="3083569"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2</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6" action="ppaction://hlinkfile"/>
              </a:rPr>
              <a:t>《</a:t>
            </a:r>
            <a:r>
              <a:rPr lang="zh-CN" altLang="en-US" sz="1600" dirty="0" smtClean="0">
                <a:latin typeface="华文楷体" panose="02010600040101010101" pitchFamily="2" charset="-122"/>
                <a:ea typeface="华文楷体" panose="02010600040101010101" pitchFamily="2" charset="-122"/>
                <a:hlinkClick r:id="rId6" action="ppaction://hlinkfile"/>
              </a:rPr>
              <a:t>西门子</a:t>
            </a:r>
            <a:r>
              <a:rPr lang="en-US" altLang="zh-CN" sz="1600" dirty="0" smtClean="0">
                <a:latin typeface="华文楷体" panose="02010600040101010101" pitchFamily="2" charset="-122"/>
                <a:ea typeface="华文楷体" panose="02010600040101010101" pitchFamily="2" charset="-122"/>
                <a:hlinkClick r:id="rId6" action="ppaction://hlinkfile"/>
              </a:rPr>
              <a:t>S7-300</a:t>
            </a:r>
            <a:r>
              <a:rPr lang="zh-CN" altLang="en-US" sz="1600" dirty="0" smtClean="0">
                <a:latin typeface="华文楷体" panose="02010600040101010101" pitchFamily="2" charset="-122"/>
                <a:ea typeface="华文楷体" panose="02010600040101010101" pitchFamily="2" charset="-122"/>
                <a:hlinkClick r:id="rId6" action="ppaction://hlinkfile"/>
              </a:rPr>
              <a:t>使用指南</a:t>
            </a:r>
            <a:r>
              <a:rPr lang="en-US" altLang="zh-CN" sz="1600" dirty="0" smtClean="0">
                <a:latin typeface="华文楷体" panose="02010600040101010101" pitchFamily="2" charset="-122"/>
                <a:ea typeface="华文楷体" panose="02010600040101010101" pitchFamily="2" charset="-122"/>
                <a:hlinkClick r:id="rId6"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9" name="文本框 88"/>
          <p:cNvSpPr txBox="1"/>
          <p:nvPr/>
        </p:nvSpPr>
        <p:spPr>
          <a:xfrm>
            <a:off x="7324207" y="3966061"/>
            <a:ext cx="1840568"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22</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91" name="文本框 90"/>
          <p:cNvSpPr txBox="1"/>
          <p:nvPr/>
        </p:nvSpPr>
        <p:spPr>
          <a:xfrm>
            <a:off x="6696182" y="5099654"/>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grpSp>
        <p:nvGrpSpPr>
          <p:cNvPr id="10" name="组合 9"/>
          <p:cNvGrpSpPr/>
          <p:nvPr/>
        </p:nvGrpSpPr>
        <p:grpSpPr>
          <a:xfrm>
            <a:off x="928245" y="2695874"/>
            <a:ext cx="1991493" cy="1577964"/>
            <a:chOff x="928245" y="2695874"/>
            <a:chExt cx="1991493" cy="1577964"/>
          </a:xfrm>
        </p:grpSpPr>
        <p:sp>
          <p:nvSpPr>
            <p:cNvPr id="78" name="文本框 77"/>
            <p:cNvSpPr txBox="1"/>
            <p:nvPr/>
          </p:nvSpPr>
          <p:spPr>
            <a:xfrm>
              <a:off x="1116550" y="3996839"/>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9" name="图片 8">
              <a:hlinkClick r:id="rId7"/>
            </p:cNvPr>
            <p:cNvPicPr>
              <a:picLocks noChangeAspect="1"/>
            </p:cNvPicPr>
            <p:nvPr/>
          </p:nvPicPr>
          <p:blipFill>
            <a:blip r:embed="rId8"/>
            <a:stretch>
              <a:fillRect/>
            </a:stretch>
          </p:blipFill>
          <p:spPr>
            <a:xfrm>
              <a:off x="928245" y="2695874"/>
              <a:ext cx="1991493" cy="1308195"/>
            </a:xfrm>
            <a:prstGeom prst="rect">
              <a:avLst/>
            </a:prstGeom>
          </p:spPr>
        </p:pic>
      </p:gr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9"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642292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557932"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a:t>S7-300</a:t>
            </a:r>
            <a:r>
              <a:rPr lang="zh-CN" altLang="en-US" dirty="0"/>
              <a:t>中高级课程</a:t>
            </a:r>
            <a:r>
              <a:rPr lang="zh-CN" altLang="en-US" dirty="0" smtClean="0"/>
              <a:t>之</a:t>
            </a:r>
            <a:r>
              <a:rPr lang="en-US" altLang="zh-CN" dirty="0" smtClean="0"/>
              <a:t>PN</a:t>
            </a:r>
            <a:r>
              <a:rPr lang="zh-CN" altLang="en-US" dirty="0" smtClean="0"/>
              <a:t>通信知识点描述</a:t>
            </a:r>
            <a:endParaRPr lang="zh-CN" altLang="en-US" dirty="0"/>
          </a:p>
        </p:txBody>
      </p:sp>
      <p:sp>
        <p:nvSpPr>
          <p:cNvPr id="62" name="文本框 61"/>
          <p:cNvSpPr txBox="1"/>
          <p:nvPr/>
        </p:nvSpPr>
        <p:spPr>
          <a:xfrm>
            <a:off x="257907" y="824157"/>
            <a:ext cx="11609628" cy="732508"/>
          </a:xfrm>
          <a:prstGeom prst="rect">
            <a:avLst/>
          </a:prstGeom>
          <a:noFill/>
        </p:spPr>
        <p:txBody>
          <a:bodyPr wrap="square" rtlCol="0">
            <a:spAutoFit/>
          </a:bodyPr>
          <a:lstStyle/>
          <a:p>
            <a:pPr indent="354013">
              <a:lnSpc>
                <a:spcPct val="130000"/>
              </a:lnSpc>
            </a:pPr>
            <a:r>
              <a:rPr lang="en-US" altLang="zh-CN" sz="1600" dirty="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通信是基于以太网接口的一种通信，是一种实时的通信，是现在西门子</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最流行的一种通信，在这部分内容的学习中主要学习的内容有：① 了解</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通信、② </a:t>
            </a:r>
            <a:r>
              <a:rPr lang="en-US" altLang="zh-CN" sz="1600" dirty="0">
                <a:latin typeface="华文楷体" panose="02010600040101010101" pitchFamily="2" charset="-122"/>
                <a:ea typeface="华文楷体" panose="02010600040101010101" pitchFamily="2" charset="-122"/>
              </a:rPr>
              <a:t>PROFINET-IO</a:t>
            </a:r>
            <a:r>
              <a:rPr lang="zh-CN" altLang="en-US" sz="1600" dirty="0" smtClean="0">
                <a:latin typeface="华文楷体" panose="02010600040101010101" pitchFamily="2" charset="-122"/>
                <a:ea typeface="华文楷体" panose="02010600040101010101" pitchFamily="2" charset="-122"/>
              </a:rPr>
              <a:t>通信、③ </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诊断功能、④ </a:t>
            </a:r>
            <a:r>
              <a:rPr lang="en-US" altLang="zh-CN" sz="1600" dirty="0" smtClean="0">
                <a:latin typeface="华文楷体" panose="02010600040101010101" pitchFamily="2" charset="-122"/>
                <a:ea typeface="华文楷体" panose="02010600040101010101" pitchFamily="2" charset="-122"/>
              </a:rPr>
              <a:t>PROFINET-CBA</a:t>
            </a:r>
            <a:r>
              <a:rPr lang="zh-CN" altLang="en-US" sz="1600" dirty="0" smtClean="0">
                <a:latin typeface="华文楷体" panose="02010600040101010101" pitchFamily="2" charset="-122"/>
                <a:ea typeface="华文楷体" panose="02010600040101010101" pitchFamily="2" charset="-122"/>
              </a:rPr>
              <a:t>功能等</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3532833"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PROFINET-IO</a:t>
            </a:r>
            <a:r>
              <a:rPr lang="zh-CN" altLang="en-US" sz="1600" dirty="0" smtClean="0">
                <a:latin typeface="华文楷体" panose="02010600040101010101" pitchFamily="2" charset="-122"/>
                <a:ea typeface="华文楷体" panose="02010600040101010101" pitchFamily="2" charset="-122"/>
              </a:rPr>
              <a:t>的应用</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诊断功能的应用</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83216" y="2597953"/>
            <a:ext cx="3909481"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hlinkClick r:id="rId3" action="ppaction://hlinkfile"/>
              </a:rPr>
              <a:t>西门子</a:t>
            </a:r>
            <a:r>
              <a:rPr lang="en-US" altLang="zh-CN" sz="1600" dirty="0" smtClean="0">
                <a:latin typeface="华文楷体" panose="02010600040101010101" pitchFamily="2" charset="-122"/>
                <a:ea typeface="华文楷体" panose="02010600040101010101" pitchFamily="2" charset="-122"/>
                <a:hlinkClick r:id="rId3" action="ppaction://hlinkfile"/>
              </a:rPr>
              <a:t>S7-300</a:t>
            </a:r>
            <a:r>
              <a:rPr lang="zh-CN" altLang="en-US" sz="1600" dirty="0" smtClean="0">
                <a:latin typeface="华文楷体" panose="02010600040101010101" pitchFamily="2" charset="-122"/>
                <a:ea typeface="华文楷体" panose="02010600040101010101" pitchFamily="2" charset="-122"/>
                <a:hlinkClick r:id="rId3" action="ppaction://hlinkfile"/>
              </a:rPr>
              <a:t>中高级应用技术</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 name="文本框 7"/>
          <p:cNvSpPr txBox="1"/>
          <p:nvPr/>
        </p:nvSpPr>
        <p:spPr>
          <a:xfrm>
            <a:off x="7324207" y="2936507"/>
            <a:ext cx="1936749"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24</a:t>
            </a:r>
            <a:r>
              <a:rPr lang="zh-CN" altLang="en-US" sz="1600" dirty="0" smtClean="0">
                <a:latin typeface="华文楷体" panose="02010600040101010101" pitchFamily="2" charset="-122"/>
                <a:ea typeface="华文楷体" panose="02010600040101010101" pitchFamily="2" charset="-122"/>
              </a:rPr>
              <a:t>课时</a:t>
            </a:r>
            <a:endParaRPr lang="zh-CN" altLang="en-US" sz="1600" dirty="0">
              <a:latin typeface="华文楷体" panose="02010600040101010101" pitchFamily="2" charset="-122"/>
              <a:ea typeface="华文楷体" panose="02010600040101010101" pitchFamily="2" charset="-122"/>
            </a:endParaRPr>
          </a:p>
        </p:txBody>
      </p:sp>
      <p:sp>
        <p:nvSpPr>
          <p:cNvPr id="91" name="文本框 90"/>
          <p:cNvSpPr txBox="1"/>
          <p:nvPr/>
        </p:nvSpPr>
        <p:spPr>
          <a:xfrm>
            <a:off x="6696182" y="5099654"/>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grpSp>
        <p:nvGrpSpPr>
          <p:cNvPr id="10" name="组合 9"/>
          <p:cNvGrpSpPr/>
          <p:nvPr/>
        </p:nvGrpSpPr>
        <p:grpSpPr>
          <a:xfrm>
            <a:off x="1698292" y="2650317"/>
            <a:ext cx="1991493" cy="1577964"/>
            <a:chOff x="928245" y="2695874"/>
            <a:chExt cx="1991493" cy="1577964"/>
          </a:xfrm>
        </p:grpSpPr>
        <p:sp>
          <p:nvSpPr>
            <p:cNvPr id="78" name="文本框 77"/>
            <p:cNvSpPr txBox="1"/>
            <p:nvPr/>
          </p:nvSpPr>
          <p:spPr>
            <a:xfrm>
              <a:off x="1116550" y="3996839"/>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9" name="图片 8">
              <a:hlinkClick r:id="rId4"/>
            </p:cNvPr>
            <p:cNvPicPr>
              <a:picLocks noChangeAspect="1"/>
            </p:cNvPicPr>
            <p:nvPr/>
          </p:nvPicPr>
          <p:blipFill>
            <a:blip r:embed="rId5"/>
            <a:stretch>
              <a:fillRect/>
            </a:stretch>
          </p:blipFill>
          <p:spPr>
            <a:xfrm>
              <a:off x="928245" y="2695874"/>
              <a:ext cx="1991493" cy="1308195"/>
            </a:xfrm>
            <a:prstGeom prst="rect">
              <a:avLst/>
            </a:prstGeom>
          </p:spPr>
        </p:pic>
      </p:grpSp>
      <p:sp>
        <p:nvSpPr>
          <p:cNvPr id="16" name="动作按钮: 自定义 15">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17" name="动作按钮: 自定义 16">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18" name="动作按钮: 自定义 17">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19" name="动作按钮: 自定义 18">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654751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4839786"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S7-300</a:t>
            </a:r>
            <a:r>
              <a:rPr lang="zh-CN" altLang="en-US" dirty="0" smtClean="0"/>
              <a:t>以太网通信应用知识点描述</a:t>
            </a:r>
            <a:endParaRPr lang="zh-CN" altLang="en-US" dirty="0"/>
          </a:p>
        </p:txBody>
      </p:sp>
      <p:sp>
        <p:nvSpPr>
          <p:cNvPr id="62" name="文本框 61"/>
          <p:cNvSpPr txBox="1"/>
          <p:nvPr/>
        </p:nvSpPr>
        <p:spPr>
          <a:xfrm>
            <a:off x="257907" y="824157"/>
            <a:ext cx="11609628" cy="73250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的以太网通信功能除了支持</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通信外，还课支持</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通信和</a:t>
            </a:r>
            <a:r>
              <a:rPr lang="en-US" altLang="zh-CN" sz="1600" dirty="0" smtClean="0">
                <a:latin typeface="华文楷体" panose="02010600040101010101" pitchFamily="2" charset="-122"/>
                <a:ea typeface="华文楷体" panose="02010600040101010101" pitchFamily="2" charset="-122"/>
              </a:rPr>
              <a:t>open IE</a:t>
            </a:r>
            <a:r>
              <a:rPr lang="zh-CN" altLang="en-US" sz="1600" dirty="0" smtClean="0">
                <a:latin typeface="华文楷体" panose="02010600040101010101" pitchFamily="2" charset="-122"/>
                <a:ea typeface="华文楷体" panose="02010600040101010101" pitchFamily="2" charset="-122"/>
              </a:rPr>
              <a:t>的通信功能，在这部分内容的学习中主要学习的内容有：① 熟悉通信设配器、② </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通信的应用、③ 开放式通信的应用等</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3532833" cy="1372683"/>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了解什么是工业以太网</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掌握通信设配器</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通信的应用</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④</a:t>
            </a:r>
            <a:r>
              <a:rPr lang="zh-CN" altLang="en-US" sz="1600" dirty="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OUC</a:t>
            </a:r>
            <a:r>
              <a:rPr lang="zh-CN" altLang="en-US" sz="1600" dirty="0" smtClean="0">
                <a:latin typeface="华文楷体" panose="02010600040101010101" pitchFamily="2" charset="-122"/>
                <a:ea typeface="华文楷体" panose="02010600040101010101" pitchFamily="2" charset="-122"/>
              </a:rPr>
              <a:t>通信的应用</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83216" y="2597953"/>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a:latin typeface="华文楷体" panose="02010600040101010101" pitchFamily="2" charset="-122"/>
                <a:ea typeface="华文楷体" panose="02010600040101010101" pitchFamily="2" charset="-122"/>
                <a:hlinkClick r:id="rId4"/>
              </a:rPr>
              <a:t>西门子</a:t>
            </a:r>
            <a:r>
              <a:rPr lang="en-US" altLang="zh-CN" sz="1600" dirty="0">
                <a:latin typeface="华文楷体" panose="02010600040101010101" pitchFamily="2" charset="-122"/>
                <a:ea typeface="华文楷体" panose="02010600040101010101" pitchFamily="2" charset="-122"/>
                <a:hlinkClick r:id="rId4"/>
              </a:rPr>
              <a:t>S7-300</a:t>
            </a:r>
            <a:r>
              <a:rPr lang="zh-CN" altLang="en-US" sz="1600" dirty="0">
                <a:latin typeface="华文楷体" panose="02010600040101010101" pitchFamily="2" charset="-122"/>
                <a:ea typeface="华文楷体" panose="02010600040101010101" pitchFamily="2" charset="-122"/>
                <a:hlinkClick r:id="rId4"/>
              </a:rPr>
              <a:t>中高级应用</a:t>
            </a:r>
            <a:r>
              <a:rPr lang="en-US" altLang="zh-CN" sz="1600" dirty="0">
                <a:latin typeface="华文楷体" panose="02010600040101010101" pitchFamily="2" charset="-122"/>
                <a:ea typeface="华文楷体" panose="02010600040101010101" pitchFamily="2" charset="-122"/>
                <a:hlinkClick r:id="rId4"/>
              </a:rPr>
              <a:t>--</a:t>
            </a:r>
            <a:r>
              <a:rPr lang="zh-CN" altLang="en-US" sz="1600" dirty="0">
                <a:latin typeface="华文楷体" panose="02010600040101010101" pitchFamily="2" charset="-122"/>
                <a:ea typeface="华文楷体" panose="02010600040101010101" pitchFamily="2" charset="-122"/>
                <a:hlinkClick r:id="rId4"/>
              </a:rPr>
              <a:t>以太网通信技术</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8" name="文本框 7"/>
          <p:cNvSpPr txBox="1"/>
          <p:nvPr/>
        </p:nvSpPr>
        <p:spPr>
          <a:xfrm>
            <a:off x="6597857" y="2995633"/>
            <a:ext cx="4145687" cy="338554"/>
          </a:xfrm>
          <a:prstGeom prst="rect">
            <a:avLst/>
          </a:prstGeom>
          <a:noFill/>
        </p:spPr>
        <p:txBody>
          <a:bodyPr wrap="none" rtlCol="0">
            <a:spAutoFit/>
          </a:bodyPr>
          <a:lstStyle/>
          <a:p>
            <a:r>
              <a:rPr lang="zh-CN" altLang="en-US" sz="1600" dirty="0">
                <a:latin typeface="华文楷体" panose="02010600040101010101" pitchFamily="2" charset="-122"/>
                <a:ea typeface="华文楷体" panose="02010600040101010101" pitchFamily="2" charset="-122"/>
              </a:rPr>
              <a:t>第一讲：</a:t>
            </a:r>
            <a:r>
              <a:rPr lang="en-US" altLang="zh-CN" sz="1600" dirty="0">
                <a:latin typeface="华文楷体" panose="02010600040101010101" pitchFamily="2" charset="-122"/>
                <a:ea typeface="华文楷体" panose="02010600040101010101" pitchFamily="2" charset="-122"/>
              </a:rPr>
              <a:t>SIMATIC-NET</a:t>
            </a:r>
            <a:r>
              <a:rPr lang="zh-CN" altLang="en-US" sz="1600" dirty="0">
                <a:latin typeface="华文楷体" panose="02010600040101010101" pitchFamily="2" charset="-122"/>
                <a:ea typeface="华文楷体" panose="02010600040101010101" pitchFamily="2" charset="-122"/>
              </a:rPr>
              <a:t>简介</a:t>
            </a:r>
            <a:r>
              <a:rPr lang="en-US" altLang="zh-CN" sz="1600" dirty="0">
                <a:latin typeface="华文楷体" panose="02010600040101010101" pitchFamily="2" charset="-122"/>
                <a:ea typeface="华文楷体" panose="02010600040101010101" pitchFamily="2" charset="-122"/>
              </a:rPr>
              <a:t>——</a:t>
            </a:r>
            <a:r>
              <a:rPr lang="zh-CN" altLang="en-US" sz="1600" dirty="0">
                <a:latin typeface="华文楷体" panose="02010600040101010101" pitchFamily="2" charset="-122"/>
                <a:ea typeface="华文楷体" panose="02010600040101010101" pitchFamily="2" charset="-122"/>
              </a:rPr>
              <a:t>工业以太网</a:t>
            </a:r>
          </a:p>
        </p:txBody>
      </p:sp>
      <p:sp>
        <p:nvSpPr>
          <p:cNvPr id="91" name="文本框 90"/>
          <p:cNvSpPr txBox="1"/>
          <p:nvPr/>
        </p:nvSpPr>
        <p:spPr>
          <a:xfrm>
            <a:off x="6696182" y="5099654"/>
            <a:ext cx="3595856" cy="307777"/>
          </a:xfrm>
          <a:prstGeom prst="rect">
            <a:avLst/>
          </a:prstGeom>
          <a:noFill/>
        </p:spPr>
        <p:txBody>
          <a:bodyPr wrap="none" rtlCol="0">
            <a:spAutoFit/>
          </a:bodyPr>
          <a:lstStyle/>
          <a:p>
            <a:r>
              <a:rPr lang="zh-CN" altLang="en-US" sz="1400" dirty="0" smtClean="0">
                <a:solidFill>
                  <a:srgbClr val="FF0000"/>
                </a:solidFill>
                <a:latin typeface="华文楷体" panose="02010600040101010101" pitchFamily="2" charset="-122"/>
                <a:ea typeface="华文楷体" panose="02010600040101010101" pitchFamily="2" charset="-122"/>
              </a:rPr>
              <a:t>注：点击课程名称课查看该课程知识点详情</a:t>
            </a:r>
            <a:endParaRPr lang="zh-CN" altLang="en-US" sz="1400" dirty="0">
              <a:solidFill>
                <a:srgbClr val="FF0000"/>
              </a:solidFill>
              <a:latin typeface="华文楷体" panose="02010600040101010101" pitchFamily="2" charset="-122"/>
              <a:ea typeface="华文楷体" panose="02010600040101010101" pitchFamily="2" charset="-122"/>
            </a:endParaRPr>
          </a:p>
        </p:txBody>
      </p:sp>
      <p:grpSp>
        <p:nvGrpSpPr>
          <p:cNvPr id="3" name="组合 2"/>
          <p:cNvGrpSpPr/>
          <p:nvPr/>
        </p:nvGrpSpPr>
        <p:grpSpPr>
          <a:xfrm>
            <a:off x="1604719" y="2744742"/>
            <a:ext cx="1979528" cy="1483539"/>
            <a:chOff x="1604719" y="2744742"/>
            <a:chExt cx="1979528" cy="1483539"/>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4"/>
            </p:cNvPr>
            <p:cNvPicPr>
              <a:picLocks noChangeAspect="1"/>
            </p:cNvPicPr>
            <p:nvPr/>
          </p:nvPicPr>
          <p:blipFill>
            <a:blip r:embed="rId5"/>
            <a:stretch>
              <a:fillRect/>
            </a:stretch>
          </p:blipFill>
          <p:spPr>
            <a:xfrm>
              <a:off x="1604719" y="2744742"/>
              <a:ext cx="1979528" cy="1154724"/>
            </a:xfrm>
            <a:prstGeom prst="rect">
              <a:avLst/>
            </a:prstGeom>
          </p:spPr>
        </p:pic>
      </p:grpSp>
      <p:sp>
        <p:nvSpPr>
          <p:cNvPr id="19" name="文本框 18"/>
          <p:cNvSpPr txBox="1"/>
          <p:nvPr/>
        </p:nvSpPr>
        <p:spPr>
          <a:xfrm>
            <a:off x="6597857" y="3327894"/>
            <a:ext cx="2031325" cy="338554"/>
          </a:xfrm>
          <a:prstGeom prst="rect">
            <a:avLst/>
          </a:prstGeom>
          <a:noFill/>
        </p:spPr>
        <p:txBody>
          <a:bodyPr wrap="none" rtlCol="0">
            <a:spAutoFit/>
          </a:bodyPr>
          <a:lstStyle/>
          <a:p>
            <a:r>
              <a:rPr lang="zh-CN" altLang="en-US" sz="1600" dirty="0">
                <a:latin typeface="华文楷体" panose="02010600040101010101" pitchFamily="2" charset="-122"/>
                <a:ea typeface="华文楷体" panose="02010600040101010101" pitchFamily="2" charset="-122"/>
              </a:rPr>
              <a:t>第二讲：通讯</a:t>
            </a:r>
            <a:r>
              <a:rPr lang="zh-CN" altLang="en-US" sz="1600" dirty="0" smtClean="0">
                <a:latin typeface="华文楷体" panose="02010600040101010101" pitchFamily="2" charset="-122"/>
                <a:ea typeface="华文楷体" panose="02010600040101010101" pitchFamily="2" charset="-122"/>
              </a:rPr>
              <a:t>处理器</a:t>
            </a:r>
            <a:endParaRPr lang="zh-CN" altLang="en-US" sz="160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6597857" y="3660155"/>
            <a:ext cx="3302507" cy="338554"/>
          </a:xfrm>
          <a:prstGeom prst="rect">
            <a:avLst/>
          </a:prstGeom>
          <a:noFill/>
        </p:spPr>
        <p:txBody>
          <a:bodyPr wrap="none" rtlCol="0">
            <a:spAutoFit/>
          </a:bodyPr>
          <a:lstStyle/>
          <a:p>
            <a:r>
              <a:rPr lang="zh-CN" altLang="en-US" sz="1600" dirty="0">
                <a:latin typeface="华文楷体" panose="02010600040101010101" pitchFamily="2" charset="-122"/>
                <a:ea typeface="华文楷体" panose="02010600040101010101" pitchFamily="2" charset="-122"/>
              </a:rPr>
              <a:t>第三讲：项目设计和以太网</a:t>
            </a:r>
            <a:r>
              <a:rPr lang="en-US" altLang="zh-CN" sz="1600" dirty="0">
                <a:latin typeface="华文楷体" panose="02010600040101010101" pitchFamily="2" charset="-122"/>
                <a:ea typeface="华文楷体" panose="02010600040101010101" pitchFamily="2" charset="-122"/>
              </a:rPr>
              <a:t>CP</a:t>
            </a:r>
            <a:r>
              <a:rPr lang="zh-CN" altLang="en-US" sz="1600" dirty="0">
                <a:latin typeface="华文楷体" panose="02010600040101010101" pitchFamily="2" charset="-122"/>
                <a:ea typeface="华文楷体" panose="02010600040101010101" pitchFamily="2" charset="-122"/>
              </a:rPr>
              <a:t>组态</a:t>
            </a:r>
          </a:p>
        </p:txBody>
      </p:sp>
      <p:sp>
        <p:nvSpPr>
          <p:cNvPr id="21" name="文本框 20"/>
          <p:cNvSpPr txBox="1"/>
          <p:nvPr/>
        </p:nvSpPr>
        <p:spPr>
          <a:xfrm>
            <a:off x="6597857" y="3992416"/>
            <a:ext cx="3493264" cy="338554"/>
          </a:xfrm>
          <a:prstGeom prst="rect">
            <a:avLst/>
          </a:prstGeom>
          <a:noFill/>
        </p:spPr>
        <p:txBody>
          <a:bodyPr wrap="none" rtlCol="0">
            <a:spAutoFit/>
          </a:bodyPr>
          <a:lstStyle>
            <a:defPPr>
              <a:defRPr lang="zh-CN"/>
            </a:defPPr>
            <a:lvl1pPr>
              <a:defRPr sz="1600">
                <a:latin typeface="华文楷体" panose="02010600040101010101" pitchFamily="2" charset="-122"/>
                <a:ea typeface="华文楷体" panose="02010600040101010101" pitchFamily="2" charset="-122"/>
              </a:defRPr>
            </a:lvl1pPr>
          </a:lstStyle>
          <a:p>
            <a:r>
              <a:rPr lang="zh-CN" altLang="en-US" dirty="0"/>
              <a:t>第四讲：基于工业以太网的数据通讯</a:t>
            </a:r>
          </a:p>
        </p:txBody>
      </p:sp>
      <p:sp>
        <p:nvSpPr>
          <p:cNvPr id="23" name="文本框 22"/>
          <p:cNvSpPr txBox="1"/>
          <p:nvPr/>
        </p:nvSpPr>
        <p:spPr>
          <a:xfrm>
            <a:off x="6597857" y="4324677"/>
            <a:ext cx="1673856" cy="338554"/>
          </a:xfrm>
          <a:prstGeom prst="rect">
            <a:avLst/>
          </a:prstGeom>
          <a:noFill/>
        </p:spPr>
        <p:txBody>
          <a:bodyPr wrap="none" rtlCol="0">
            <a:spAutoFit/>
          </a:bodyPr>
          <a:lstStyle>
            <a:defPPr>
              <a:defRPr lang="zh-CN"/>
            </a:defPPr>
            <a:lvl1pPr>
              <a:defRPr sz="1600">
                <a:latin typeface="华文楷体" panose="02010600040101010101" pitchFamily="2" charset="-122"/>
                <a:ea typeface="华文楷体" panose="02010600040101010101" pitchFamily="2" charset="-122"/>
              </a:defRPr>
            </a:lvl1pPr>
          </a:lstStyle>
          <a:p>
            <a:r>
              <a:rPr lang="zh-CN" altLang="en-US" dirty="0"/>
              <a:t>第五讲：</a:t>
            </a:r>
            <a:r>
              <a:rPr lang="en-US" altLang="zh-CN" dirty="0"/>
              <a:t>S7-</a:t>
            </a:r>
            <a:r>
              <a:rPr lang="zh-CN" altLang="en-US" dirty="0"/>
              <a:t>连接</a:t>
            </a:r>
          </a:p>
        </p:txBody>
      </p:sp>
      <p:sp>
        <p:nvSpPr>
          <p:cNvPr id="24" name="文本框 23"/>
          <p:cNvSpPr txBox="1"/>
          <p:nvPr/>
        </p:nvSpPr>
        <p:spPr>
          <a:xfrm>
            <a:off x="6597857" y="4656938"/>
            <a:ext cx="4063933" cy="338554"/>
          </a:xfrm>
          <a:prstGeom prst="rect">
            <a:avLst/>
          </a:prstGeom>
          <a:noFill/>
        </p:spPr>
        <p:txBody>
          <a:bodyPr wrap="none" rtlCol="0">
            <a:spAutoFit/>
          </a:bodyPr>
          <a:lstStyle>
            <a:defPPr>
              <a:defRPr lang="zh-CN"/>
            </a:defPPr>
            <a:lvl1pPr>
              <a:defRPr sz="1600">
                <a:latin typeface="华文楷体" panose="02010600040101010101" pitchFamily="2" charset="-122"/>
                <a:ea typeface="华文楷体" panose="02010600040101010101" pitchFamily="2" charset="-122"/>
              </a:defRPr>
            </a:lvl1pPr>
          </a:lstStyle>
          <a:p>
            <a:r>
              <a:rPr lang="zh-CN" altLang="en-US" dirty="0"/>
              <a:t>第六讲：</a:t>
            </a:r>
            <a:r>
              <a:rPr lang="en-US" altLang="zh-CN" dirty="0"/>
              <a:t>PN-CPU-CP</a:t>
            </a:r>
            <a:r>
              <a:rPr lang="zh-CN" altLang="en-US" dirty="0"/>
              <a:t>的开放式通讯</a:t>
            </a:r>
            <a:r>
              <a:rPr lang="en-US" altLang="zh-CN" dirty="0"/>
              <a:t>-Open-IE</a:t>
            </a:r>
            <a:endParaRPr lang="zh-CN" altLang="en-US" dirty="0"/>
          </a:p>
        </p:txBody>
      </p:sp>
      <p:sp>
        <p:nvSpPr>
          <p:cNvPr id="25" name="动作按钮: 自定义 24">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6" name="动作按钮: 自定义 25">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7" name="动作按钮: 自定义 26">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8" name="动作按钮: 自定义 27">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21223439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直接箭头连接符 111"/>
          <p:cNvCxnSpPr/>
          <p:nvPr/>
        </p:nvCxnSpPr>
        <p:spPr>
          <a:xfrm>
            <a:off x="7965813" y="1692599"/>
            <a:ext cx="765232" cy="5488"/>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a:off x="5140586" y="1726342"/>
            <a:ext cx="91608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740674"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a:t>技成</a:t>
            </a:r>
            <a:r>
              <a:rPr lang="en-US" altLang="zh-CN" dirty="0"/>
              <a:t>S7-1500</a:t>
            </a:r>
            <a:r>
              <a:rPr lang="zh-CN" altLang="en-US" dirty="0"/>
              <a:t>课程学习步骤及课程内容规划</a:t>
            </a:r>
          </a:p>
        </p:txBody>
      </p:sp>
      <p:sp>
        <p:nvSpPr>
          <p:cNvPr id="97" name="圆角矩形 96"/>
          <p:cNvSpPr/>
          <p:nvPr/>
        </p:nvSpPr>
        <p:spPr>
          <a:xfrm>
            <a:off x="707921" y="1502970"/>
            <a:ext cx="175829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软件与资料</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99" name="直接箭头连接符 98"/>
          <p:cNvCxnSpPr>
            <a:endCxn id="101" idx="1"/>
          </p:cNvCxnSpPr>
          <p:nvPr/>
        </p:nvCxnSpPr>
        <p:spPr>
          <a:xfrm>
            <a:off x="2466211" y="1726342"/>
            <a:ext cx="839112"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1" name="圆角矩形 100"/>
          <p:cNvSpPr/>
          <p:nvPr/>
        </p:nvSpPr>
        <p:spPr>
          <a:xfrm>
            <a:off x="3305323" y="1512801"/>
            <a:ext cx="2092587"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1500</a:t>
            </a:r>
            <a:r>
              <a:rPr lang="zh-CN" altLang="en-US" sz="1600" b="1" dirty="0" smtClean="0">
                <a:solidFill>
                  <a:schemeClr val="tx1"/>
                </a:solidFill>
                <a:latin typeface="华文楷体" panose="02010600040101010101" pitchFamily="2" charset="-122"/>
                <a:ea typeface="华文楷体" panose="02010600040101010101" pitchFamily="2" charset="-122"/>
              </a:rPr>
              <a:t>硬件系统与软件</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106" name="圆角矩形 105"/>
          <p:cNvSpPr/>
          <p:nvPr/>
        </p:nvSpPr>
        <p:spPr>
          <a:xfrm>
            <a:off x="6048524" y="1473983"/>
            <a:ext cx="2187421"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1500</a:t>
            </a:r>
            <a:r>
              <a:rPr lang="zh-CN" altLang="en-US" sz="1600" b="1" dirty="0" smtClean="0">
                <a:solidFill>
                  <a:schemeClr val="tx1"/>
                </a:solidFill>
                <a:latin typeface="华文楷体" panose="02010600040101010101" pitchFamily="2" charset="-122"/>
                <a:ea typeface="华文楷体" panose="02010600040101010101" pitchFamily="2" charset="-122"/>
              </a:rPr>
              <a:t>的指令与程序块</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127" name="圆角矩形 126"/>
          <p:cNvSpPr/>
          <p:nvPr/>
        </p:nvSpPr>
        <p:spPr>
          <a:xfrm>
            <a:off x="8731045" y="1474715"/>
            <a:ext cx="2290915" cy="427081"/>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1500</a:t>
            </a:r>
            <a:r>
              <a:rPr lang="zh-CN" altLang="en-US" sz="1600" b="1" dirty="0" smtClean="0">
                <a:solidFill>
                  <a:schemeClr val="tx1"/>
                </a:solidFill>
                <a:latin typeface="华文楷体" panose="02010600040101010101" pitchFamily="2" charset="-122"/>
                <a:ea typeface="华文楷体" panose="02010600040101010101" pitchFamily="2" charset="-122"/>
              </a:rPr>
              <a:t>的高级功能应用</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29" name="直接连接符 128"/>
          <p:cNvCxnSpPr/>
          <p:nvPr/>
        </p:nvCxnSpPr>
        <p:spPr>
          <a:xfrm>
            <a:off x="855406" y="1930051"/>
            <a:ext cx="0" cy="133870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855408" y="2383640"/>
            <a:ext cx="2001143" cy="427081"/>
            <a:chOff x="845576" y="2403304"/>
            <a:chExt cx="2001143" cy="427081"/>
          </a:xfrm>
        </p:grpSpPr>
        <p:sp>
          <p:nvSpPr>
            <p:cNvPr id="131" name="圆角矩形 130">
              <a:hlinkClick r:id="rId3" action="ppaction://hlinksldjump"/>
            </p:cNvPr>
            <p:cNvSpPr/>
            <p:nvPr/>
          </p:nvSpPr>
          <p:spPr>
            <a:xfrm>
              <a:off x="1306426" y="2403304"/>
              <a:ext cx="1540293"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学习</a:t>
              </a:r>
              <a:r>
                <a:rPr lang="zh-CN" altLang="en-US" sz="1600" dirty="0" smtClean="0">
                  <a:solidFill>
                    <a:schemeClr val="tx1"/>
                  </a:solidFill>
                  <a:latin typeface="华文楷体" panose="02010600040101010101" pitchFamily="2" charset="-122"/>
                  <a:ea typeface="华文楷体" panose="02010600040101010101" pitchFamily="2" charset="-122"/>
                </a:rPr>
                <a:t>参考资料</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132" name="直接连接符 131"/>
            <p:cNvCxnSpPr>
              <a:stCxn id="131" idx="1"/>
            </p:cNvCxnSpPr>
            <p:nvPr/>
          </p:nvCxnSpPr>
          <p:spPr>
            <a:xfrm flipH="1" flipV="1">
              <a:off x="845576" y="2615381"/>
              <a:ext cx="460850"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3" name="组合 132"/>
          <p:cNvGrpSpPr/>
          <p:nvPr/>
        </p:nvGrpSpPr>
        <p:grpSpPr>
          <a:xfrm>
            <a:off x="855405" y="3056678"/>
            <a:ext cx="1991312" cy="427081"/>
            <a:chOff x="855407" y="3354104"/>
            <a:chExt cx="1991312" cy="427081"/>
          </a:xfrm>
        </p:grpSpPr>
        <p:sp>
          <p:nvSpPr>
            <p:cNvPr id="134" name="圆角矩形 133">
              <a:hlinkClick r:id="rId4" action="ppaction://hlinksldjump"/>
            </p:cNvPr>
            <p:cNvSpPr/>
            <p:nvPr/>
          </p:nvSpPr>
          <p:spPr>
            <a:xfrm>
              <a:off x="1316259" y="3354104"/>
              <a:ext cx="1530460"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华文楷体" panose="02010600040101010101" pitchFamily="2" charset="-122"/>
                  <a:ea typeface="华文楷体" panose="02010600040101010101" pitchFamily="2" charset="-122"/>
                </a:rPr>
                <a:t>软件</a:t>
              </a:r>
              <a:r>
                <a:rPr lang="zh-CN" altLang="en-US" sz="1600" dirty="0" smtClean="0">
                  <a:solidFill>
                    <a:schemeClr val="tx1"/>
                  </a:solidFill>
                  <a:latin typeface="华文楷体" panose="02010600040101010101" pitchFamily="2" charset="-122"/>
                  <a:ea typeface="华文楷体" panose="02010600040101010101" pitchFamily="2" charset="-122"/>
                </a:rPr>
                <a:t>下载</a:t>
              </a:r>
              <a:endParaRPr lang="zh-CN" altLang="en-US" sz="1600" dirty="0">
                <a:solidFill>
                  <a:schemeClr val="tx1"/>
                </a:solidFill>
                <a:latin typeface="华文楷体" panose="02010600040101010101" pitchFamily="2" charset="-122"/>
                <a:ea typeface="华文楷体" panose="02010600040101010101" pitchFamily="2" charset="-122"/>
              </a:endParaRPr>
            </a:p>
          </p:txBody>
        </p:sp>
        <p:cxnSp>
          <p:nvCxnSpPr>
            <p:cNvPr id="135" name="直接连接符 134"/>
            <p:cNvCxnSpPr>
              <a:stCxn id="134" idx="1"/>
            </p:cNvCxnSpPr>
            <p:nvPr/>
          </p:nvCxnSpPr>
          <p:spPr>
            <a:xfrm flipH="1" flipV="1">
              <a:off x="855407" y="3566181"/>
              <a:ext cx="460852" cy="1464"/>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6" name="直接连接符 135"/>
          <p:cNvCxnSpPr/>
          <p:nvPr/>
        </p:nvCxnSpPr>
        <p:spPr>
          <a:xfrm>
            <a:off x="3485535" y="1939882"/>
            <a:ext cx="0" cy="628317"/>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460542" y="2351290"/>
            <a:ext cx="2227810" cy="427081"/>
            <a:chOff x="3291550" y="2382398"/>
            <a:chExt cx="1897892" cy="427081"/>
          </a:xfrm>
        </p:grpSpPr>
        <p:cxnSp>
          <p:nvCxnSpPr>
            <p:cNvPr id="138" name="直接连接符 137"/>
            <p:cNvCxnSpPr/>
            <p:nvPr/>
          </p:nvCxnSpPr>
          <p:spPr>
            <a:xfrm flipH="1" flipV="1">
              <a:off x="3291550" y="2601698"/>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圆角矩形 138">
              <a:hlinkClick r:id="rId5" action="ppaction://hlinksldjump"/>
            </p:cNvPr>
            <p:cNvSpPr/>
            <p:nvPr/>
          </p:nvSpPr>
          <p:spPr>
            <a:xfrm>
              <a:off x="3752404" y="2382398"/>
              <a:ext cx="1437038"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华文楷体" panose="02010600040101010101" pitchFamily="2" charset="-122"/>
                  <a:ea typeface="华文楷体" panose="02010600040101010101" pitchFamily="2" charset="-122"/>
                </a:rPr>
                <a:t>硬件组态与软件</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143" name="直接连接符 142"/>
          <p:cNvCxnSpPr/>
          <p:nvPr/>
        </p:nvCxnSpPr>
        <p:spPr>
          <a:xfrm>
            <a:off x="6186788" y="1890993"/>
            <a:ext cx="0" cy="1281708"/>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84610" y="2344986"/>
            <a:ext cx="2166873" cy="427081"/>
            <a:chOff x="6145162" y="2213317"/>
            <a:chExt cx="1959715" cy="427081"/>
          </a:xfrm>
        </p:grpSpPr>
        <p:cxnSp>
          <p:nvCxnSpPr>
            <p:cNvPr id="145" name="直接连接符 144"/>
            <p:cNvCxnSpPr/>
            <p:nvPr/>
          </p:nvCxnSpPr>
          <p:spPr>
            <a:xfrm flipH="1" flipV="1">
              <a:off x="6145162" y="24357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圆角矩形 145">
              <a:hlinkClick r:id="rId6" action="ppaction://hlinksldjump"/>
            </p:cNvPr>
            <p:cNvSpPr/>
            <p:nvPr/>
          </p:nvSpPr>
          <p:spPr>
            <a:xfrm>
              <a:off x="6606014" y="2213317"/>
              <a:ext cx="1498863"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华文楷体" panose="02010600040101010101" pitchFamily="2" charset="-122"/>
                  <a:ea typeface="华文楷体" panose="02010600040101010101" pitchFamily="2" charset="-122"/>
                </a:rPr>
                <a:t>编程基础与指令</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cxnSp>
        <p:nvCxnSpPr>
          <p:cNvPr id="150" name="直接连接符 149"/>
          <p:cNvCxnSpPr/>
          <p:nvPr/>
        </p:nvCxnSpPr>
        <p:spPr>
          <a:xfrm flipH="1">
            <a:off x="8858871" y="1898604"/>
            <a:ext cx="1" cy="2494963"/>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858863" y="2371815"/>
            <a:ext cx="2507226" cy="427081"/>
            <a:chOff x="8849031" y="2773883"/>
            <a:chExt cx="2507226" cy="427081"/>
          </a:xfrm>
        </p:grpSpPr>
        <p:cxnSp>
          <p:nvCxnSpPr>
            <p:cNvPr id="152" name="直接连接符 151"/>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圆角矩形 152">
              <a:hlinkClick r:id="rId7" action="ppaction://hlinksldjump"/>
            </p:cNvPr>
            <p:cNvSpPr/>
            <p:nvPr/>
          </p:nvSpPr>
          <p:spPr>
            <a:xfrm>
              <a:off x="9309880" y="2773883"/>
              <a:ext cx="2046377"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华文楷体" panose="02010600040101010101" pitchFamily="2" charset="-122"/>
                  <a:ea typeface="华文楷体" panose="02010600040101010101" pitchFamily="2" charset="-122"/>
                </a:rPr>
                <a:t>通信应用</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177" name="组合 176"/>
          <p:cNvGrpSpPr/>
          <p:nvPr/>
        </p:nvGrpSpPr>
        <p:grpSpPr>
          <a:xfrm>
            <a:off x="6184609" y="2950262"/>
            <a:ext cx="2183916" cy="427081"/>
            <a:chOff x="6145162" y="2213317"/>
            <a:chExt cx="1987449" cy="427081"/>
          </a:xfrm>
        </p:grpSpPr>
        <p:cxnSp>
          <p:nvCxnSpPr>
            <p:cNvPr id="178" name="直接连接符 177"/>
            <p:cNvCxnSpPr/>
            <p:nvPr/>
          </p:nvCxnSpPr>
          <p:spPr>
            <a:xfrm flipH="1" flipV="1">
              <a:off x="6145162" y="2435756"/>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9" name="圆角矩形 178">
              <a:hlinkClick r:id="rId8" action="ppaction://hlinksldjump"/>
            </p:cNvPr>
            <p:cNvSpPr/>
            <p:nvPr/>
          </p:nvSpPr>
          <p:spPr>
            <a:xfrm>
              <a:off x="6606013" y="2213317"/>
              <a:ext cx="1526598"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华文楷体" panose="02010600040101010101" pitchFamily="2" charset="-122"/>
                  <a:ea typeface="华文楷体" panose="02010600040101010101" pitchFamily="2" charset="-122"/>
                </a:rPr>
                <a:t>程序结构</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60" name="组合 59"/>
          <p:cNvGrpSpPr/>
          <p:nvPr/>
        </p:nvGrpSpPr>
        <p:grpSpPr>
          <a:xfrm>
            <a:off x="8842546" y="2950261"/>
            <a:ext cx="2523544" cy="427081"/>
            <a:chOff x="8849031" y="2773883"/>
            <a:chExt cx="2523544" cy="427081"/>
          </a:xfrm>
        </p:grpSpPr>
        <p:cxnSp>
          <p:nvCxnSpPr>
            <p:cNvPr id="61" name="直接连接符 60"/>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圆角矩形 61">
              <a:hlinkClick r:id="rId9" action="ppaction://hlinksldjump"/>
            </p:cNvPr>
            <p:cNvSpPr/>
            <p:nvPr/>
          </p:nvSpPr>
          <p:spPr>
            <a:xfrm>
              <a:off x="9309881" y="2773883"/>
              <a:ext cx="206269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华文楷体" panose="02010600040101010101" pitchFamily="2" charset="-122"/>
                  <a:ea typeface="华文楷体" panose="02010600040101010101" pitchFamily="2" charset="-122"/>
                </a:rPr>
                <a:t>调试与故障诊断</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63" name="组合 62"/>
          <p:cNvGrpSpPr/>
          <p:nvPr/>
        </p:nvGrpSpPr>
        <p:grpSpPr>
          <a:xfrm>
            <a:off x="8842546" y="3559961"/>
            <a:ext cx="2779182" cy="427081"/>
            <a:chOff x="8849031" y="2773883"/>
            <a:chExt cx="2779182" cy="427081"/>
          </a:xfrm>
        </p:grpSpPr>
        <p:cxnSp>
          <p:nvCxnSpPr>
            <p:cNvPr id="64" name="直接连接符 63"/>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圆角矩形 64">
              <a:hlinkClick r:id="rId10" action="ppaction://hlinksldjump"/>
            </p:cNvPr>
            <p:cNvSpPr/>
            <p:nvPr/>
          </p:nvSpPr>
          <p:spPr>
            <a:xfrm>
              <a:off x="9309880" y="2773883"/>
              <a:ext cx="2318333"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latin typeface="华文楷体" panose="02010600040101010101" pitchFamily="2" charset="-122"/>
                  <a:ea typeface="华文楷体" panose="02010600040101010101" pitchFamily="2" charset="-122"/>
                </a:rPr>
                <a:t>高速计数与运动控制</a:t>
              </a:r>
              <a:endParaRPr lang="zh-CN" altLang="en-US" sz="1600" dirty="0">
                <a:solidFill>
                  <a:schemeClr val="tx1"/>
                </a:solidFill>
                <a:latin typeface="华文楷体" panose="02010600040101010101" pitchFamily="2" charset="-122"/>
                <a:ea typeface="华文楷体" panose="02010600040101010101" pitchFamily="2" charset="-122"/>
              </a:endParaRPr>
            </a:p>
          </p:txBody>
        </p:sp>
      </p:grpSp>
      <p:grpSp>
        <p:nvGrpSpPr>
          <p:cNvPr id="66" name="组合 65"/>
          <p:cNvGrpSpPr/>
          <p:nvPr/>
        </p:nvGrpSpPr>
        <p:grpSpPr>
          <a:xfrm>
            <a:off x="8858863" y="4178559"/>
            <a:ext cx="2523544" cy="427081"/>
            <a:chOff x="8849031" y="2773883"/>
            <a:chExt cx="2523544" cy="427081"/>
          </a:xfrm>
        </p:grpSpPr>
        <p:cxnSp>
          <p:nvCxnSpPr>
            <p:cNvPr id="67" name="直接连接符 66"/>
            <p:cNvCxnSpPr/>
            <p:nvPr/>
          </p:nvCxnSpPr>
          <p:spPr>
            <a:xfrm flipH="1" flipV="1">
              <a:off x="8849031" y="2996322"/>
              <a:ext cx="460853" cy="1465"/>
            </a:xfrm>
            <a:prstGeom prst="line">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圆角矩形 67">
              <a:hlinkClick r:id="rId11" action="ppaction://hlinksldjump"/>
            </p:cNvPr>
            <p:cNvSpPr/>
            <p:nvPr/>
          </p:nvSpPr>
          <p:spPr>
            <a:xfrm>
              <a:off x="9309881" y="2773883"/>
              <a:ext cx="2062694" cy="42708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solidFill>
                  <a:latin typeface="华文楷体" panose="02010600040101010101" pitchFamily="2" charset="-122"/>
                  <a:ea typeface="华文楷体" panose="02010600040101010101" pitchFamily="2" charset="-122"/>
                </a:rPr>
                <a:t>PID</a:t>
              </a:r>
              <a:r>
                <a:rPr lang="zh-CN" altLang="en-US" sz="1600" dirty="0">
                  <a:solidFill>
                    <a:schemeClr val="tx1"/>
                  </a:solidFill>
                  <a:latin typeface="华文楷体" panose="02010600040101010101" pitchFamily="2" charset="-122"/>
                  <a:ea typeface="华文楷体" panose="02010600040101010101" pitchFamily="2" charset="-122"/>
                </a:rPr>
                <a:t>应用</a:t>
              </a:r>
            </a:p>
          </p:txBody>
        </p:sp>
      </p:grpSp>
      <p:sp>
        <p:nvSpPr>
          <p:cNvPr id="69" name="文本框 68"/>
          <p:cNvSpPr txBox="1"/>
          <p:nvPr/>
        </p:nvSpPr>
        <p:spPr>
          <a:xfrm>
            <a:off x="1379317" y="1072326"/>
            <a:ext cx="415498" cy="369332"/>
          </a:xfrm>
          <a:prstGeom prst="rect">
            <a:avLst/>
          </a:prstGeom>
          <a:noFill/>
        </p:spPr>
        <p:txBody>
          <a:bodyPr wrap="none" rtlCol="0">
            <a:spAutoFit/>
          </a:bodyPr>
          <a:lstStyle/>
          <a:p>
            <a:r>
              <a:rPr lang="zh-CN" altLang="en-US" dirty="0" smtClean="0"/>
              <a:t>❶</a:t>
            </a:r>
            <a:endParaRPr lang="zh-CN" altLang="en-US" dirty="0"/>
          </a:p>
        </p:txBody>
      </p:sp>
      <p:sp>
        <p:nvSpPr>
          <p:cNvPr id="70" name="文本框 69"/>
          <p:cNvSpPr txBox="1"/>
          <p:nvPr/>
        </p:nvSpPr>
        <p:spPr>
          <a:xfrm>
            <a:off x="4038752" y="1072326"/>
            <a:ext cx="415498" cy="369332"/>
          </a:xfrm>
          <a:prstGeom prst="rect">
            <a:avLst/>
          </a:prstGeom>
          <a:noFill/>
        </p:spPr>
        <p:txBody>
          <a:bodyPr wrap="none" rtlCol="0">
            <a:spAutoFit/>
          </a:bodyPr>
          <a:lstStyle/>
          <a:p>
            <a:r>
              <a:rPr lang="zh-CN" altLang="en-US" dirty="0" smtClean="0"/>
              <a:t>❷</a:t>
            </a:r>
            <a:endParaRPr lang="zh-CN" altLang="en-US" dirty="0"/>
          </a:p>
        </p:txBody>
      </p:sp>
      <p:sp>
        <p:nvSpPr>
          <p:cNvPr id="71" name="文本框 70"/>
          <p:cNvSpPr txBox="1"/>
          <p:nvPr/>
        </p:nvSpPr>
        <p:spPr>
          <a:xfrm>
            <a:off x="6828406" y="1072326"/>
            <a:ext cx="415498" cy="369332"/>
          </a:xfrm>
          <a:prstGeom prst="rect">
            <a:avLst/>
          </a:prstGeom>
          <a:noFill/>
        </p:spPr>
        <p:txBody>
          <a:bodyPr wrap="none" rtlCol="0">
            <a:spAutoFit/>
          </a:bodyPr>
          <a:lstStyle/>
          <a:p>
            <a:r>
              <a:rPr lang="zh-CN" altLang="en-US" dirty="0" smtClean="0"/>
              <a:t>❸</a:t>
            </a:r>
            <a:endParaRPr lang="zh-CN" altLang="en-US" dirty="0"/>
          </a:p>
        </p:txBody>
      </p:sp>
      <p:sp>
        <p:nvSpPr>
          <p:cNvPr id="72" name="文本框 71"/>
          <p:cNvSpPr txBox="1"/>
          <p:nvPr/>
        </p:nvSpPr>
        <p:spPr>
          <a:xfrm>
            <a:off x="9668753" y="1097151"/>
            <a:ext cx="415498" cy="369332"/>
          </a:xfrm>
          <a:prstGeom prst="rect">
            <a:avLst/>
          </a:prstGeom>
          <a:noFill/>
        </p:spPr>
        <p:txBody>
          <a:bodyPr wrap="none" rtlCol="0">
            <a:spAutoFit/>
          </a:bodyPr>
          <a:lstStyle/>
          <a:p>
            <a:r>
              <a:rPr lang="zh-CN" altLang="en-US" dirty="0" smtClean="0"/>
              <a:t>❹</a:t>
            </a:r>
            <a:endParaRPr lang="zh-CN" altLang="en-US" dirty="0"/>
          </a:p>
        </p:txBody>
      </p:sp>
      <p:sp>
        <p:nvSpPr>
          <p:cNvPr id="76" name="文本框 75">
            <a:hlinkClick r:id="rId12"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79" name="动作按钮: 自定义 78">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80" name="动作按钮: 自定义 79">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81" name="动作按钮: 自定义 80">
            <a:hlinkClick r:id="rId1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82" name="动作按钮: 自定义 81">
            <a:hlinkClick r:id="rId1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946944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6365845"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S7-1500</a:t>
            </a:r>
            <a:r>
              <a:rPr lang="zh-CN" altLang="en-US" dirty="0" smtClean="0"/>
              <a:t>初级课程之硬件组态与软件知识点描述</a:t>
            </a:r>
            <a:endParaRPr lang="zh-CN" altLang="en-US" dirty="0"/>
          </a:p>
        </p:txBody>
      </p:sp>
      <p:sp>
        <p:nvSpPr>
          <p:cNvPr id="62" name="文本框 61"/>
          <p:cNvSpPr txBox="1"/>
          <p:nvPr/>
        </p:nvSpPr>
        <p:spPr>
          <a:xfrm>
            <a:off x="257907" y="824157"/>
            <a:ext cx="11609628" cy="1372683"/>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是现在主流的中大型控制</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一样采用模块化，其功能比</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要更强大，软件使用博途平台，作为初学者首次接触</a:t>
            </a: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时建议大小首先要掌握的内容如下：① </a:t>
            </a: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的硬件与模块的接线、② </a:t>
            </a: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的硬件安装、③ 博途软件的基本操作。</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① </a:t>
            </a:r>
            <a:r>
              <a:rPr lang="en-US" altLang="zh-CN" sz="1600" dirty="0">
                <a:latin typeface="华文楷体" panose="02010600040101010101" pitchFamily="2" charset="-122"/>
                <a:ea typeface="华文楷体" panose="02010600040101010101" pitchFamily="2" charset="-122"/>
                <a:hlinkClick r:id="rId3" action="ppaction://hlinkfile"/>
              </a:rPr>
              <a:t>《S7-1500</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② 《</a:t>
            </a:r>
            <a:r>
              <a:rPr lang="zh-CN" altLang="en-US" sz="1600" dirty="0">
                <a:latin typeface="华文楷体" panose="02010600040101010101" pitchFamily="2" charset="-122"/>
                <a:ea typeface="华文楷体" panose="02010600040101010101" pitchFamily="2" charset="-122"/>
                <a:hlinkClick r:id="rId4" action="ppaction://hlinkfile"/>
              </a:rPr>
              <a:t>博途软件安装说明</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hlinkClick r:id="rId5" action="ppaction://hlinkfile"/>
              </a:rPr>
              <a:t>③ </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a:latin typeface="华文楷体" panose="02010600040101010101" pitchFamily="2" charset="-122"/>
                <a:ea typeface="华文楷体" panose="02010600040101010101" pitchFamily="2" charset="-122"/>
                <a:hlinkClick r:id="rId5" action="ppaction://hlinkfile"/>
              </a:rPr>
              <a:t>博途软与</a:t>
            </a:r>
            <a:r>
              <a:rPr lang="en-US" altLang="zh-CN" sz="1600" dirty="0">
                <a:latin typeface="华文楷体" panose="02010600040101010101" pitchFamily="2" charset="-122"/>
                <a:ea typeface="华文楷体" panose="02010600040101010101" pitchFamily="2" charset="-122"/>
                <a:hlinkClick r:id="rId5" action="ppaction://hlinkfile"/>
              </a:rPr>
              <a:t>PLC</a:t>
            </a:r>
            <a:r>
              <a:rPr lang="zh-CN" altLang="en-US" sz="1600" dirty="0">
                <a:latin typeface="华文楷体" panose="02010600040101010101" pitchFamily="2" charset="-122"/>
                <a:ea typeface="华文楷体" panose="02010600040101010101" pitchFamily="2" charset="-122"/>
                <a:hlinkClick r:id="rId5" action="ppaction://hlinkfile"/>
              </a:rPr>
              <a:t>的连接</a:t>
            </a:r>
            <a:r>
              <a:rPr lang="en-US" altLang="zh-CN" sz="1600" dirty="0" smtClean="0">
                <a:latin typeface="华文楷体" panose="02010600040101010101" pitchFamily="2" charset="-122"/>
                <a:ea typeface="华文楷体" panose="02010600040101010101" pitchFamily="2" charset="-122"/>
                <a:hlinkClick r:id="rId5" action="ppaction://hlinkfile"/>
              </a:rPr>
              <a:t>》</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3985117" cy="1052596"/>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S7-1500CPU</a:t>
            </a:r>
            <a:r>
              <a:rPr lang="zh-CN" altLang="en-US" sz="1600" dirty="0" smtClean="0">
                <a:latin typeface="华文楷体" panose="02010600040101010101" pitchFamily="2" charset="-122"/>
                <a:ea typeface="华文楷体" panose="02010600040101010101" pitchFamily="2" charset="-122"/>
              </a:rPr>
              <a:t>的硬件与安装</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的接线</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掌握博途软件的安装与基本使用</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6" action="ppaction://hlinkfile"/>
              </a:rPr>
              <a:t>《</a:t>
            </a:r>
            <a:r>
              <a:rPr lang="zh-CN" altLang="en-US" sz="1600" dirty="0" smtClean="0">
                <a:latin typeface="华文楷体" panose="02010600040101010101" pitchFamily="2" charset="-122"/>
                <a:ea typeface="华文楷体" panose="02010600040101010101" pitchFamily="2" charset="-122"/>
                <a:hlinkClick r:id="rId6" action="ppaction://hlinkfile"/>
              </a:rPr>
              <a:t>西门子</a:t>
            </a:r>
            <a:r>
              <a:rPr lang="en-US" altLang="zh-CN" sz="1600" dirty="0" smtClean="0">
                <a:latin typeface="华文楷体" panose="02010600040101010101" pitchFamily="2" charset="-122"/>
                <a:ea typeface="华文楷体" panose="02010600040101010101" pitchFamily="2" charset="-122"/>
                <a:hlinkClick r:id="rId6" action="ppaction://hlinkfile"/>
              </a:rPr>
              <a:t>S7-1500PLC </a:t>
            </a:r>
            <a:r>
              <a:rPr lang="zh-CN" altLang="en-US" sz="1600" dirty="0" smtClean="0">
                <a:latin typeface="华文楷体" panose="02010600040101010101" pitchFamily="2" charset="-122"/>
                <a:ea typeface="华文楷体" panose="02010600040101010101" pitchFamily="2" charset="-122"/>
                <a:hlinkClick r:id="rId6" action="ppaction://hlinkfile"/>
              </a:rPr>
              <a:t>与博途应用基础课程</a:t>
            </a:r>
            <a:r>
              <a:rPr lang="en-US" altLang="zh-CN" sz="1600" dirty="0" smtClean="0">
                <a:latin typeface="华文楷体" panose="02010600040101010101" pitchFamily="2" charset="-122"/>
                <a:ea typeface="华文楷体" panose="02010600040101010101" pitchFamily="2" charset="-122"/>
                <a:hlinkClick r:id="rId6" action="ppaction://hlinkfile"/>
              </a:rPr>
              <a:t>》</a:t>
            </a:r>
            <a:endParaRPr lang="en-US" altLang="zh-CN" sz="1600" dirty="0">
              <a:latin typeface="华文楷体" panose="02010600040101010101" pitchFamily="2" charset="-122"/>
              <a:ea typeface="华文楷体" panose="02010600040101010101" pitchFamily="2" charset="-122"/>
            </a:endParaRPr>
          </a:p>
        </p:txBody>
      </p:sp>
      <p:grpSp>
        <p:nvGrpSpPr>
          <p:cNvPr id="5" name="组合 4"/>
          <p:cNvGrpSpPr/>
          <p:nvPr/>
        </p:nvGrpSpPr>
        <p:grpSpPr>
          <a:xfrm>
            <a:off x="1691702" y="2736468"/>
            <a:ext cx="1991787" cy="1491813"/>
            <a:chOff x="1691702" y="2736468"/>
            <a:chExt cx="1991787" cy="1491813"/>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4" name="图片 3">
              <a:hlinkClick r:id="rId7"/>
            </p:cNvPr>
            <p:cNvPicPr>
              <a:picLocks noChangeAspect="1"/>
            </p:cNvPicPr>
            <p:nvPr/>
          </p:nvPicPr>
          <p:blipFill>
            <a:blip r:embed="rId8"/>
            <a:stretch>
              <a:fillRect/>
            </a:stretch>
          </p:blipFill>
          <p:spPr>
            <a:xfrm>
              <a:off x="1691702" y="2736468"/>
              <a:ext cx="1991787" cy="1145877"/>
            </a:xfrm>
            <a:prstGeom prst="rect">
              <a:avLst/>
            </a:prstGeom>
          </p:spPr>
        </p:pic>
      </p:grpSp>
      <p:sp>
        <p:nvSpPr>
          <p:cNvPr id="17" name="文本框 16"/>
          <p:cNvSpPr txBox="1"/>
          <p:nvPr/>
        </p:nvSpPr>
        <p:spPr>
          <a:xfrm>
            <a:off x="6761008" y="3083982"/>
            <a:ext cx="4179135"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课时  （模块与</a:t>
            </a:r>
            <a:r>
              <a:rPr lang="en-US" altLang="zh-CN" sz="1600" dirty="0" smtClean="0">
                <a:latin typeface="华文楷体" panose="02010600040101010101" pitchFamily="2" charset="-122"/>
                <a:ea typeface="华文楷体" panose="02010600040101010101" pitchFamily="2" charset="-122"/>
              </a:rPr>
              <a:t>CPU</a:t>
            </a:r>
            <a:r>
              <a:rPr lang="zh-CN" altLang="en-US" sz="1600" dirty="0" smtClean="0">
                <a:latin typeface="华文楷体" panose="02010600040101010101" pitchFamily="2" charset="-122"/>
                <a:ea typeface="华文楷体" panose="02010600040101010101" pitchFamily="2" charset="-122"/>
              </a:rPr>
              <a:t>说明）</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6761008" y="3465924"/>
            <a:ext cx="4575586"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7</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15</a:t>
            </a:r>
            <a:r>
              <a:rPr lang="zh-CN" altLang="en-US" sz="1600" dirty="0" smtClean="0">
                <a:latin typeface="华文楷体" panose="02010600040101010101" pitchFamily="2" charset="-122"/>
                <a:ea typeface="华文楷体" panose="02010600040101010101" pitchFamily="2" charset="-122"/>
              </a:rPr>
              <a:t>课时   （博途软件基本应用说名）</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9"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2811639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599610"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S7-1500</a:t>
            </a:r>
            <a:r>
              <a:rPr lang="zh-CN" altLang="en-US" dirty="0" smtClean="0"/>
              <a:t>编程基础与编程指令知识点描述</a:t>
            </a:r>
            <a:endParaRPr lang="zh-CN" altLang="en-US" dirty="0"/>
          </a:p>
        </p:txBody>
      </p:sp>
      <p:sp>
        <p:nvSpPr>
          <p:cNvPr id="62" name="文本框 61"/>
          <p:cNvSpPr txBox="1"/>
          <p:nvPr/>
        </p:nvSpPr>
        <p:spPr>
          <a:xfrm>
            <a:off x="257907" y="824157"/>
            <a:ext cx="11609628"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编程基础和编程使用的指令是学习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编程绕不过去的坎，必须要掌握的内容，这里主要学习的内容有：① 编程基础介绍、② 位指令与定时器</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计数器指令、③ 数据处理与运算指令等。</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 </a:t>
            </a:r>
            <a:r>
              <a:rPr lang="en-US" altLang="zh-CN" sz="1600" dirty="0">
                <a:latin typeface="华文楷体" panose="02010600040101010101" pitchFamily="2" charset="-122"/>
                <a:ea typeface="华文楷体" panose="02010600040101010101" pitchFamily="2" charset="-122"/>
                <a:hlinkClick r:id="rId3" action="ppaction://hlinkfile"/>
              </a:rPr>
              <a:t>《S7-1500</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4391049"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S7-1500CPU</a:t>
            </a:r>
            <a:r>
              <a:rPr lang="zh-CN" altLang="en-US" sz="1600" dirty="0" smtClean="0">
                <a:latin typeface="华文楷体" panose="02010600040101010101" pitchFamily="2" charset="-122"/>
                <a:ea typeface="华文楷体" panose="02010600040101010101" pitchFamily="2" charset="-122"/>
              </a:rPr>
              <a:t>的基本指令</a:t>
            </a:r>
            <a:endParaRPr lang="en-US" altLang="zh-CN" sz="1600" dirty="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可根据控制要求选择指令设计控制程序</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hlinkClick r:id="rId4" action="ppaction://hlinkfile"/>
              </a:rPr>
              <a:t>西门子</a:t>
            </a:r>
            <a:r>
              <a:rPr lang="en-US" altLang="zh-CN" sz="1600" dirty="0" smtClean="0">
                <a:latin typeface="华文楷体" panose="02010600040101010101" pitchFamily="2" charset="-122"/>
                <a:ea typeface="华文楷体" panose="02010600040101010101" pitchFamily="2" charset="-122"/>
                <a:hlinkClick r:id="rId4" action="ppaction://hlinkfile"/>
              </a:rPr>
              <a:t>S7-1500PLC </a:t>
            </a:r>
            <a:r>
              <a:rPr lang="zh-CN" altLang="en-US" sz="1600" dirty="0" smtClean="0">
                <a:latin typeface="华文楷体" panose="02010600040101010101" pitchFamily="2" charset="-122"/>
                <a:ea typeface="华文楷体" panose="02010600040101010101" pitchFamily="2" charset="-122"/>
                <a:hlinkClick r:id="rId4" action="ppaction://hlinkfile"/>
              </a:rPr>
              <a:t>与博途应用基础课程</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en-US" altLang="zh-CN" sz="1600" dirty="0">
              <a:latin typeface="华文楷体" panose="02010600040101010101" pitchFamily="2" charset="-122"/>
              <a:ea typeface="华文楷体" panose="02010600040101010101" pitchFamily="2" charset="-122"/>
            </a:endParaRPr>
          </a:p>
        </p:txBody>
      </p:sp>
      <p:grpSp>
        <p:nvGrpSpPr>
          <p:cNvPr id="5" name="组合 4"/>
          <p:cNvGrpSpPr/>
          <p:nvPr/>
        </p:nvGrpSpPr>
        <p:grpSpPr>
          <a:xfrm>
            <a:off x="1691702" y="2736468"/>
            <a:ext cx="1991787" cy="1491813"/>
            <a:chOff x="1691702" y="2736468"/>
            <a:chExt cx="1991787" cy="1491813"/>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4" name="图片 3">
              <a:hlinkClick r:id="rId5"/>
            </p:cNvPr>
            <p:cNvPicPr>
              <a:picLocks noChangeAspect="1"/>
            </p:cNvPicPr>
            <p:nvPr/>
          </p:nvPicPr>
          <p:blipFill>
            <a:blip r:embed="rId6"/>
            <a:stretch>
              <a:fillRect/>
            </a:stretch>
          </p:blipFill>
          <p:spPr>
            <a:xfrm>
              <a:off x="1691702" y="2736468"/>
              <a:ext cx="1991787" cy="1145877"/>
            </a:xfrm>
            <a:prstGeom prst="rect">
              <a:avLst/>
            </a:prstGeom>
          </p:spPr>
        </p:pic>
      </p:grpSp>
      <p:sp>
        <p:nvSpPr>
          <p:cNvPr id="17" name="文本框 16"/>
          <p:cNvSpPr txBox="1"/>
          <p:nvPr/>
        </p:nvSpPr>
        <p:spPr>
          <a:xfrm>
            <a:off x="6761008" y="3083982"/>
            <a:ext cx="4179135"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17</a:t>
            </a:r>
            <a:r>
              <a:rPr lang="zh-CN" altLang="en-US" sz="1600" dirty="0" smtClean="0">
                <a:latin typeface="华文楷体" panose="02010600040101010101" pitchFamily="2" charset="-122"/>
                <a:ea typeface="华文楷体" panose="02010600040101010101" pitchFamily="2" charset="-122"/>
              </a:rPr>
              <a:t>课时  （编程基础内容）</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6761008" y="3465924"/>
            <a:ext cx="4791120" cy="70961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18</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20</a:t>
            </a:r>
            <a:r>
              <a:rPr lang="zh-CN" altLang="en-US" sz="1600" dirty="0" smtClean="0">
                <a:latin typeface="华文楷体" panose="02010600040101010101" pitchFamily="2" charset="-122"/>
                <a:ea typeface="华文楷体" panose="02010600040101010101" pitchFamily="2" charset="-122"/>
              </a:rPr>
              <a:t>课时   （位逻辑指令与定时器</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计数器指令）</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7"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26" name="文本框 25"/>
          <p:cNvSpPr txBox="1"/>
          <p:nvPr/>
        </p:nvSpPr>
        <p:spPr>
          <a:xfrm>
            <a:off x="6773490" y="4173329"/>
            <a:ext cx="4791120" cy="732508"/>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21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23</a:t>
            </a:r>
            <a:r>
              <a:rPr lang="zh-CN" altLang="en-US" sz="1600" dirty="0" smtClean="0">
                <a:latin typeface="华文楷体" panose="02010600040101010101" pitchFamily="2" charset="-122"/>
                <a:ea typeface="华文楷体" panose="02010600040101010101" pitchFamily="2" charset="-122"/>
              </a:rPr>
              <a:t>课时   （比较指令、数据处理和运算指令）</a:t>
            </a:r>
            <a:endParaRPr lang="zh-CN" altLang="en-US" sz="1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700547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4060727"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S7-1500</a:t>
            </a:r>
            <a:r>
              <a:rPr lang="zh-CN" altLang="en-US" dirty="0" smtClean="0"/>
              <a:t>程序结果知识点描述</a:t>
            </a:r>
            <a:endParaRPr lang="zh-CN" altLang="en-US" dirty="0"/>
          </a:p>
        </p:txBody>
      </p:sp>
      <p:sp>
        <p:nvSpPr>
          <p:cNvPr id="62" name="文本框 61"/>
          <p:cNvSpPr txBox="1"/>
          <p:nvPr/>
        </p:nvSpPr>
        <p:spPr>
          <a:xfrm>
            <a:off x="257907" y="824157"/>
            <a:ext cx="11609628" cy="1052596"/>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一样，其程序由不同的程序块组合而成，这里主要学习的内容有：① 组织块与数据块、② 函数块与函数、③ </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数据类型的应用。</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 </a:t>
            </a:r>
            <a:r>
              <a:rPr lang="en-US" altLang="zh-CN" sz="1600" dirty="0">
                <a:latin typeface="华文楷体" panose="02010600040101010101" pitchFamily="2" charset="-122"/>
                <a:ea typeface="华文楷体" panose="02010600040101010101" pitchFamily="2" charset="-122"/>
                <a:hlinkClick r:id="rId3" action="ppaction://hlinkfile"/>
              </a:rPr>
              <a:t>《S7-1500</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4391049"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掌握程序块的分类</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数据类型的应用</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hlinkClick r:id="rId4" action="ppaction://hlinkfile"/>
              </a:rPr>
              <a:t>西门子</a:t>
            </a:r>
            <a:r>
              <a:rPr lang="en-US" altLang="zh-CN" sz="1600" dirty="0" smtClean="0">
                <a:latin typeface="华文楷体" panose="02010600040101010101" pitchFamily="2" charset="-122"/>
                <a:ea typeface="华文楷体" panose="02010600040101010101" pitchFamily="2" charset="-122"/>
                <a:hlinkClick r:id="rId4" action="ppaction://hlinkfile"/>
              </a:rPr>
              <a:t>S7-1500PLC </a:t>
            </a:r>
            <a:r>
              <a:rPr lang="zh-CN" altLang="en-US" sz="1600" dirty="0" smtClean="0">
                <a:latin typeface="华文楷体" panose="02010600040101010101" pitchFamily="2" charset="-122"/>
                <a:ea typeface="华文楷体" panose="02010600040101010101" pitchFamily="2" charset="-122"/>
                <a:hlinkClick r:id="rId4" action="ppaction://hlinkfile"/>
              </a:rPr>
              <a:t>与博途应用基础课程</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en-US" altLang="zh-CN" sz="1600" dirty="0">
              <a:latin typeface="华文楷体" panose="02010600040101010101" pitchFamily="2" charset="-122"/>
              <a:ea typeface="华文楷体" panose="02010600040101010101" pitchFamily="2" charset="-122"/>
            </a:endParaRPr>
          </a:p>
        </p:txBody>
      </p:sp>
      <p:grpSp>
        <p:nvGrpSpPr>
          <p:cNvPr id="5" name="组合 4"/>
          <p:cNvGrpSpPr/>
          <p:nvPr/>
        </p:nvGrpSpPr>
        <p:grpSpPr>
          <a:xfrm>
            <a:off x="1691702" y="2736468"/>
            <a:ext cx="1991787" cy="1491813"/>
            <a:chOff x="1691702" y="2736468"/>
            <a:chExt cx="1991787" cy="1491813"/>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4" name="图片 3">
              <a:hlinkClick r:id="rId5"/>
            </p:cNvPr>
            <p:cNvPicPr>
              <a:picLocks noChangeAspect="1"/>
            </p:cNvPicPr>
            <p:nvPr/>
          </p:nvPicPr>
          <p:blipFill>
            <a:blip r:embed="rId6"/>
            <a:stretch>
              <a:fillRect/>
            </a:stretch>
          </p:blipFill>
          <p:spPr>
            <a:xfrm>
              <a:off x="1691702" y="2736468"/>
              <a:ext cx="1991787" cy="1145877"/>
            </a:xfrm>
            <a:prstGeom prst="rect">
              <a:avLst/>
            </a:prstGeom>
          </p:spPr>
        </p:pic>
      </p:grpSp>
      <p:sp>
        <p:nvSpPr>
          <p:cNvPr id="17" name="文本框 16"/>
          <p:cNvSpPr txBox="1"/>
          <p:nvPr/>
        </p:nvSpPr>
        <p:spPr>
          <a:xfrm>
            <a:off x="6761008" y="3083982"/>
            <a:ext cx="4179135" cy="795795"/>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24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28</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FB/FC/DB /PLC</a:t>
            </a:r>
            <a:r>
              <a:rPr lang="zh-CN" altLang="en-US" sz="1600" dirty="0" smtClean="0">
                <a:latin typeface="华文楷体" panose="02010600040101010101" pitchFamily="2" charset="-122"/>
                <a:ea typeface="华文楷体" panose="02010600040101010101" pitchFamily="2" charset="-122"/>
              </a:rPr>
              <a:t>数据类型的用于）</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6773490" y="3841127"/>
            <a:ext cx="4791120"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29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36</a:t>
            </a:r>
            <a:r>
              <a:rPr lang="zh-CN" altLang="en-US" sz="1600" dirty="0" smtClean="0">
                <a:latin typeface="华文楷体" panose="02010600040101010101" pitchFamily="2" charset="-122"/>
                <a:ea typeface="华文楷体" panose="02010600040101010101" pitchFamily="2" charset="-122"/>
              </a:rPr>
              <a:t>课时   （组织块和顺控程序设计）</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7"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8"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227609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2646878" cy="461665"/>
          </a:xfrm>
          <a:prstGeom prst="rect">
            <a:avLst/>
          </a:prstGeom>
          <a:noFill/>
        </p:spPr>
        <p:txBody>
          <a:bodyPr wrap="none" rtlCol="0">
            <a:spAutoFit/>
          </a:bodyPr>
          <a:lstStyle/>
          <a:p>
            <a:r>
              <a:rPr lang="zh-CN" altLang="en-US" sz="2400" b="1" dirty="0" smtClean="0">
                <a:latin typeface="华文楷体" panose="02010600040101010101" pitchFamily="2" charset="-122"/>
                <a:ea typeface="华文楷体" panose="02010600040101010101" pitchFamily="2" charset="-122"/>
              </a:rPr>
              <a:t>课程学习资料准备</a:t>
            </a:r>
            <a:endParaRPr lang="zh-CN" altLang="en-US" sz="2400"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131" name="文本框 130"/>
          <p:cNvSpPr txBox="1"/>
          <p:nvPr/>
        </p:nvSpPr>
        <p:spPr>
          <a:xfrm>
            <a:off x="205153" y="701226"/>
            <a:ext cx="11649712" cy="1052596"/>
          </a:xfrm>
          <a:prstGeom prst="rect">
            <a:avLst/>
          </a:prstGeom>
          <a:noFill/>
        </p:spPr>
        <p:txBody>
          <a:bodyPr wrap="square" rtlCol="0">
            <a:spAutoFit/>
          </a:bodyPr>
          <a:lstStyle/>
          <a:p>
            <a:pPr indent="269875">
              <a:lnSpc>
                <a:spcPct val="130000"/>
              </a:lnSpc>
            </a:pPr>
            <a:r>
              <a:rPr lang="zh-CN" altLang="en-US" sz="1600" dirty="0" smtClean="0">
                <a:latin typeface="华文楷体" panose="02010600040101010101" pitchFamily="2" charset="-122"/>
                <a:ea typeface="华文楷体" panose="02010600040101010101" pitchFamily="2" charset="-122"/>
              </a:rPr>
              <a:t>“师傅领进门修行在个人</a:t>
            </a:r>
            <a:r>
              <a:rPr lang="zh-CN" altLang="en-US"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，这句话对于我们学习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也是一样的，师傅只能带你入门，若需要真正的掌握并能够熟练的使用，这需要大家的不断实操训练和实践，在实操和实践过程中碰到问题需要能够自行相办法找资料解决，所有在学习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的过程中比必须要收集些常用的资料。</a:t>
            </a:r>
            <a:endParaRPr lang="zh-CN" altLang="en-US" sz="1600" dirty="0">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858995054"/>
              </p:ext>
            </p:extLst>
          </p:nvPr>
        </p:nvGraphicFramePr>
        <p:xfrm>
          <a:off x="930344" y="1810279"/>
          <a:ext cx="9855643" cy="3383280"/>
        </p:xfrm>
        <a:graphic>
          <a:graphicData uri="http://schemas.openxmlformats.org/drawingml/2006/table">
            <a:tbl>
              <a:tblPr firstRow="1" bandRow="1">
                <a:tableStyleId>{5940675A-B579-460E-94D1-54222C63F5DA}</a:tableStyleId>
              </a:tblPr>
              <a:tblGrid>
                <a:gridCol w="705090"/>
                <a:gridCol w="2019673"/>
                <a:gridCol w="7130880"/>
              </a:tblGrid>
              <a:tr h="185420">
                <a:tc>
                  <a:txBody>
                    <a:bodyPr/>
                    <a:lstStyle/>
                    <a:p>
                      <a:pPr algn="ctr"/>
                      <a:r>
                        <a:rPr lang="zh-CN" altLang="en-US" sz="1600" b="1" dirty="0" smtClean="0">
                          <a:latin typeface="华文楷体" panose="02010600040101010101" pitchFamily="2" charset="-122"/>
                          <a:ea typeface="华文楷体" panose="02010600040101010101" pitchFamily="2" charset="-122"/>
                        </a:rPr>
                        <a:t>序号</a:t>
                      </a:r>
                      <a:endParaRPr lang="zh-CN" altLang="en-US" sz="1600" b="1" dirty="0">
                        <a:latin typeface="华文楷体" panose="02010600040101010101" pitchFamily="2" charset="-122"/>
                        <a:ea typeface="华文楷体" panose="02010600040101010101" pitchFamily="2" charset="-122"/>
                      </a:endParaRPr>
                    </a:p>
                  </a:txBody>
                  <a:tcPr>
                    <a:solidFill>
                      <a:schemeClr val="bg1">
                        <a:lumMod val="85000"/>
                      </a:schemeClr>
                    </a:solidFill>
                  </a:tcPr>
                </a:tc>
                <a:tc>
                  <a:txBody>
                    <a:bodyPr/>
                    <a:lstStyle/>
                    <a:p>
                      <a:pPr algn="ctr"/>
                      <a:r>
                        <a:rPr lang="zh-CN" altLang="en-US" sz="1600" b="1" dirty="0" smtClean="0">
                          <a:latin typeface="华文楷体" panose="02010600040101010101" pitchFamily="2" charset="-122"/>
                          <a:ea typeface="华文楷体" panose="02010600040101010101" pitchFamily="2" charset="-122"/>
                        </a:rPr>
                        <a:t>产品类型</a:t>
                      </a:r>
                      <a:endParaRPr lang="zh-CN" altLang="en-US" sz="1600" b="1" dirty="0">
                        <a:latin typeface="华文楷体" panose="02010600040101010101" pitchFamily="2" charset="-122"/>
                        <a:ea typeface="华文楷体" panose="02010600040101010101" pitchFamily="2" charset="-122"/>
                      </a:endParaRPr>
                    </a:p>
                  </a:txBody>
                  <a:tcPr>
                    <a:solidFill>
                      <a:schemeClr val="bg1">
                        <a:lumMod val="85000"/>
                      </a:schemeClr>
                    </a:solidFill>
                  </a:tcPr>
                </a:tc>
                <a:tc>
                  <a:txBody>
                    <a:bodyPr/>
                    <a:lstStyle/>
                    <a:p>
                      <a:pPr algn="ctr"/>
                      <a:r>
                        <a:rPr lang="zh-CN" altLang="en-US" sz="1600" b="1" dirty="0" smtClean="0">
                          <a:latin typeface="华文楷体" panose="02010600040101010101" pitchFamily="2" charset="-122"/>
                          <a:ea typeface="华文楷体" panose="02010600040101010101" pitchFamily="2" charset="-122"/>
                        </a:rPr>
                        <a:t>资料说明</a:t>
                      </a:r>
                      <a:endParaRPr lang="zh-CN" altLang="en-US" sz="1600" b="1" dirty="0">
                        <a:latin typeface="华文楷体" panose="02010600040101010101" pitchFamily="2" charset="-122"/>
                        <a:ea typeface="华文楷体" panose="02010600040101010101" pitchFamily="2" charset="-122"/>
                      </a:endParaRPr>
                    </a:p>
                  </a:txBody>
                  <a:tcPr>
                    <a:solidFill>
                      <a:schemeClr val="bg1">
                        <a:lumMod val="85000"/>
                      </a:schemeClr>
                    </a:solidFill>
                  </a:tcPr>
                </a:tc>
              </a:tr>
              <a:tr h="185420">
                <a:tc>
                  <a:txBody>
                    <a:bodyPr/>
                    <a:lstStyle/>
                    <a:p>
                      <a:pPr algn="ctr"/>
                      <a:r>
                        <a:rPr lang="en-US" altLang="zh-CN" sz="1600" dirty="0" smtClean="0">
                          <a:latin typeface="华文楷体" panose="02010600040101010101" pitchFamily="2" charset="-122"/>
                          <a:ea typeface="华文楷体" panose="02010600040101010101" pitchFamily="2" charset="-122"/>
                        </a:rPr>
                        <a:t>6</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r>
                        <a:rPr lang="en-US" altLang="zh-CN" sz="1600" dirty="0" smtClean="0">
                          <a:latin typeface="华文楷体" panose="02010600040101010101" pitchFamily="2" charset="-122"/>
                          <a:ea typeface="华文楷体" panose="02010600040101010101" pitchFamily="2" charset="-122"/>
                        </a:rPr>
                        <a:t>S7-1500PLC</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4" action="ppaction://hlinkfile"/>
                        </a:rPr>
                        <a:t>《S7-1500</a:t>
                      </a:r>
                      <a:r>
                        <a:rPr lang="zh-CN" altLang="en-US" sz="1400" dirty="0" smtClean="0">
                          <a:latin typeface="华文楷体" panose="02010600040101010101" pitchFamily="2" charset="-122"/>
                          <a:ea typeface="华文楷体" panose="02010600040101010101" pitchFamily="2" charset="-122"/>
                          <a:hlinkClick r:id="rId4" action="ppaction://hlinkfile"/>
                        </a:rPr>
                        <a:t>系统手册</a:t>
                      </a:r>
                      <a:r>
                        <a:rPr lang="en-US" altLang="zh-CN" sz="1400" dirty="0" smtClean="0">
                          <a:latin typeface="华文楷体" panose="02010600040101010101" pitchFamily="2" charset="-122"/>
                          <a:ea typeface="华文楷体" panose="02010600040101010101" pitchFamily="2" charset="-122"/>
                          <a:hlinkClick r:id="rId4" action="ppaction://hlinkfile"/>
                        </a:rPr>
                        <a:t>》</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5" action="ppaction://hlinkfile"/>
                        </a:rPr>
                        <a:t>《S7-1500</a:t>
                      </a:r>
                      <a:r>
                        <a:rPr lang="zh-CN" altLang="en-US" sz="1400" dirty="0" smtClean="0">
                          <a:latin typeface="华文楷体" panose="02010600040101010101" pitchFamily="2" charset="-122"/>
                          <a:ea typeface="华文楷体" panose="02010600040101010101" pitchFamily="2" charset="-122"/>
                          <a:hlinkClick r:id="rId5" action="ppaction://hlinkfile"/>
                        </a:rPr>
                        <a:t>样本手册</a:t>
                      </a:r>
                      <a:r>
                        <a:rPr lang="en-US" altLang="zh-CN" sz="1400" dirty="0" smtClean="0">
                          <a:latin typeface="华文楷体" panose="02010600040101010101" pitchFamily="2" charset="-122"/>
                          <a:ea typeface="华文楷体" panose="02010600040101010101" pitchFamily="2" charset="-122"/>
                          <a:hlinkClick r:id="rId5" action="ppaction://hlinkfile"/>
                        </a:rPr>
                        <a:t>》</a:t>
                      </a:r>
                      <a:endParaRPr lang="en-US" altLang="zh-CN" sz="1400" dirty="0" smtClean="0">
                        <a:latin typeface="华文楷体" panose="02010600040101010101" pitchFamily="2" charset="-122"/>
                        <a:ea typeface="华文楷体" panose="02010600040101010101" pitchFamily="2" charset="-122"/>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6" action="ppaction://hlinkfile"/>
                        </a:rPr>
                        <a:t>《s71500_cpu1511c_pn_manual》</a:t>
                      </a:r>
                      <a:r>
                        <a:rPr lang="en-US" altLang="zh-CN" sz="1400" dirty="0" smtClean="0">
                          <a:latin typeface="华文楷体" panose="02010600040101010101" pitchFamily="2" charset="-122"/>
                          <a:ea typeface="华文楷体" panose="02010600040101010101" pitchFamily="2" charset="-122"/>
                        </a:rPr>
                        <a:t>  </a:t>
                      </a:r>
                      <a:r>
                        <a:rPr lang="zh-CN" altLang="en-US" sz="1400" dirty="0" smtClean="0">
                          <a:latin typeface="华文楷体" panose="02010600040101010101" pitchFamily="2" charset="-122"/>
                          <a:ea typeface="华文楷体" panose="02010600040101010101" pitchFamily="2" charset="-122"/>
                        </a:rPr>
                        <a:t>、④ </a:t>
                      </a:r>
                      <a:r>
                        <a:rPr lang="en-US" altLang="zh-CN" sz="1400" dirty="0" smtClean="0">
                          <a:latin typeface="华文楷体" panose="02010600040101010101" pitchFamily="2" charset="-122"/>
                          <a:ea typeface="华文楷体" panose="02010600040101010101" pitchFamily="2" charset="-122"/>
                          <a:hlinkClick r:id="rId7" action="ppaction://hlinkfile"/>
                        </a:rPr>
                        <a:t>《STEP_7_Professional_V14》</a:t>
                      </a:r>
                      <a:endParaRPr lang="en-US" altLang="zh-CN" sz="1400" dirty="0" smtClean="0">
                        <a:latin typeface="华文楷体" panose="02010600040101010101" pitchFamily="2" charset="-122"/>
                        <a:ea typeface="华文楷体" panose="02010600040101010101" pitchFamily="2" charset="-122"/>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zh-CN" altLang="en-US" sz="1400" dirty="0" smtClean="0">
                          <a:latin typeface="华文楷体" panose="02010600040101010101" pitchFamily="2" charset="-122"/>
                          <a:ea typeface="华文楷体" panose="02010600040101010101" pitchFamily="2" charset="-122"/>
                        </a:rPr>
                        <a:t>⑤ </a:t>
                      </a:r>
                      <a:r>
                        <a:rPr lang="en-US" altLang="zh-CN" sz="1400" dirty="0" smtClean="0">
                          <a:latin typeface="华文楷体" panose="02010600040101010101" pitchFamily="2" charset="-122"/>
                          <a:ea typeface="华文楷体" panose="02010600040101010101" pitchFamily="2" charset="-122"/>
                          <a:hlinkClick r:id="rId8" action="ppaction://hlinkfile"/>
                        </a:rPr>
                        <a:t>《SIMATIC S7-1500, ET 200MP </a:t>
                      </a:r>
                      <a:r>
                        <a:rPr lang="zh-CN" altLang="en-US" sz="1400" dirty="0" smtClean="0">
                          <a:latin typeface="华文楷体" panose="02010600040101010101" pitchFamily="2" charset="-122"/>
                          <a:ea typeface="华文楷体" panose="02010600040101010101" pitchFamily="2" charset="-122"/>
                          <a:hlinkClick r:id="rId8" action="ppaction://hlinkfile"/>
                        </a:rPr>
                        <a:t>自动化系统系统手册</a:t>
                      </a:r>
                      <a:r>
                        <a:rPr lang="en-US" altLang="zh-CN" sz="1400" dirty="0" smtClean="0">
                          <a:latin typeface="华文楷体" panose="02010600040101010101" pitchFamily="2" charset="-122"/>
                          <a:ea typeface="华文楷体" panose="02010600040101010101" pitchFamily="2" charset="-122"/>
                          <a:hlinkClick r:id="rId8" action="ppaction://hlinkfile"/>
                        </a:rPr>
                        <a:t>》</a:t>
                      </a:r>
                      <a:endParaRPr lang="zh-CN" altLang="en-US" sz="1400" dirty="0">
                        <a:latin typeface="华文楷体" panose="02010600040101010101" pitchFamily="2" charset="-122"/>
                        <a:ea typeface="华文楷体" panose="02010600040101010101" pitchFamily="2" charset="-122"/>
                      </a:endParaRPr>
                    </a:p>
                  </a:txBody>
                  <a:tcPr/>
                </a:tc>
              </a:tr>
              <a:tr h="370840">
                <a:tc>
                  <a:txBody>
                    <a:bodyPr/>
                    <a:lstStyle/>
                    <a:p>
                      <a:pPr algn="ctr"/>
                      <a:r>
                        <a:rPr lang="en-US" altLang="zh-CN" sz="1600" dirty="0" smtClean="0">
                          <a:latin typeface="华文楷体" panose="02010600040101010101" pitchFamily="2" charset="-122"/>
                          <a:ea typeface="华文楷体" panose="02010600040101010101" pitchFamily="2" charset="-122"/>
                        </a:rPr>
                        <a:t>7</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r>
                        <a:rPr lang="zh-CN" altLang="en-US" sz="1600" dirty="0" smtClean="0">
                          <a:latin typeface="华文楷体" panose="02010600040101010101" pitchFamily="2" charset="-122"/>
                          <a:ea typeface="华文楷体" panose="02010600040101010101" pitchFamily="2" charset="-122"/>
                        </a:rPr>
                        <a:t>西门子驱动器资料</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nSpc>
                          <a:spcPct val="130000"/>
                        </a:lnSpc>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9" action="ppaction://hlinkfile"/>
                        </a:rPr>
                        <a:t>《V90</a:t>
                      </a:r>
                      <a:r>
                        <a:rPr lang="zh-CN" altLang="en-US" sz="1400" dirty="0" smtClean="0">
                          <a:latin typeface="华文楷体" panose="02010600040101010101" pitchFamily="2" charset="-122"/>
                          <a:ea typeface="华文楷体" panose="02010600040101010101" pitchFamily="2" charset="-122"/>
                          <a:hlinkClick r:id="rId9" action="ppaction://hlinkfile"/>
                        </a:rPr>
                        <a:t>系列伺服样本手册</a:t>
                      </a:r>
                      <a:r>
                        <a:rPr lang="en-US" altLang="zh-CN" sz="1400" dirty="0" smtClean="0">
                          <a:latin typeface="华文楷体" panose="02010600040101010101" pitchFamily="2" charset="-122"/>
                          <a:ea typeface="华文楷体" panose="02010600040101010101" pitchFamily="2" charset="-122"/>
                          <a:hlinkClick r:id="rId9" action="ppaction://hlinkfile"/>
                        </a:rPr>
                        <a:t>》</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10" action="ppaction://hlinkfile"/>
                        </a:rPr>
                        <a:t>《V90pn</a:t>
                      </a:r>
                      <a:r>
                        <a:rPr lang="zh-CN" altLang="en-US" sz="1400" dirty="0" smtClean="0">
                          <a:latin typeface="华文楷体" panose="02010600040101010101" pitchFamily="2" charset="-122"/>
                          <a:ea typeface="华文楷体" panose="02010600040101010101" pitchFamily="2" charset="-122"/>
                          <a:hlinkClick r:id="rId10" action="ppaction://hlinkfile"/>
                        </a:rPr>
                        <a:t>操作手册</a:t>
                      </a:r>
                      <a:r>
                        <a:rPr lang="en-US" altLang="zh-CN" sz="1400" dirty="0" smtClean="0">
                          <a:latin typeface="华文楷体" panose="02010600040101010101" pitchFamily="2" charset="-122"/>
                          <a:ea typeface="华文楷体" panose="02010600040101010101" pitchFamily="2" charset="-122"/>
                          <a:hlinkClick r:id="rId10"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zh-CN" altLang="en-US"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11" action="ppaction://hlinkfile"/>
                        </a:rPr>
                        <a:t>《SINAMICS V90 </a:t>
                      </a:r>
                      <a:r>
                        <a:rPr lang="zh-CN" altLang="en-US" sz="1400" dirty="0" smtClean="0">
                          <a:latin typeface="华文楷体" panose="02010600040101010101" pitchFamily="2" charset="-122"/>
                          <a:ea typeface="华文楷体" panose="02010600040101010101" pitchFamily="2" charset="-122"/>
                          <a:hlinkClick r:id="rId11" action="ppaction://hlinkfile"/>
                        </a:rPr>
                        <a:t>操作手册</a:t>
                      </a:r>
                      <a:r>
                        <a:rPr lang="en-US" altLang="zh-CN" sz="1400" dirty="0" smtClean="0">
                          <a:latin typeface="华文楷体" panose="02010600040101010101" pitchFamily="2" charset="-122"/>
                          <a:ea typeface="华文楷体" panose="02010600040101010101" pitchFamily="2" charset="-122"/>
                          <a:hlinkClick r:id="rId11" action="ppaction://hlinkfile"/>
                        </a:rPr>
                        <a:t>》</a:t>
                      </a:r>
                      <a:r>
                        <a:rPr lang="zh-CN" altLang="en-US" sz="1400" dirty="0" smtClean="0">
                          <a:latin typeface="华文楷体" panose="02010600040101010101" pitchFamily="2" charset="-122"/>
                          <a:ea typeface="华文楷体" panose="02010600040101010101" pitchFamily="2" charset="-122"/>
                        </a:rPr>
                        <a:t>、   ④  </a:t>
                      </a:r>
                      <a:r>
                        <a:rPr lang="en-US" altLang="zh-CN" sz="1400" dirty="0" smtClean="0">
                          <a:latin typeface="华文楷体" panose="02010600040101010101" pitchFamily="2" charset="-122"/>
                          <a:ea typeface="华文楷体" panose="02010600040101010101" pitchFamily="2" charset="-122"/>
                          <a:hlinkClick r:id="rId12" action="ppaction://hlinkfile"/>
                        </a:rPr>
                        <a:t>《SINAMICS V-ASSISTANT </a:t>
                      </a:r>
                      <a:r>
                        <a:rPr lang="zh-CN" altLang="en-US" sz="1400" dirty="0" smtClean="0">
                          <a:latin typeface="华文楷体" panose="02010600040101010101" pitchFamily="2" charset="-122"/>
                          <a:ea typeface="华文楷体" panose="02010600040101010101" pitchFamily="2" charset="-122"/>
                          <a:hlinkClick r:id="rId12" action="ppaction://hlinkfile"/>
                        </a:rPr>
                        <a:t>在线帮助</a:t>
                      </a:r>
                      <a:r>
                        <a:rPr lang="en-US" altLang="zh-CN" sz="1400" dirty="0" smtClean="0">
                          <a:latin typeface="华文楷体" panose="02010600040101010101" pitchFamily="2" charset="-122"/>
                          <a:ea typeface="华文楷体" panose="02010600040101010101" pitchFamily="2" charset="-122"/>
                          <a:hlinkClick r:id="rId12"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en-US" altLang="zh-CN" sz="1400" dirty="0" smtClean="0">
                          <a:latin typeface="华文楷体" panose="02010600040101010101" pitchFamily="2" charset="-122"/>
                          <a:ea typeface="华文楷体" panose="02010600040101010101" pitchFamily="2" charset="-122"/>
                        </a:rPr>
                        <a:t>⑤ </a:t>
                      </a:r>
                      <a:r>
                        <a:rPr lang="en-US" altLang="zh-CN" sz="1400" dirty="0" smtClean="0">
                          <a:latin typeface="华文楷体" panose="02010600040101010101" pitchFamily="2" charset="-122"/>
                          <a:ea typeface="华文楷体" panose="02010600040101010101" pitchFamily="2" charset="-122"/>
                          <a:hlinkClick r:id="rId13" action="ppaction://hlinkfile"/>
                        </a:rPr>
                        <a:t>《SINAMICS V20</a:t>
                      </a:r>
                      <a:r>
                        <a:rPr lang="zh-CN" altLang="en-US" sz="1400" dirty="0" smtClean="0">
                          <a:latin typeface="华文楷体" panose="02010600040101010101" pitchFamily="2" charset="-122"/>
                          <a:ea typeface="华文楷体" panose="02010600040101010101" pitchFamily="2" charset="-122"/>
                          <a:hlinkClick r:id="rId13" action="ppaction://hlinkfile"/>
                        </a:rPr>
                        <a:t>操作手册</a:t>
                      </a:r>
                      <a:r>
                        <a:rPr lang="en-US" altLang="zh-CN" sz="1400" dirty="0" smtClean="0">
                          <a:latin typeface="华文楷体" panose="02010600040101010101" pitchFamily="2" charset="-122"/>
                          <a:ea typeface="华文楷体" panose="02010600040101010101" pitchFamily="2" charset="-122"/>
                          <a:hlinkClick r:id="rId13" action="ppaction://hlinkfile"/>
                        </a:rPr>
                        <a:t>》</a:t>
                      </a:r>
                      <a:r>
                        <a:rPr lang="zh-CN" altLang="en-US" sz="1400" dirty="0" smtClean="0">
                          <a:latin typeface="华文楷体" panose="02010600040101010101" pitchFamily="2" charset="-122"/>
                          <a:ea typeface="华文楷体" panose="02010600040101010101" pitchFamily="2" charset="-122"/>
                        </a:rPr>
                        <a:t>、    ⑥  </a:t>
                      </a:r>
                      <a:r>
                        <a:rPr lang="en-US" altLang="zh-CN" sz="1400" dirty="0" smtClean="0">
                          <a:latin typeface="华文楷体" panose="02010600040101010101" pitchFamily="2" charset="-122"/>
                          <a:ea typeface="华文楷体" panose="02010600040101010101" pitchFamily="2" charset="-122"/>
                          <a:hlinkClick r:id="rId14" action="ppaction://hlinkfile"/>
                        </a:rPr>
                        <a:t>《G120C</a:t>
                      </a:r>
                      <a:r>
                        <a:rPr lang="zh-CN" altLang="en-US" sz="1400" dirty="0" smtClean="0">
                          <a:latin typeface="华文楷体" panose="02010600040101010101" pitchFamily="2" charset="-122"/>
                          <a:ea typeface="华文楷体" panose="02010600040101010101" pitchFamily="2" charset="-122"/>
                          <a:hlinkClick r:id="rId14" action="ppaction://hlinkfile"/>
                        </a:rPr>
                        <a:t>入门指南</a:t>
                      </a:r>
                      <a:r>
                        <a:rPr lang="en-US" altLang="zh-CN" sz="1400" dirty="0" smtClean="0">
                          <a:latin typeface="华文楷体" panose="02010600040101010101" pitchFamily="2" charset="-122"/>
                          <a:ea typeface="华文楷体" panose="02010600040101010101" pitchFamily="2" charset="-122"/>
                          <a:hlinkClick r:id="rId14"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en-US" altLang="zh-CN" sz="1400" dirty="0" smtClean="0">
                          <a:latin typeface="华文楷体" panose="02010600040101010101" pitchFamily="2" charset="-122"/>
                          <a:ea typeface="华文楷体" panose="02010600040101010101" pitchFamily="2" charset="-122"/>
                        </a:rPr>
                        <a:t>⑦ </a:t>
                      </a:r>
                      <a:r>
                        <a:rPr lang="en-US" altLang="zh-CN" sz="1400" dirty="0" smtClean="0">
                          <a:latin typeface="华文楷体" panose="02010600040101010101" pitchFamily="2" charset="-122"/>
                          <a:ea typeface="华文楷体" panose="02010600040101010101" pitchFamily="2" charset="-122"/>
                          <a:hlinkClick r:id="rId15" action="ppaction://hlinkfile"/>
                        </a:rPr>
                        <a:t>《G120C</a:t>
                      </a:r>
                      <a:r>
                        <a:rPr lang="zh-CN" altLang="en-US" sz="1400" dirty="0" smtClean="0">
                          <a:latin typeface="华文楷体" panose="02010600040101010101" pitchFamily="2" charset="-122"/>
                          <a:ea typeface="华文楷体" panose="02010600040101010101" pitchFamily="2" charset="-122"/>
                          <a:hlinkClick r:id="rId15" action="ppaction://hlinkfile"/>
                        </a:rPr>
                        <a:t>精简版操作说明</a:t>
                      </a:r>
                      <a:r>
                        <a:rPr lang="en-US" altLang="zh-CN" sz="1400" dirty="0" smtClean="0">
                          <a:latin typeface="华文楷体" panose="02010600040101010101" pitchFamily="2" charset="-122"/>
                          <a:ea typeface="华文楷体" panose="02010600040101010101" pitchFamily="2" charset="-122"/>
                          <a:hlinkClick r:id="rId15" action="ppaction://hlinkfile"/>
                        </a:rPr>
                        <a:t>》</a:t>
                      </a:r>
                      <a:endParaRPr lang="zh-CN" altLang="en-US" sz="1400" dirty="0">
                        <a:latin typeface="华文楷体" panose="02010600040101010101" pitchFamily="2" charset="-122"/>
                        <a:ea typeface="华文楷体" panose="02010600040101010101" pitchFamily="2" charset="-122"/>
                      </a:endParaRPr>
                    </a:p>
                  </a:txBody>
                  <a:tcPr/>
                </a:tc>
              </a:tr>
              <a:tr h="370840">
                <a:tc>
                  <a:txBody>
                    <a:bodyPr/>
                    <a:lstStyle/>
                    <a:p>
                      <a:pPr algn="ctr"/>
                      <a:r>
                        <a:rPr lang="en-US" altLang="zh-CN" sz="1600" dirty="0" smtClean="0">
                          <a:latin typeface="华文楷体" panose="02010600040101010101" pitchFamily="2" charset="-122"/>
                          <a:ea typeface="华文楷体" panose="02010600040101010101" pitchFamily="2" charset="-122"/>
                        </a:rPr>
                        <a:t>3</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gn="l"/>
                      <a:r>
                        <a:rPr lang="zh-CN" altLang="en-US" sz="1600" dirty="0" smtClean="0">
                          <a:latin typeface="华文楷体" panose="02010600040101010101" pitchFamily="2" charset="-122"/>
                          <a:ea typeface="华文楷体" panose="02010600040101010101" pitchFamily="2" charset="-122"/>
                        </a:rPr>
                        <a:t>触摸屏及组态软件</a:t>
                      </a:r>
                      <a:endParaRPr lang="zh-CN" altLang="en-US" sz="1600" dirty="0">
                        <a:latin typeface="华文楷体" panose="02010600040101010101" pitchFamily="2" charset="-122"/>
                        <a:ea typeface="华文楷体" panose="02010600040101010101" pitchFamily="2" charset="-122"/>
                      </a:endParaRPr>
                    </a:p>
                  </a:txBody>
                  <a:tcPr anchor="ctr"/>
                </a:tc>
                <a:tc>
                  <a:txBody>
                    <a:bodyPr/>
                    <a:lstStyle/>
                    <a:p>
                      <a:pPr>
                        <a:lnSpc>
                          <a:spcPct val="130000"/>
                        </a:lnSpc>
                      </a:pPr>
                      <a:r>
                        <a:rPr lang="zh-CN" altLang="en-US" sz="1400" dirty="0" smtClean="0">
                          <a:latin typeface="华文楷体" panose="02010600040101010101" pitchFamily="2" charset="-122"/>
                          <a:ea typeface="华文楷体" panose="02010600040101010101" pitchFamily="2" charset="-122"/>
                        </a:rPr>
                        <a:t>① </a:t>
                      </a:r>
                      <a:r>
                        <a:rPr lang="en-US" altLang="zh-CN" sz="1400" dirty="0" smtClean="0">
                          <a:latin typeface="华文楷体" panose="02010600040101010101" pitchFamily="2" charset="-122"/>
                          <a:ea typeface="华文楷体" panose="02010600040101010101" pitchFamily="2" charset="-122"/>
                          <a:hlinkClick r:id="rId16" action="ppaction://hlinkfile"/>
                        </a:rPr>
                        <a:t>《SMART line</a:t>
                      </a:r>
                      <a:r>
                        <a:rPr lang="zh-CN" altLang="en-US" sz="1400" dirty="0" smtClean="0">
                          <a:latin typeface="华文楷体" panose="02010600040101010101" pitchFamily="2" charset="-122"/>
                          <a:ea typeface="华文楷体" panose="02010600040101010101" pitchFamily="2" charset="-122"/>
                          <a:hlinkClick r:id="rId16" action="ppaction://hlinkfile"/>
                        </a:rPr>
                        <a:t>触摸屏样本手册</a:t>
                      </a:r>
                      <a:r>
                        <a:rPr lang="en-US" altLang="zh-CN" sz="1400" dirty="0" smtClean="0">
                          <a:latin typeface="华文楷体" panose="02010600040101010101" pitchFamily="2" charset="-122"/>
                          <a:ea typeface="华文楷体" panose="02010600040101010101" pitchFamily="2" charset="-122"/>
                          <a:hlinkClick r:id="rId16" action="ppaction://hlinkfile"/>
                        </a:rPr>
                        <a:t>》</a:t>
                      </a:r>
                      <a:r>
                        <a:rPr lang="zh-CN" altLang="en-US" sz="1400" dirty="0" smtClean="0">
                          <a:latin typeface="华文楷体" panose="02010600040101010101" pitchFamily="2" charset="-122"/>
                          <a:ea typeface="华文楷体" panose="02010600040101010101" pitchFamily="2" charset="-122"/>
                        </a:rPr>
                        <a:t>、            ② </a:t>
                      </a:r>
                      <a:r>
                        <a:rPr lang="en-US" altLang="zh-CN" sz="1400" dirty="0" smtClean="0">
                          <a:latin typeface="华文楷体" panose="02010600040101010101" pitchFamily="2" charset="-122"/>
                          <a:ea typeface="华文楷体" panose="02010600040101010101" pitchFamily="2" charset="-122"/>
                          <a:hlinkClick r:id="rId17" action="ppaction://hlinkfile"/>
                        </a:rPr>
                        <a:t>《SMART line</a:t>
                      </a:r>
                      <a:r>
                        <a:rPr lang="zh-CN" altLang="en-US" sz="1400" dirty="0" smtClean="0">
                          <a:latin typeface="华文楷体" panose="02010600040101010101" pitchFamily="2" charset="-122"/>
                          <a:ea typeface="华文楷体" panose="02010600040101010101" pitchFamily="2" charset="-122"/>
                          <a:hlinkClick r:id="rId17" action="ppaction://hlinkfile"/>
                        </a:rPr>
                        <a:t>触摸屏操作手册</a:t>
                      </a:r>
                      <a:r>
                        <a:rPr lang="en-US" altLang="zh-CN" sz="1400" dirty="0" smtClean="0">
                          <a:latin typeface="华文楷体" panose="02010600040101010101" pitchFamily="2" charset="-122"/>
                          <a:ea typeface="华文楷体" panose="02010600040101010101" pitchFamily="2" charset="-122"/>
                          <a:hlinkClick r:id="rId17" action="ppaction://hlinkfile"/>
                        </a:rPr>
                        <a:t>》</a:t>
                      </a:r>
                      <a:endParaRPr lang="en-US" altLang="zh-CN" sz="1400" dirty="0" smtClean="0">
                        <a:latin typeface="华文楷体" panose="02010600040101010101" pitchFamily="2" charset="-122"/>
                        <a:ea typeface="华文楷体" panose="02010600040101010101" pitchFamily="2" charset="-122"/>
                      </a:endParaRPr>
                    </a:p>
                    <a:p>
                      <a:pPr>
                        <a:lnSpc>
                          <a:spcPct val="130000"/>
                        </a:lnSpc>
                      </a:pPr>
                      <a:r>
                        <a:rPr lang="en-US" altLang="zh-CN" sz="1400" dirty="0" smtClean="0">
                          <a:latin typeface="华文楷体" panose="02010600040101010101" pitchFamily="2" charset="-122"/>
                          <a:ea typeface="华文楷体" panose="02010600040101010101" pitchFamily="2" charset="-122"/>
                        </a:rPr>
                        <a:t>③ </a:t>
                      </a:r>
                      <a:r>
                        <a:rPr lang="en-US" altLang="zh-CN" sz="1400" dirty="0" smtClean="0">
                          <a:latin typeface="华文楷体" panose="02010600040101010101" pitchFamily="2" charset="-122"/>
                          <a:ea typeface="华文楷体" panose="02010600040101010101" pitchFamily="2" charset="-122"/>
                          <a:hlinkClick r:id="rId18" action="ppaction://hlinkfile"/>
                        </a:rPr>
                        <a:t>《</a:t>
                      </a:r>
                      <a:r>
                        <a:rPr lang="zh-CN" altLang="en-US" sz="1400" dirty="0" smtClean="0">
                          <a:latin typeface="华文楷体" panose="02010600040101010101" pitchFamily="2" charset="-122"/>
                          <a:ea typeface="华文楷体" panose="02010600040101010101" pitchFamily="2" charset="-122"/>
                          <a:hlinkClick r:id="rId18" action="ppaction://hlinkfile"/>
                        </a:rPr>
                        <a:t>精智面板操作手册</a:t>
                      </a:r>
                      <a:r>
                        <a:rPr lang="en-US" altLang="zh-CN" sz="1400" dirty="0" smtClean="0">
                          <a:latin typeface="华文楷体" panose="02010600040101010101" pitchFamily="2" charset="-122"/>
                          <a:ea typeface="华文楷体" panose="02010600040101010101" pitchFamily="2" charset="-122"/>
                          <a:hlinkClick r:id="rId18" action="ppaction://hlinkfile"/>
                        </a:rPr>
                        <a:t>》</a:t>
                      </a:r>
                      <a:r>
                        <a:rPr lang="zh-CN" altLang="en-US" sz="1400" dirty="0" smtClean="0">
                          <a:latin typeface="华文楷体" panose="02010600040101010101" pitchFamily="2" charset="-122"/>
                          <a:ea typeface="华文楷体" panose="02010600040101010101" pitchFamily="2" charset="-122"/>
                        </a:rPr>
                        <a:t>、</a:t>
                      </a:r>
                      <a:r>
                        <a:rPr lang="en-US" altLang="zh-CN" sz="1400" baseline="0" dirty="0" smtClean="0">
                          <a:latin typeface="华文楷体" panose="02010600040101010101" pitchFamily="2" charset="-122"/>
                          <a:ea typeface="华文楷体" panose="02010600040101010101" pitchFamily="2" charset="-122"/>
                        </a:rPr>
                        <a:t>                           ④ </a:t>
                      </a:r>
                      <a:r>
                        <a:rPr lang="en-US" altLang="zh-CN" sz="1400" baseline="0" dirty="0" smtClean="0">
                          <a:latin typeface="华文楷体" panose="02010600040101010101" pitchFamily="2" charset="-122"/>
                          <a:ea typeface="华文楷体" panose="02010600040101010101" pitchFamily="2" charset="-122"/>
                          <a:hlinkClick r:id="rId19" action="ppaction://hlinkfile"/>
                        </a:rPr>
                        <a:t>《Wincc </a:t>
                      </a:r>
                      <a:r>
                        <a:rPr lang="zh-CN" altLang="en-US" sz="1400" baseline="0" dirty="0" smtClean="0">
                          <a:latin typeface="华文楷体" panose="02010600040101010101" pitchFamily="2" charset="-122"/>
                          <a:ea typeface="华文楷体" panose="02010600040101010101" pitchFamily="2" charset="-122"/>
                          <a:hlinkClick r:id="rId19" action="ppaction://hlinkfile"/>
                        </a:rPr>
                        <a:t>组态手册</a:t>
                      </a:r>
                      <a:r>
                        <a:rPr lang="en-US" altLang="zh-CN" sz="1400" baseline="0" dirty="0" smtClean="0">
                          <a:latin typeface="华文楷体" panose="02010600040101010101" pitchFamily="2" charset="-122"/>
                          <a:ea typeface="华文楷体" panose="02010600040101010101" pitchFamily="2" charset="-122"/>
                          <a:hlinkClick r:id="rId19" action="ppaction://hlinkfile"/>
                        </a:rPr>
                        <a:t>1》</a:t>
                      </a:r>
                      <a:endParaRPr lang="en-US" altLang="zh-CN" sz="1400" baseline="0" dirty="0" smtClean="0">
                        <a:latin typeface="华文楷体" panose="02010600040101010101" pitchFamily="2" charset="-122"/>
                        <a:ea typeface="华文楷体" panose="02010600040101010101" pitchFamily="2" charset="-122"/>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400" dirty="0" smtClean="0">
                          <a:latin typeface="华文楷体" panose="02010600040101010101" pitchFamily="2" charset="-122"/>
                          <a:ea typeface="华文楷体" panose="02010600040101010101" pitchFamily="2" charset="-122"/>
                        </a:rPr>
                        <a:t>⑤ </a:t>
                      </a:r>
                      <a:r>
                        <a:rPr lang="en-US" altLang="zh-CN" sz="1400" baseline="0" dirty="0" smtClean="0">
                          <a:latin typeface="华文楷体" panose="02010600040101010101" pitchFamily="2" charset="-122"/>
                          <a:ea typeface="华文楷体" panose="02010600040101010101" pitchFamily="2" charset="-122"/>
                          <a:hlinkClick r:id="rId20" action="ppaction://hlinkfile"/>
                        </a:rPr>
                        <a:t>《Wincc </a:t>
                      </a:r>
                      <a:r>
                        <a:rPr lang="zh-CN" altLang="en-US" sz="1400" baseline="0" dirty="0" smtClean="0">
                          <a:latin typeface="华文楷体" panose="02010600040101010101" pitchFamily="2" charset="-122"/>
                          <a:ea typeface="华文楷体" panose="02010600040101010101" pitchFamily="2" charset="-122"/>
                          <a:hlinkClick r:id="rId20" action="ppaction://hlinkfile"/>
                        </a:rPr>
                        <a:t>组态手册</a:t>
                      </a:r>
                      <a:r>
                        <a:rPr lang="en-US" altLang="zh-CN" sz="1400" baseline="0" dirty="0" smtClean="0">
                          <a:latin typeface="华文楷体" panose="02010600040101010101" pitchFamily="2" charset="-122"/>
                          <a:ea typeface="华文楷体" panose="02010600040101010101" pitchFamily="2" charset="-122"/>
                          <a:hlinkClick r:id="rId20" action="ppaction://hlinkfile"/>
                        </a:rPr>
                        <a:t>2》</a:t>
                      </a:r>
                      <a:r>
                        <a:rPr lang="zh-CN" altLang="en-US" sz="1400" baseline="0" dirty="0" smtClean="0">
                          <a:latin typeface="华文楷体" panose="02010600040101010101" pitchFamily="2" charset="-122"/>
                          <a:ea typeface="华文楷体" panose="02010600040101010101" pitchFamily="2" charset="-122"/>
                        </a:rPr>
                        <a:t>、                               ⑤ </a:t>
                      </a:r>
                      <a:r>
                        <a:rPr lang="en-US" altLang="zh-CN" sz="1400" baseline="0" dirty="0" smtClean="0">
                          <a:latin typeface="华文楷体" panose="02010600040101010101" pitchFamily="2" charset="-122"/>
                          <a:ea typeface="华文楷体" panose="02010600040101010101" pitchFamily="2" charset="-122"/>
                          <a:hlinkClick r:id="rId21" action="ppaction://hlinkfile"/>
                        </a:rPr>
                        <a:t>《Wincc </a:t>
                      </a:r>
                      <a:r>
                        <a:rPr lang="zh-CN" altLang="en-US" sz="1400" baseline="0" dirty="0" smtClean="0">
                          <a:latin typeface="华文楷体" panose="02010600040101010101" pitchFamily="2" charset="-122"/>
                          <a:ea typeface="华文楷体" panose="02010600040101010101" pitchFamily="2" charset="-122"/>
                          <a:hlinkClick r:id="rId21" action="ppaction://hlinkfile"/>
                        </a:rPr>
                        <a:t>组态手册</a:t>
                      </a:r>
                      <a:r>
                        <a:rPr lang="en-US" altLang="zh-CN" sz="1400" baseline="0" dirty="0" smtClean="0">
                          <a:latin typeface="华文楷体" panose="02010600040101010101" pitchFamily="2" charset="-122"/>
                          <a:ea typeface="华文楷体" panose="02010600040101010101" pitchFamily="2" charset="-122"/>
                          <a:hlinkClick r:id="rId21" action="ppaction://hlinkfile"/>
                        </a:rPr>
                        <a:t>3》</a:t>
                      </a:r>
                      <a:endParaRPr lang="en-US" altLang="zh-CN" sz="1400" baseline="0" dirty="0" smtClean="0">
                        <a:latin typeface="华文楷体" panose="02010600040101010101" pitchFamily="2" charset="-122"/>
                        <a:ea typeface="华文楷体" panose="02010600040101010101" pitchFamily="2" charset="-122"/>
                      </a:endParaRPr>
                    </a:p>
                  </a:txBody>
                  <a:tcPr/>
                </a:tc>
              </a:tr>
            </a:tbl>
          </a:graphicData>
        </a:graphic>
      </p:graphicFrame>
      <p:sp>
        <p:nvSpPr>
          <p:cNvPr id="7" name="文本框 6">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8" name="动作按钮: 自定义 7">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9" name="动作按钮: 自定义 8">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10" name="动作按钮: 自定义 9">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11" name="动作按钮: 自定义 10">
            <a:hlinkClick r:id="rId22"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1992270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3304110"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S7-1500</a:t>
            </a:r>
            <a:r>
              <a:rPr lang="zh-CN" altLang="en-US" dirty="0" smtClean="0"/>
              <a:t>通信知识点描述</a:t>
            </a:r>
            <a:endParaRPr lang="zh-CN" altLang="en-US" dirty="0"/>
          </a:p>
        </p:txBody>
      </p:sp>
      <p:sp>
        <p:nvSpPr>
          <p:cNvPr id="62" name="文本框 61"/>
          <p:cNvSpPr txBox="1"/>
          <p:nvPr/>
        </p:nvSpPr>
        <p:spPr>
          <a:xfrm>
            <a:off x="237810" y="896337"/>
            <a:ext cx="11825236" cy="73250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具有强大的通信功能，这里主要学习的内容有：① 通信原理、② </a:t>
            </a:r>
            <a:r>
              <a:rPr lang="en-US" altLang="zh-CN" sz="1600" dirty="0" smtClean="0">
                <a:latin typeface="华文楷体" panose="02010600040101010101" pitchFamily="2" charset="-122"/>
                <a:ea typeface="华文楷体" panose="02010600040101010101" pitchFamily="2" charset="-122"/>
              </a:rPr>
              <a:t>PROFIBUS</a:t>
            </a:r>
            <a:r>
              <a:rPr lang="zh-CN" altLang="en-US" sz="1600" dirty="0" smtClean="0">
                <a:latin typeface="华文楷体" panose="02010600040101010101" pitchFamily="2" charset="-122"/>
                <a:ea typeface="华文楷体" panose="02010600040101010101" pitchFamily="2" charset="-122"/>
              </a:rPr>
              <a:t>通信、③ </a:t>
            </a:r>
            <a:r>
              <a:rPr lang="en-US" altLang="zh-CN" sz="1600" dirty="0" smtClean="0">
                <a:latin typeface="华文楷体" panose="02010600040101010101" pitchFamily="2" charset="-122"/>
                <a:ea typeface="华文楷体" panose="02010600040101010101" pitchFamily="2" charset="-122"/>
              </a:rPr>
              <a:t>S7</a:t>
            </a:r>
            <a:r>
              <a:rPr lang="zh-CN" altLang="en-US" sz="1600" dirty="0" smtClean="0">
                <a:latin typeface="华文楷体" panose="02010600040101010101" pitchFamily="2" charset="-122"/>
                <a:ea typeface="华文楷体" panose="02010600040101010101" pitchFamily="2" charset="-122"/>
              </a:rPr>
              <a:t>与</a:t>
            </a:r>
            <a:r>
              <a:rPr lang="en-US" altLang="zh-CN" sz="1600" dirty="0" smtClean="0">
                <a:latin typeface="华文楷体" panose="02010600040101010101" pitchFamily="2" charset="-122"/>
                <a:ea typeface="华文楷体" panose="02010600040101010101" pitchFamily="2" charset="-122"/>
              </a:rPr>
              <a:t>OUC</a:t>
            </a:r>
            <a:r>
              <a:rPr lang="zh-CN" altLang="en-US" sz="1600" dirty="0" smtClean="0">
                <a:latin typeface="华文楷体" panose="02010600040101010101" pitchFamily="2" charset="-122"/>
                <a:ea typeface="华文楷体" panose="02010600040101010101" pitchFamily="2" charset="-122"/>
              </a:rPr>
              <a:t>通信、④ </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与串口通信</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 </a:t>
            </a:r>
            <a:r>
              <a:rPr lang="en-US" altLang="zh-CN" sz="1600" dirty="0">
                <a:latin typeface="华文楷体" panose="02010600040101010101" pitchFamily="2" charset="-122"/>
                <a:ea typeface="华文楷体" panose="02010600040101010101" pitchFamily="2" charset="-122"/>
                <a:hlinkClick r:id="rId3" action="ppaction://hlinkfile"/>
              </a:rPr>
              <a:t>《S7-1500</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4391049"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了解通信的原理</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1500PLC</a:t>
            </a:r>
            <a:r>
              <a:rPr lang="zh-CN" altLang="en-US" sz="1600" dirty="0" smtClean="0">
                <a:latin typeface="华文楷体" panose="02010600040101010101" pitchFamily="2" charset="-122"/>
                <a:ea typeface="华文楷体" panose="02010600040101010101" pitchFamily="2" charset="-122"/>
              </a:rPr>
              <a:t>的常用通信功能</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hlinkClick r:id="rId4" action="ppaction://hlinkfile"/>
              </a:rPr>
              <a:t>西门子</a:t>
            </a:r>
            <a:r>
              <a:rPr lang="en-US" altLang="zh-CN" sz="1600" dirty="0" smtClean="0">
                <a:latin typeface="华文楷体" panose="02010600040101010101" pitchFamily="2" charset="-122"/>
                <a:ea typeface="华文楷体" panose="02010600040101010101" pitchFamily="2" charset="-122"/>
                <a:hlinkClick r:id="rId4" action="ppaction://hlinkfile"/>
              </a:rPr>
              <a:t>S7-1500PLC </a:t>
            </a:r>
            <a:r>
              <a:rPr lang="zh-CN" altLang="en-US" sz="1600" dirty="0" smtClean="0">
                <a:latin typeface="华文楷体" panose="02010600040101010101" pitchFamily="2" charset="-122"/>
                <a:ea typeface="华文楷体" panose="02010600040101010101" pitchFamily="2" charset="-122"/>
                <a:hlinkClick r:id="rId4" action="ppaction://hlinkfile"/>
              </a:rPr>
              <a:t>与博途高级应用</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6761008" y="3083982"/>
            <a:ext cx="4179135" cy="461665"/>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a:t>
            </a:r>
            <a:r>
              <a:rPr lang="zh-CN" altLang="en-US" sz="1600" dirty="0" smtClean="0">
                <a:latin typeface="华文楷体" panose="02010600040101010101" pitchFamily="2" charset="-122"/>
                <a:ea typeface="华文楷体" panose="02010600040101010101" pitchFamily="2" charset="-122"/>
              </a:rPr>
              <a:t>课时  （通信原理及网络介绍）</a:t>
            </a:r>
            <a:endParaRPr lang="zh-CN" altLang="en-US" sz="1600" dirty="0">
              <a:latin typeface="华文楷体" panose="02010600040101010101" pitchFamily="2" charset="-122"/>
              <a:ea typeface="华文楷体" panose="02010600040101010101" pitchFamily="2" charset="-122"/>
            </a:endParaRPr>
          </a:p>
        </p:txBody>
      </p:sp>
      <p:sp>
        <p:nvSpPr>
          <p:cNvPr id="18" name="文本框 17"/>
          <p:cNvSpPr txBox="1"/>
          <p:nvPr/>
        </p:nvSpPr>
        <p:spPr>
          <a:xfrm>
            <a:off x="6761008" y="3538861"/>
            <a:ext cx="4791120"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PROFIBUS</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5"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grpSp>
        <p:nvGrpSpPr>
          <p:cNvPr id="3" name="组合 2"/>
          <p:cNvGrpSpPr/>
          <p:nvPr/>
        </p:nvGrpSpPr>
        <p:grpSpPr>
          <a:xfrm>
            <a:off x="1706863" y="2797942"/>
            <a:ext cx="1974351" cy="1430339"/>
            <a:chOff x="1706863" y="2797942"/>
            <a:chExt cx="1974351" cy="1430339"/>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7"/>
            </p:cNvPr>
            <p:cNvPicPr>
              <a:picLocks noChangeAspect="1"/>
            </p:cNvPicPr>
            <p:nvPr/>
          </p:nvPicPr>
          <p:blipFill>
            <a:blip r:embed="rId8"/>
            <a:stretch>
              <a:fillRect/>
            </a:stretch>
          </p:blipFill>
          <p:spPr>
            <a:xfrm>
              <a:off x="1706863" y="2797942"/>
              <a:ext cx="1974351" cy="1145829"/>
            </a:xfrm>
            <a:prstGeom prst="rect">
              <a:avLst/>
            </a:prstGeom>
          </p:spPr>
        </p:pic>
      </p:grpSp>
      <p:sp>
        <p:nvSpPr>
          <p:cNvPr id="26" name="文本框 25"/>
          <p:cNvSpPr txBox="1"/>
          <p:nvPr/>
        </p:nvSpPr>
        <p:spPr>
          <a:xfrm>
            <a:off x="6760016" y="3934108"/>
            <a:ext cx="4791120"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③ 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S7/OUC</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
        <p:nvSpPr>
          <p:cNvPr id="27" name="文本框 26"/>
          <p:cNvSpPr txBox="1"/>
          <p:nvPr/>
        </p:nvSpPr>
        <p:spPr>
          <a:xfrm>
            <a:off x="6773490" y="4269701"/>
            <a:ext cx="4791120" cy="412421"/>
          </a:xfrm>
          <a:prstGeom prst="rect">
            <a:avLst/>
          </a:prstGeom>
          <a:noFill/>
        </p:spPr>
        <p:txBody>
          <a:bodyPr wrap="square" rtlCol="0">
            <a:spAutoFit/>
          </a:bodyPr>
          <a:lstStyle/>
          <a:p>
            <a:pPr>
              <a:lnSpc>
                <a:spcPct val="130000"/>
              </a:lnSpc>
            </a:pPr>
            <a:r>
              <a:rPr lang="zh-CN" altLang="en-US" sz="1600" dirty="0" smtClean="0">
                <a:latin typeface="华文楷体" panose="02010600040101010101" pitchFamily="2" charset="-122"/>
                <a:ea typeface="华文楷体" panose="02010600040101010101" pitchFamily="2" charset="-122"/>
              </a:rPr>
              <a:t>④ 第</a:t>
            </a:r>
            <a:r>
              <a:rPr lang="en-US" altLang="zh-CN" sz="1600" dirty="0">
                <a:latin typeface="华文楷体" panose="02010600040101010101" pitchFamily="2" charset="-122"/>
                <a:ea typeface="华文楷体" panose="02010600040101010101" pitchFamily="2" charset="-122"/>
              </a:rPr>
              <a:t>9</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13</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PN/</a:t>
            </a:r>
            <a:r>
              <a:rPr lang="zh-CN" altLang="en-US" sz="1600" dirty="0" smtClean="0">
                <a:latin typeface="华文楷体" panose="02010600040101010101" pitchFamily="2" charset="-122"/>
                <a:ea typeface="华文楷体" panose="02010600040101010101" pitchFamily="2" charset="-122"/>
              </a:rPr>
              <a:t>串口</a:t>
            </a:r>
            <a:r>
              <a:rPr lang="en-US" altLang="zh-CN" sz="1600" dirty="0" smtClean="0">
                <a:latin typeface="华文楷体" panose="02010600040101010101" pitchFamily="2" charset="-122"/>
                <a:ea typeface="华文楷体" panose="02010600040101010101" pitchFamily="2" charset="-122"/>
              </a:rPr>
              <a:t>PTP</a:t>
            </a:r>
            <a:r>
              <a:rPr lang="zh-CN" altLang="en-US" sz="1600" dirty="0" smtClean="0">
                <a:latin typeface="华文楷体" panose="02010600040101010101" pitchFamily="2" charset="-122"/>
                <a:ea typeface="华文楷体" panose="02010600040101010101" pitchFamily="2" charset="-122"/>
              </a:rPr>
              <a:t>通信）</a:t>
            </a:r>
            <a:endParaRPr lang="zh-CN" altLang="en-US" sz="1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14109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4984057"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S7-1500</a:t>
            </a:r>
            <a:r>
              <a:rPr lang="zh-CN" altLang="en-US" dirty="0" smtClean="0"/>
              <a:t>调试与诊断功能知识点描述</a:t>
            </a:r>
            <a:endParaRPr lang="zh-CN" altLang="en-US" dirty="0"/>
          </a:p>
        </p:txBody>
      </p:sp>
      <p:sp>
        <p:nvSpPr>
          <p:cNvPr id="62" name="文本框 61"/>
          <p:cNvSpPr txBox="1"/>
          <p:nvPr/>
        </p:nvSpPr>
        <p:spPr>
          <a:xfrm>
            <a:off x="237810" y="896337"/>
            <a:ext cx="11825236" cy="70961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具有强大故障诊断功能，通过该功能可方便获取故障信息，提高工作效率，这里主要学习的内容有：① 通过</a:t>
            </a:r>
            <a:r>
              <a:rPr lang="en-US" altLang="zh-CN" sz="1600" dirty="0" smtClean="0">
                <a:latin typeface="华文楷体" panose="02010600040101010101" pitchFamily="2" charset="-122"/>
                <a:ea typeface="华文楷体" panose="02010600040101010101" pitchFamily="2" charset="-122"/>
              </a:rPr>
              <a:t>LED</a:t>
            </a:r>
            <a:r>
              <a:rPr lang="zh-CN" altLang="en-US" sz="1600" dirty="0" smtClean="0">
                <a:latin typeface="华文楷体" panose="02010600040101010101" pitchFamily="2" charset="-122"/>
                <a:ea typeface="华文楷体" panose="02010600040101010101" pitchFamily="2" charset="-122"/>
              </a:rPr>
              <a:t>灯诊断、② 通过程序诊断、③ 诊断工具的使用等、学习参考资料：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 </a:t>
            </a:r>
            <a:r>
              <a:rPr lang="en-US" altLang="zh-CN" sz="1600" dirty="0">
                <a:latin typeface="华文楷体" panose="02010600040101010101" pitchFamily="2" charset="-122"/>
                <a:ea typeface="华文楷体" panose="02010600040101010101" pitchFamily="2" charset="-122"/>
                <a:hlinkClick r:id="rId3" action="ppaction://hlinkfile"/>
              </a:rPr>
              <a:t>《S7-1500</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4391049"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了解各种诊断方式</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能够选择相应的诊断方式对故障进行诊断</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hlinkClick r:id="rId4" action="ppaction://hlinkfile"/>
              </a:rPr>
              <a:t>西门子</a:t>
            </a:r>
            <a:r>
              <a:rPr lang="en-US" altLang="zh-CN" sz="1600" dirty="0" smtClean="0">
                <a:latin typeface="华文楷体" panose="02010600040101010101" pitchFamily="2" charset="-122"/>
                <a:ea typeface="华文楷体" panose="02010600040101010101" pitchFamily="2" charset="-122"/>
                <a:hlinkClick r:id="rId4" action="ppaction://hlinkfile"/>
              </a:rPr>
              <a:t>S7-1500PLC </a:t>
            </a:r>
            <a:r>
              <a:rPr lang="zh-CN" altLang="en-US" sz="1600" dirty="0" smtClean="0">
                <a:latin typeface="华文楷体" panose="02010600040101010101" pitchFamily="2" charset="-122"/>
                <a:ea typeface="华文楷体" panose="02010600040101010101" pitchFamily="2" charset="-122"/>
                <a:hlinkClick r:id="rId4" action="ppaction://hlinkfile"/>
              </a:rPr>
              <a:t>与博途高级应用</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6761008" y="3083982"/>
            <a:ext cx="4575585" cy="461665"/>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14</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27</a:t>
            </a:r>
            <a:r>
              <a:rPr lang="zh-CN" altLang="en-US" sz="1600" dirty="0" smtClean="0">
                <a:latin typeface="华文楷体" panose="02010600040101010101" pitchFamily="2" charset="-122"/>
                <a:ea typeface="华文楷体" panose="02010600040101010101" pitchFamily="2" charset="-122"/>
              </a:rPr>
              <a:t>课时 （各种诊断方式的描述）</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5"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grpSp>
        <p:nvGrpSpPr>
          <p:cNvPr id="3" name="组合 2"/>
          <p:cNvGrpSpPr/>
          <p:nvPr/>
        </p:nvGrpSpPr>
        <p:grpSpPr>
          <a:xfrm>
            <a:off x="1706863" y="2797942"/>
            <a:ext cx="1974351" cy="1430339"/>
            <a:chOff x="1706863" y="2797942"/>
            <a:chExt cx="1974351" cy="1430339"/>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7"/>
            </p:cNvPr>
            <p:cNvPicPr>
              <a:picLocks noChangeAspect="1"/>
            </p:cNvPicPr>
            <p:nvPr/>
          </p:nvPicPr>
          <p:blipFill>
            <a:blip r:embed="rId8"/>
            <a:stretch>
              <a:fillRect/>
            </a:stretch>
          </p:blipFill>
          <p:spPr>
            <a:xfrm>
              <a:off x="1706863" y="2797942"/>
              <a:ext cx="1974351" cy="1145829"/>
            </a:xfrm>
            <a:prstGeom prst="rect">
              <a:avLst/>
            </a:prstGeom>
          </p:spPr>
        </p:pic>
      </p:grpSp>
    </p:spTree>
    <p:extLst>
      <p:ext uri="{BB962C8B-B14F-4D97-AF65-F5344CB8AC3E}">
        <p14:creationId xmlns:p14="http://schemas.microsoft.com/office/powerpoint/2010/main" val="28607439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4131259"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S7-1500</a:t>
            </a:r>
            <a:r>
              <a:rPr lang="zh-CN" altLang="en-US" dirty="0" smtClean="0"/>
              <a:t>的</a:t>
            </a:r>
            <a:r>
              <a:rPr lang="en-US" altLang="zh-CN" dirty="0" smtClean="0"/>
              <a:t>PID</a:t>
            </a:r>
            <a:r>
              <a:rPr lang="zh-CN" altLang="en-US" dirty="0" smtClean="0"/>
              <a:t>功能知识点描述</a:t>
            </a:r>
            <a:endParaRPr lang="zh-CN" altLang="en-US" dirty="0"/>
          </a:p>
        </p:txBody>
      </p:sp>
      <p:sp>
        <p:nvSpPr>
          <p:cNvPr id="62" name="文本框 61"/>
          <p:cNvSpPr txBox="1"/>
          <p:nvPr/>
        </p:nvSpPr>
        <p:spPr>
          <a:xfrm>
            <a:off x="35009" y="906873"/>
            <a:ext cx="11825236" cy="73250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控制是在过程控制中常用的一种控制，这里主要学习的内容有：① </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基础知识、② </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工艺对象的组态、③ </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参数整定。</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 </a:t>
            </a:r>
            <a:r>
              <a:rPr lang="en-US" altLang="zh-CN" sz="1600" dirty="0">
                <a:latin typeface="华文楷体" panose="02010600040101010101" pitchFamily="2" charset="-122"/>
                <a:ea typeface="华文楷体" panose="02010600040101010101" pitchFamily="2" charset="-122"/>
                <a:hlinkClick r:id="rId3" action="ppaction://hlinkfile"/>
              </a:rPr>
              <a:t>《S7-1500</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5135849"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的基础知识及工艺组态</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参数的整定方法可独立完成</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参数整定</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hlinkClick r:id="rId4" action="ppaction://hlinkfile"/>
              </a:rPr>
              <a:t>西门子</a:t>
            </a:r>
            <a:r>
              <a:rPr lang="en-US" altLang="zh-CN" sz="1600" dirty="0" smtClean="0">
                <a:latin typeface="华文楷体" panose="02010600040101010101" pitchFamily="2" charset="-122"/>
                <a:ea typeface="华文楷体" panose="02010600040101010101" pitchFamily="2" charset="-122"/>
                <a:hlinkClick r:id="rId4" action="ppaction://hlinkfile"/>
              </a:rPr>
              <a:t>S7-1500PLC </a:t>
            </a:r>
            <a:r>
              <a:rPr lang="zh-CN" altLang="en-US" sz="1600" dirty="0" smtClean="0">
                <a:latin typeface="华文楷体" panose="02010600040101010101" pitchFamily="2" charset="-122"/>
                <a:ea typeface="华文楷体" panose="02010600040101010101" pitchFamily="2" charset="-122"/>
                <a:hlinkClick r:id="rId4" action="ppaction://hlinkfile"/>
              </a:rPr>
              <a:t>与博途高级应用</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6761008" y="3083982"/>
            <a:ext cx="4575585" cy="461665"/>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32</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35</a:t>
            </a:r>
            <a:r>
              <a:rPr lang="zh-CN" altLang="en-US" sz="1600" dirty="0" smtClean="0">
                <a:latin typeface="华文楷体" panose="02010600040101010101" pitchFamily="2" charset="-122"/>
                <a:ea typeface="华文楷体" panose="02010600040101010101" pitchFamily="2" charset="-122"/>
              </a:rPr>
              <a:t>课时 （</a:t>
            </a:r>
            <a:r>
              <a:rPr lang="en-US" altLang="zh-CN" sz="1600" dirty="0" smtClean="0">
                <a:latin typeface="华文楷体" panose="02010600040101010101" pitchFamily="2" charset="-122"/>
                <a:ea typeface="华文楷体" panose="02010600040101010101" pitchFamily="2" charset="-122"/>
              </a:rPr>
              <a:t>PID</a:t>
            </a:r>
            <a:r>
              <a:rPr lang="zh-CN" altLang="en-US" sz="1600" dirty="0" smtClean="0">
                <a:latin typeface="华文楷体" panose="02010600040101010101" pitchFamily="2" charset="-122"/>
                <a:ea typeface="华文楷体" panose="02010600040101010101" pitchFamily="2" charset="-122"/>
              </a:rPr>
              <a:t>功能应用）</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5"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grpSp>
        <p:nvGrpSpPr>
          <p:cNvPr id="3" name="组合 2"/>
          <p:cNvGrpSpPr/>
          <p:nvPr/>
        </p:nvGrpSpPr>
        <p:grpSpPr>
          <a:xfrm>
            <a:off x="1706863" y="2797942"/>
            <a:ext cx="1974351" cy="1430339"/>
            <a:chOff x="1706863" y="2797942"/>
            <a:chExt cx="1974351" cy="1430339"/>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7"/>
            </p:cNvPr>
            <p:cNvPicPr>
              <a:picLocks noChangeAspect="1"/>
            </p:cNvPicPr>
            <p:nvPr/>
          </p:nvPicPr>
          <p:blipFill>
            <a:blip r:embed="rId8"/>
            <a:stretch>
              <a:fillRect/>
            </a:stretch>
          </p:blipFill>
          <p:spPr>
            <a:xfrm>
              <a:off x="1706863" y="2797942"/>
              <a:ext cx="1974351" cy="1145829"/>
            </a:xfrm>
            <a:prstGeom prst="rect">
              <a:avLst/>
            </a:prstGeom>
          </p:spPr>
        </p:pic>
      </p:grpSp>
    </p:spTree>
    <p:extLst>
      <p:ext uri="{BB962C8B-B14F-4D97-AF65-F5344CB8AC3E}">
        <p14:creationId xmlns:p14="http://schemas.microsoft.com/office/powerpoint/2010/main" val="681040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5907386"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en-US" altLang="zh-CN" dirty="0" smtClean="0"/>
              <a:t>S7-1500</a:t>
            </a:r>
            <a:r>
              <a:rPr lang="zh-CN" altLang="en-US" dirty="0" smtClean="0"/>
              <a:t>的高速计数与运动控制知识点描述</a:t>
            </a:r>
            <a:endParaRPr lang="zh-CN" altLang="en-US" dirty="0"/>
          </a:p>
        </p:txBody>
      </p:sp>
      <p:sp>
        <p:nvSpPr>
          <p:cNvPr id="62" name="文本框 61"/>
          <p:cNvSpPr txBox="1"/>
          <p:nvPr/>
        </p:nvSpPr>
        <p:spPr>
          <a:xfrm>
            <a:off x="237810" y="896337"/>
            <a:ext cx="11825236" cy="73250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也可实现高速计数器和运动控制功能，但需要选择好对应的模块，这里主要学习的内容有：① 高速计数器应用、② 运动控制应用</a:t>
            </a:r>
            <a:r>
              <a:rPr lang="zh-CN" altLang="en-US" sz="1600" dirty="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学习参考资料：</a:t>
            </a:r>
            <a:r>
              <a:rPr lang="zh-CN" altLang="en-US" sz="1600" dirty="0" smtClean="0">
                <a:latin typeface="华文楷体" panose="02010600040101010101" pitchFamily="2" charset="-122"/>
                <a:ea typeface="华文楷体" panose="02010600040101010101" pitchFamily="2" charset="-122"/>
                <a:hlinkClick r:id="rId3" action="ppaction://hlinkfile"/>
              </a:rPr>
              <a:t> </a:t>
            </a:r>
            <a:r>
              <a:rPr lang="en-US" altLang="zh-CN" sz="1600" dirty="0">
                <a:latin typeface="华文楷体" panose="02010600040101010101" pitchFamily="2" charset="-122"/>
                <a:ea typeface="华文楷体" panose="02010600040101010101" pitchFamily="2" charset="-122"/>
                <a:hlinkClick r:id="rId3" action="ppaction://hlinkfile"/>
              </a:rPr>
              <a:t>《S7-1500</a:t>
            </a:r>
            <a:r>
              <a:rPr lang="zh-CN" altLang="en-US" sz="1600" dirty="0">
                <a:latin typeface="华文楷体" panose="02010600040101010101" pitchFamily="2" charset="-122"/>
                <a:ea typeface="华文楷体" panose="02010600040101010101" pitchFamily="2" charset="-122"/>
                <a:hlinkClick r:id="rId3" action="ppaction://hlinkfile"/>
              </a:rPr>
              <a:t>样本手册</a:t>
            </a:r>
            <a:r>
              <a:rPr lang="en-US" altLang="zh-CN" sz="1600" dirty="0" smtClean="0">
                <a:latin typeface="华文楷体" panose="02010600040101010101" pitchFamily="2" charset="-122"/>
                <a:ea typeface="华文楷体" panose="02010600040101010101" pitchFamily="2" charset="-122"/>
                <a:hlinkClick r:id="rId3" action="ppaction://hlinkfile"/>
              </a:rPr>
              <a:t>》</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9" y="2185066"/>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83" name="文本框 82"/>
          <p:cNvSpPr txBox="1"/>
          <p:nvPr/>
        </p:nvSpPr>
        <p:spPr>
          <a:xfrm>
            <a:off x="1005159" y="4512845"/>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921180" y="4866421"/>
            <a:ext cx="4391049" cy="732508"/>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掌握高速计数模块和高速计数器的使用</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S7-1500</a:t>
            </a:r>
            <a:r>
              <a:rPr lang="zh-CN" altLang="en-US" sz="1600" dirty="0" smtClean="0">
                <a:latin typeface="华文楷体" panose="02010600040101010101" pitchFamily="2" charset="-122"/>
                <a:ea typeface="华文楷体" panose="02010600040101010101" pitchFamily="2" charset="-122"/>
              </a:rPr>
              <a:t>运动控制相关知识点点应用</a:t>
            </a:r>
            <a:endParaRPr lang="en-US" altLang="zh-CN" sz="1600" dirty="0" smtClean="0">
              <a:latin typeface="华文楷体" panose="02010600040101010101" pitchFamily="2" charset="-122"/>
              <a:ea typeface="华文楷体" panose="02010600040101010101" pitchFamily="2" charset="-122"/>
            </a:endParaRPr>
          </a:p>
        </p:txBody>
      </p:sp>
      <p:sp>
        <p:nvSpPr>
          <p:cNvPr id="85" name="文本框 84"/>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4" action="ppaction://hlinkfile"/>
              </a:rPr>
              <a:t>《</a:t>
            </a:r>
            <a:r>
              <a:rPr lang="zh-CN" altLang="en-US" sz="1600" dirty="0" smtClean="0">
                <a:latin typeface="华文楷体" panose="02010600040101010101" pitchFamily="2" charset="-122"/>
                <a:ea typeface="华文楷体" panose="02010600040101010101" pitchFamily="2" charset="-122"/>
                <a:hlinkClick r:id="rId4" action="ppaction://hlinkfile"/>
              </a:rPr>
              <a:t>西门子</a:t>
            </a:r>
            <a:r>
              <a:rPr lang="en-US" altLang="zh-CN" sz="1600" dirty="0" smtClean="0">
                <a:latin typeface="华文楷体" panose="02010600040101010101" pitchFamily="2" charset="-122"/>
                <a:ea typeface="华文楷体" panose="02010600040101010101" pitchFamily="2" charset="-122"/>
                <a:hlinkClick r:id="rId4" action="ppaction://hlinkfile"/>
              </a:rPr>
              <a:t>S7-1500PLC </a:t>
            </a:r>
            <a:r>
              <a:rPr lang="zh-CN" altLang="en-US" sz="1600" dirty="0" smtClean="0">
                <a:latin typeface="华文楷体" panose="02010600040101010101" pitchFamily="2" charset="-122"/>
                <a:ea typeface="华文楷体" panose="02010600040101010101" pitchFamily="2" charset="-122"/>
                <a:hlinkClick r:id="rId4" action="ppaction://hlinkfile"/>
              </a:rPr>
              <a:t>与博途高级应用</a:t>
            </a:r>
            <a:r>
              <a:rPr lang="en-US" altLang="zh-CN" sz="1600" dirty="0" smtClean="0">
                <a:latin typeface="华文楷体" panose="02010600040101010101" pitchFamily="2" charset="-122"/>
                <a:ea typeface="华文楷体" panose="02010600040101010101" pitchFamily="2" charset="-122"/>
                <a:hlinkClick r:id="rId4" action="ppaction://hlinkfile"/>
              </a:rPr>
              <a:t>》</a:t>
            </a:r>
            <a:endParaRPr lang="en-US" altLang="zh-CN" sz="1600" dirty="0">
              <a:latin typeface="华文楷体" panose="02010600040101010101" pitchFamily="2" charset="-122"/>
              <a:ea typeface="华文楷体" panose="02010600040101010101" pitchFamily="2" charset="-122"/>
            </a:endParaRPr>
          </a:p>
        </p:txBody>
      </p:sp>
      <p:sp>
        <p:nvSpPr>
          <p:cNvPr id="17" name="文本框 16"/>
          <p:cNvSpPr txBox="1"/>
          <p:nvPr/>
        </p:nvSpPr>
        <p:spPr>
          <a:xfrm>
            <a:off x="6761008" y="3083982"/>
            <a:ext cx="4575585" cy="461665"/>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28</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31</a:t>
            </a:r>
            <a:r>
              <a:rPr lang="zh-CN" altLang="en-US" sz="1600" dirty="0" smtClean="0">
                <a:latin typeface="华文楷体" panose="02010600040101010101" pitchFamily="2" charset="-122"/>
                <a:ea typeface="华文楷体" panose="02010600040101010101" pitchFamily="2" charset="-122"/>
              </a:rPr>
              <a:t>课时 （高速计数功能</a:t>
            </a:r>
            <a:r>
              <a:rPr lang="zh-CN" altLang="en-US" sz="1600" dirty="0">
                <a:latin typeface="华文楷体" panose="02010600040101010101" pitchFamily="2" charset="-122"/>
                <a:ea typeface="华文楷体" panose="02010600040101010101" pitchFamily="2" charset="-122"/>
              </a:rPr>
              <a:t>应用</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sp>
        <p:nvSpPr>
          <p:cNvPr id="20" name="文本框 19">
            <a:hlinkClick r:id="rId5"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grpSp>
        <p:nvGrpSpPr>
          <p:cNvPr id="3" name="组合 2"/>
          <p:cNvGrpSpPr/>
          <p:nvPr/>
        </p:nvGrpSpPr>
        <p:grpSpPr>
          <a:xfrm>
            <a:off x="1706863" y="2797942"/>
            <a:ext cx="1974351" cy="1430339"/>
            <a:chOff x="1706863" y="2797942"/>
            <a:chExt cx="1974351" cy="1430339"/>
          </a:xfrm>
        </p:grpSpPr>
        <p:sp>
          <p:nvSpPr>
            <p:cNvPr id="78" name="文本框 77"/>
            <p:cNvSpPr txBox="1"/>
            <p:nvPr/>
          </p:nvSpPr>
          <p:spPr>
            <a:xfrm>
              <a:off x="1886597" y="3951282"/>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7"/>
            </p:cNvPr>
            <p:cNvPicPr>
              <a:picLocks noChangeAspect="1"/>
            </p:cNvPicPr>
            <p:nvPr/>
          </p:nvPicPr>
          <p:blipFill>
            <a:blip r:embed="rId8"/>
            <a:stretch>
              <a:fillRect/>
            </a:stretch>
          </p:blipFill>
          <p:spPr>
            <a:xfrm>
              <a:off x="1706863" y="2797942"/>
              <a:ext cx="1974351" cy="1145829"/>
            </a:xfrm>
            <a:prstGeom prst="rect">
              <a:avLst/>
            </a:prstGeom>
          </p:spPr>
        </p:pic>
      </p:grpSp>
      <p:sp>
        <p:nvSpPr>
          <p:cNvPr id="26" name="文本框 25"/>
          <p:cNvSpPr txBox="1"/>
          <p:nvPr/>
        </p:nvSpPr>
        <p:spPr>
          <a:xfrm>
            <a:off x="6761008" y="3455244"/>
            <a:ext cx="4575585" cy="461665"/>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② 第</a:t>
            </a:r>
            <a:r>
              <a:rPr lang="en-US" altLang="zh-CN" sz="1600" dirty="0" smtClean="0">
                <a:latin typeface="华文楷体" panose="02010600040101010101" pitchFamily="2" charset="-122"/>
                <a:ea typeface="华文楷体" panose="02010600040101010101" pitchFamily="2" charset="-122"/>
              </a:rPr>
              <a:t>36</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40</a:t>
            </a:r>
            <a:r>
              <a:rPr lang="zh-CN" altLang="en-US" sz="1600" dirty="0" smtClean="0">
                <a:latin typeface="华文楷体" panose="02010600040101010101" pitchFamily="2" charset="-122"/>
                <a:ea typeface="华文楷体" panose="02010600040101010101" pitchFamily="2" charset="-122"/>
              </a:rPr>
              <a:t>课时 （运动控制功能功能</a:t>
            </a:r>
            <a:r>
              <a:rPr lang="zh-CN" altLang="en-US" sz="1600" dirty="0">
                <a:latin typeface="华文楷体" panose="02010600040101010101" pitchFamily="2" charset="-122"/>
                <a:ea typeface="华文楷体" panose="02010600040101010101" pitchFamily="2" charset="-122"/>
              </a:rPr>
              <a:t>应用</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7972981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7638630"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smtClean="0"/>
              <a:t>西门子组态软件</a:t>
            </a:r>
            <a:r>
              <a:rPr lang="en-US" altLang="zh-CN" dirty="0" smtClean="0"/>
              <a:t>Wincc</a:t>
            </a:r>
            <a:r>
              <a:rPr lang="zh-CN" altLang="en-US" dirty="0" smtClean="0"/>
              <a:t>与触摸屏</a:t>
            </a:r>
            <a:r>
              <a:rPr lang="en-US" altLang="zh-CN" dirty="0" smtClean="0"/>
              <a:t>Wincc Flexible</a:t>
            </a:r>
            <a:r>
              <a:rPr lang="zh-CN" altLang="en-US" dirty="0" smtClean="0"/>
              <a:t>知识点描述</a:t>
            </a:r>
            <a:endParaRPr lang="zh-CN" altLang="en-US" dirty="0"/>
          </a:p>
        </p:txBody>
      </p:sp>
      <p:sp>
        <p:nvSpPr>
          <p:cNvPr id="62" name="文本框 61"/>
          <p:cNvSpPr txBox="1"/>
          <p:nvPr/>
        </p:nvSpPr>
        <p:spPr>
          <a:xfrm>
            <a:off x="152399" y="788136"/>
            <a:ext cx="11825236" cy="1372683"/>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作为一个</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应用工程师，除了要掌握</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的应用知识外，还需要掌握至少一款触摸屏和一款组态软件的应用，技成由提供一门西门子触摸屏组态软件</a:t>
            </a:r>
            <a:r>
              <a:rPr lang="en-US" altLang="zh-CN" sz="1600" dirty="0" smtClean="0">
                <a:latin typeface="华文楷体" panose="02010600040101010101" pitchFamily="2" charset="-122"/>
                <a:ea typeface="华文楷体" panose="02010600040101010101" pitchFamily="2" charset="-122"/>
              </a:rPr>
              <a:t>(Wincc  Flexible</a:t>
            </a:r>
            <a:r>
              <a:rPr lang="zh-CN" altLang="en-US" sz="1600" dirty="0" smtClean="0">
                <a:latin typeface="华文楷体" panose="02010600040101010101" pitchFamily="2" charset="-122"/>
                <a:ea typeface="华文楷体" panose="02010600040101010101" pitchFamily="2" charset="-122"/>
              </a:rPr>
              <a:t>软件）和西门子组态软件</a:t>
            </a:r>
            <a:r>
              <a:rPr lang="en-US" altLang="zh-CN" sz="1600" dirty="0" smtClean="0">
                <a:latin typeface="华文楷体" panose="02010600040101010101" pitchFamily="2" charset="-122"/>
                <a:ea typeface="华文楷体" panose="02010600040101010101" pitchFamily="2" charset="-122"/>
              </a:rPr>
              <a:t>Wincc</a:t>
            </a:r>
            <a:r>
              <a:rPr lang="zh-CN" altLang="en-US" sz="1600" dirty="0" smtClean="0">
                <a:latin typeface="华文楷体" panose="02010600040101010101" pitchFamily="2" charset="-122"/>
                <a:ea typeface="华文楷体" panose="02010600040101010101" pitchFamily="2" charset="-122"/>
              </a:rPr>
              <a:t>的应用课程，个人觉得这两门课程已经足够让大家掌握西门子触摸屏和组态软件的应用了。</a:t>
            </a:r>
            <a:endParaRPr lang="en-US" altLang="zh-CN" sz="1600" dirty="0" smtClean="0">
              <a:latin typeface="华文楷体" panose="02010600040101010101" pitchFamily="2" charset="-122"/>
              <a:ea typeface="华文楷体" panose="02010600040101010101" pitchFamily="2" charset="-122"/>
            </a:endParaRPr>
          </a:p>
          <a:p>
            <a:pPr indent="354013">
              <a:lnSpc>
                <a:spcPct val="130000"/>
              </a:lnSpc>
            </a:pPr>
            <a:r>
              <a:rPr lang="zh-CN" altLang="en-US" sz="1600" dirty="0" smtClean="0">
                <a:latin typeface="华文楷体" panose="02010600040101010101" pitchFamily="2" charset="-122"/>
                <a:ea typeface="华文楷体" panose="02010600040101010101" pitchFamily="2" charset="-122"/>
              </a:rPr>
              <a:t>点击“</a:t>
            </a:r>
            <a:r>
              <a:rPr lang="zh-CN" altLang="en-US" sz="1600" dirty="0" smtClean="0">
                <a:latin typeface="华文楷体" panose="02010600040101010101" pitchFamily="2" charset="-122"/>
                <a:ea typeface="华文楷体" panose="02010600040101010101" pitchFamily="2" charset="-122"/>
                <a:hlinkClick r:id="rId3" action="ppaction://hlinksldjump"/>
              </a:rPr>
              <a:t>资料</a:t>
            </a:r>
            <a:r>
              <a:rPr lang="zh-CN" altLang="en-US" sz="1600" dirty="0" smtClean="0">
                <a:latin typeface="华文楷体" panose="02010600040101010101" pitchFamily="2" charset="-122"/>
                <a:ea typeface="华文楷体" panose="02010600040101010101" pitchFamily="2" charset="-122"/>
              </a:rPr>
              <a:t>”和“</a:t>
            </a:r>
            <a:r>
              <a:rPr lang="zh-CN" altLang="en-US" sz="1600" dirty="0" smtClean="0">
                <a:latin typeface="华文楷体" panose="02010600040101010101" pitchFamily="2" charset="-122"/>
                <a:ea typeface="华文楷体" panose="02010600040101010101" pitchFamily="2" charset="-122"/>
                <a:hlinkClick r:id="rId4" action="ppaction://hlinksldjump"/>
              </a:rPr>
              <a:t>软件</a:t>
            </a:r>
            <a:r>
              <a:rPr lang="zh-CN" altLang="en-US" sz="1600" dirty="0" smtClean="0">
                <a:latin typeface="华文楷体" panose="02010600040101010101" pitchFamily="2" charset="-122"/>
                <a:ea typeface="华文楷体" panose="02010600040101010101" pitchFamily="2" charset="-122"/>
              </a:rPr>
              <a:t>”查询组态软件应用资料和软件下载。</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8" y="2185066"/>
            <a:ext cx="3960131"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学习视频课程（西门子组态软件</a:t>
            </a:r>
            <a:r>
              <a:rPr lang="en-US" altLang="zh-CN" sz="1600" dirty="0" err="1" smtClean="0">
                <a:latin typeface="华文楷体" panose="02010600040101010101" pitchFamily="2" charset="-122"/>
                <a:ea typeface="华文楷体" panose="02010600040101010101" pitchFamily="2" charset="-122"/>
              </a:rPr>
              <a:t>wincc</a:t>
            </a:r>
            <a:r>
              <a:rPr lang="zh-CN" altLang="en-US" sz="1600" dirty="0" smtClean="0">
                <a:latin typeface="华文楷体" panose="02010600040101010101" pitchFamily="2" charset="-122"/>
                <a:ea typeface="华文楷体" panose="02010600040101010101" pitchFamily="2" charset="-122"/>
              </a:rPr>
              <a:t>）</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946165" y="4286703"/>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862186" y="4640279"/>
            <a:ext cx="4391049" cy="1372683"/>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a:t>
            </a:r>
            <a:r>
              <a:rPr lang="en-US" altLang="zh-CN" sz="1600" dirty="0" smtClean="0">
                <a:latin typeface="华文楷体" panose="02010600040101010101" pitchFamily="2" charset="-122"/>
                <a:ea typeface="华文楷体" panose="02010600040101010101" pitchFamily="2" charset="-122"/>
              </a:rPr>
              <a:t>Wincc</a:t>
            </a:r>
            <a:r>
              <a:rPr lang="zh-CN" altLang="en-US" sz="1600" dirty="0" smtClean="0">
                <a:latin typeface="华文楷体" panose="02010600040101010101" pitchFamily="2" charset="-122"/>
                <a:ea typeface="华文楷体" panose="02010600040101010101" pitchFamily="2" charset="-122"/>
              </a:rPr>
              <a:t>组态软件的安装与选型</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a:t>
            </a:r>
            <a:r>
              <a:rPr lang="en-US" altLang="zh-CN" sz="1600" dirty="0" smtClean="0">
                <a:latin typeface="华文楷体" panose="02010600040101010101" pitchFamily="2" charset="-122"/>
                <a:ea typeface="华文楷体" panose="02010600040101010101" pitchFamily="2" charset="-122"/>
              </a:rPr>
              <a:t>Wincc</a:t>
            </a:r>
            <a:r>
              <a:rPr lang="zh-CN" altLang="en-US" sz="1600" dirty="0" smtClean="0">
                <a:latin typeface="华文楷体" panose="02010600040101010101" pitchFamily="2" charset="-122"/>
                <a:ea typeface="华文楷体" panose="02010600040101010101" pitchFamily="2" charset="-122"/>
              </a:rPr>
              <a:t>组态软件与</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的通信连接</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掌握基本组态与数据归档</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④</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掌握报警系统与报表的使用等</a:t>
            </a:r>
            <a:endParaRPr lang="en-US" altLang="zh-CN" sz="1600" dirty="0" smtClean="0">
              <a:latin typeface="华文楷体" panose="02010600040101010101" pitchFamily="2" charset="-122"/>
              <a:ea typeface="华文楷体" panose="02010600040101010101" pitchFamily="2" charset="-122"/>
            </a:endParaRPr>
          </a:p>
        </p:txBody>
      </p:sp>
      <p:sp>
        <p:nvSpPr>
          <p:cNvPr id="20" name="文本框 19">
            <a:hlinkClick r:id="rId5"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rId6"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7"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pic>
        <p:nvPicPr>
          <p:cNvPr id="4" name="图片 3">
            <a:hlinkClick r:id="rId8"/>
          </p:cNvPr>
          <p:cNvPicPr>
            <a:picLocks noChangeAspect="1"/>
          </p:cNvPicPr>
          <p:nvPr/>
        </p:nvPicPr>
        <p:blipFill>
          <a:blip r:embed="rId9"/>
          <a:stretch>
            <a:fillRect/>
          </a:stretch>
        </p:blipFill>
        <p:spPr>
          <a:xfrm>
            <a:off x="1377929" y="2657317"/>
            <a:ext cx="1792162" cy="1239894"/>
          </a:xfrm>
          <a:prstGeom prst="rect">
            <a:avLst/>
          </a:prstGeom>
        </p:spPr>
      </p:pic>
      <p:sp>
        <p:nvSpPr>
          <p:cNvPr id="27" name="文本框 26"/>
          <p:cNvSpPr txBox="1"/>
          <p:nvPr/>
        </p:nvSpPr>
        <p:spPr>
          <a:xfrm>
            <a:off x="1476970" y="3906497"/>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sp>
        <p:nvSpPr>
          <p:cNvPr id="28" name="文本框 27"/>
          <p:cNvSpPr txBox="1"/>
          <p:nvPr/>
        </p:nvSpPr>
        <p:spPr>
          <a:xfrm>
            <a:off x="6785907" y="2120327"/>
            <a:ext cx="5191727"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 （西门子触摸屏软件</a:t>
            </a:r>
            <a:r>
              <a:rPr lang="en-US" altLang="zh-CN" sz="1600" dirty="0" smtClean="0">
                <a:latin typeface="华文楷体" panose="02010600040101010101" pitchFamily="2" charset="-122"/>
                <a:ea typeface="华文楷体" panose="02010600040101010101" pitchFamily="2" charset="-122"/>
              </a:rPr>
              <a:t>Wincc  flexible)</a:t>
            </a:r>
            <a:endParaRPr lang="en-US" altLang="zh-CN" sz="1600" dirty="0">
              <a:latin typeface="华文楷体" panose="02010600040101010101" pitchFamily="2" charset="-122"/>
              <a:ea typeface="华文楷体" panose="02010600040101010101" pitchFamily="2" charset="-122"/>
            </a:endParaRPr>
          </a:p>
        </p:txBody>
      </p:sp>
      <p:sp>
        <p:nvSpPr>
          <p:cNvPr id="29" name="文本框 28"/>
          <p:cNvSpPr txBox="1"/>
          <p:nvPr/>
        </p:nvSpPr>
        <p:spPr>
          <a:xfrm>
            <a:off x="6732521" y="4171930"/>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30" name="文本框 29"/>
          <p:cNvSpPr txBox="1"/>
          <p:nvPr/>
        </p:nvSpPr>
        <p:spPr>
          <a:xfrm>
            <a:off x="6648542" y="4525506"/>
            <a:ext cx="4391049" cy="1372683"/>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了解西门子触摸屏面板的结构</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掌握触摸屏与</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如何建立连接</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掌握报警、数据记录、报表、配方的使用</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④</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掌握用户安全等级的使用</a:t>
            </a:r>
            <a:endParaRPr lang="en-US" altLang="zh-CN" sz="1600" dirty="0" smtClean="0">
              <a:latin typeface="华文楷体" panose="02010600040101010101" pitchFamily="2" charset="-122"/>
              <a:ea typeface="华文楷体" panose="02010600040101010101" pitchFamily="2" charset="-122"/>
            </a:endParaRPr>
          </a:p>
        </p:txBody>
      </p:sp>
      <p:sp>
        <p:nvSpPr>
          <p:cNvPr id="32" name="文本框 31"/>
          <p:cNvSpPr txBox="1"/>
          <p:nvPr/>
        </p:nvSpPr>
        <p:spPr>
          <a:xfrm>
            <a:off x="7766902" y="3829957"/>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5" name="图片 4">
            <a:hlinkClick r:id="rId10"/>
          </p:cNvPr>
          <p:cNvPicPr>
            <a:picLocks noChangeAspect="1"/>
          </p:cNvPicPr>
          <p:nvPr/>
        </p:nvPicPr>
        <p:blipFill>
          <a:blip r:embed="rId11"/>
          <a:stretch>
            <a:fillRect/>
          </a:stretch>
        </p:blipFill>
        <p:spPr>
          <a:xfrm>
            <a:off x="7415128" y="2557179"/>
            <a:ext cx="1886200" cy="1268694"/>
          </a:xfrm>
          <a:prstGeom prst="rect">
            <a:avLst/>
          </a:prstGeom>
        </p:spPr>
      </p:pic>
    </p:spTree>
    <p:extLst>
      <p:ext uri="{BB962C8B-B14F-4D97-AF65-F5344CB8AC3E}">
        <p14:creationId xmlns:p14="http://schemas.microsoft.com/office/powerpoint/2010/main" val="2551260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4942379"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smtClean="0"/>
              <a:t>西门子变频器驱动课程知识点描述</a:t>
            </a:r>
            <a:endParaRPr lang="zh-CN" altLang="en-US" dirty="0"/>
          </a:p>
        </p:txBody>
      </p:sp>
      <p:sp>
        <p:nvSpPr>
          <p:cNvPr id="62" name="文本框 61"/>
          <p:cNvSpPr txBox="1"/>
          <p:nvPr/>
        </p:nvSpPr>
        <p:spPr>
          <a:xfrm>
            <a:off x="152399" y="788136"/>
            <a:ext cx="11825236" cy="732508"/>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变频器驱与伺服是做为</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应用工程师也需要了解的一个应用内容，要求大家能够根据变频器的说明书对变频器相应应用的参数进行设置，西门子现在主流的变频器由</a:t>
            </a:r>
            <a:r>
              <a:rPr lang="en-US" altLang="zh-CN" sz="1600" dirty="0" smtClean="0">
                <a:latin typeface="华文楷体" panose="02010600040101010101" pitchFamily="2" charset="-122"/>
                <a:ea typeface="华文楷体" panose="02010600040101010101" pitchFamily="2" charset="-122"/>
              </a:rPr>
              <a:t>V20</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rPr>
              <a:t>G120</a:t>
            </a:r>
            <a:r>
              <a:rPr lang="zh-CN" altLang="en-US" sz="1600" dirty="0" smtClean="0">
                <a:latin typeface="华文楷体" panose="02010600040101010101" pitchFamily="2" charset="-122"/>
                <a:ea typeface="华文楷体" panose="02010600040101010101" pitchFamily="2" charset="-122"/>
              </a:rPr>
              <a:t>等系列，点击“</a:t>
            </a:r>
            <a:r>
              <a:rPr lang="zh-CN" altLang="en-US" sz="1600" dirty="0" smtClean="0">
                <a:latin typeface="华文楷体" panose="02010600040101010101" pitchFamily="2" charset="-122"/>
                <a:ea typeface="华文楷体" panose="02010600040101010101" pitchFamily="2" charset="-122"/>
                <a:hlinkClick r:id="rId3" action="ppaction://hlinksldjump"/>
              </a:rPr>
              <a:t>资料</a:t>
            </a:r>
            <a:r>
              <a:rPr lang="zh-CN" altLang="en-US" sz="1600" dirty="0" smtClean="0">
                <a:latin typeface="华文楷体" panose="02010600040101010101" pitchFamily="2" charset="-122"/>
                <a:ea typeface="华文楷体" panose="02010600040101010101" pitchFamily="2" charset="-122"/>
              </a:rPr>
              <a:t>”查询西门子变频器相关资料。</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1005158" y="2185066"/>
            <a:ext cx="3960131"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学习视频课程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946165" y="4286703"/>
            <a:ext cx="1688880"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学习目标</a:t>
            </a:r>
            <a:endParaRPr lang="en-US" altLang="zh-CN" sz="1600" dirty="0">
              <a:latin typeface="华文楷体" panose="02010600040101010101" pitchFamily="2" charset="-122"/>
              <a:ea typeface="华文楷体" panose="02010600040101010101" pitchFamily="2" charset="-122"/>
            </a:endParaRPr>
          </a:p>
        </p:txBody>
      </p:sp>
      <p:sp>
        <p:nvSpPr>
          <p:cNvPr id="84" name="文本框 83"/>
          <p:cNvSpPr txBox="1"/>
          <p:nvPr/>
        </p:nvSpPr>
        <p:spPr>
          <a:xfrm>
            <a:off x="862186" y="4640279"/>
            <a:ext cx="4391049" cy="1052596"/>
          </a:xfrm>
          <a:prstGeom prst="rect">
            <a:avLst/>
          </a:prstGeom>
          <a:noFill/>
        </p:spPr>
        <p:txBody>
          <a:bodyPr wrap="square" rtlCol="0">
            <a:spAutoFit/>
          </a:bodyPr>
          <a:lstStyle/>
          <a:p>
            <a:pPr indent="265113">
              <a:lnSpc>
                <a:spcPct val="130000"/>
              </a:lnSpc>
            </a:pPr>
            <a:r>
              <a:rPr lang="zh-CN" altLang="en-US" sz="1600" dirty="0" smtClean="0">
                <a:latin typeface="华文楷体" panose="02010600040101010101" pitchFamily="2" charset="-122"/>
                <a:ea typeface="华文楷体" panose="02010600040101010101" pitchFamily="2" charset="-122"/>
              </a:rPr>
              <a:t>① 掌握变频器的结构及工作原理</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掌握变频器的主回路和控制回路</a:t>
            </a:r>
            <a:endParaRPr lang="en-US" altLang="zh-CN" sz="1600" dirty="0" smtClean="0">
              <a:latin typeface="华文楷体" panose="02010600040101010101" pitchFamily="2" charset="-122"/>
              <a:ea typeface="华文楷体" panose="02010600040101010101" pitchFamily="2" charset="-122"/>
            </a:endParaRPr>
          </a:p>
          <a:p>
            <a:pPr indent="265113">
              <a:lnSpc>
                <a:spcPct val="13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掌握变频器的基本参数设置</a:t>
            </a:r>
            <a:endParaRPr lang="en-US" altLang="zh-CN" sz="1600" dirty="0" smtClean="0">
              <a:latin typeface="华文楷体" panose="02010600040101010101" pitchFamily="2" charset="-122"/>
              <a:ea typeface="华文楷体" panose="02010600040101010101" pitchFamily="2" charset="-122"/>
            </a:endParaRPr>
          </a:p>
        </p:txBody>
      </p:sp>
      <p:sp>
        <p:nvSpPr>
          <p:cNvPr id="20" name="文本框 19">
            <a:hlinkClick r:id="rId4"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rId5"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6"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27" name="文本框 26"/>
          <p:cNvSpPr txBox="1"/>
          <p:nvPr/>
        </p:nvSpPr>
        <p:spPr>
          <a:xfrm>
            <a:off x="1476970" y="3906497"/>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7"/>
          </p:cNvPr>
          <p:cNvPicPr>
            <a:picLocks noChangeAspect="1"/>
          </p:cNvPicPr>
          <p:nvPr/>
        </p:nvPicPr>
        <p:blipFill>
          <a:blip r:embed="rId8"/>
          <a:stretch>
            <a:fillRect/>
          </a:stretch>
        </p:blipFill>
        <p:spPr>
          <a:xfrm>
            <a:off x="1230695" y="2506960"/>
            <a:ext cx="1908322" cy="1277844"/>
          </a:xfrm>
          <a:prstGeom prst="rect">
            <a:avLst/>
          </a:prstGeom>
        </p:spPr>
      </p:pic>
      <p:sp>
        <p:nvSpPr>
          <p:cNvPr id="26" name="文本框 25"/>
          <p:cNvSpPr txBox="1"/>
          <p:nvPr/>
        </p:nvSpPr>
        <p:spPr>
          <a:xfrm>
            <a:off x="6483217" y="2185066"/>
            <a:ext cx="2641118"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视频课程学习详细内容</a:t>
            </a:r>
            <a:endParaRPr lang="en-US" altLang="zh-CN" sz="1600" dirty="0">
              <a:latin typeface="华文楷体" panose="02010600040101010101" pitchFamily="2" charset="-122"/>
              <a:ea typeface="华文楷体" panose="02010600040101010101" pitchFamily="2" charset="-122"/>
            </a:endParaRPr>
          </a:p>
        </p:txBody>
      </p:sp>
      <p:sp>
        <p:nvSpPr>
          <p:cNvPr id="31" name="文本框 30"/>
          <p:cNvSpPr txBox="1"/>
          <p:nvPr/>
        </p:nvSpPr>
        <p:spPr>
          <a:xfrm>
            <a:off x="6414390" y="2604998"/>
            <a:ext cx="4922203" cy="338554"/>
          </a:xfrm>
          <a:prstGeom prst="rect">
            <a:avLst/>
          </a:prstGeom>
          <a:noFill/>
        </p:spPr>
        <p:txBody>
          <a:bodyPr wrap="square" rtlCol="0">
            <a:spAutoFit/>
          </a:bodyPr>
          <a:lstStyle/>
          <a:p>
            <a:r>
              <a:rPr lang="zh-CN" altLang="en-US" sz="1600" dirty="0" smtClean="0">
                <a:latin typeface="华文楷体" panose="02010600040101010101" pitchFamily="2" charset="-122"/>
                <a:ea typeface="华文楷体" panose="02010600040101010101" pitchFamily="2" charset="-122"/>
              </a:rPr>
              <a:t>课程</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a:t>
            </a:r>
            <a:r>
              <a:rPr lang="en-US" altLang="zh-CN" sz="1600" dirty="0" smtClean="0">
                <a:latin typeface="华文楷体" panose="02010600040101010101" pitchFamily="2" charset="-122"/>
                <a:ea typeface="华文楷体" panose="02010600040101010101" pitchFamily="2" charset="-122"/>
                <a:hlinkClick r:id="rId7"/>
              </a:rPr>
              <a:t>《</a:t>
            </a:r>
            <a:r>
              <a:rPr lang="zh-CN" altLang="en-US" sz="1600" dirty="0" smtClean="0">
                <a:latin typeface="华文楷体" panose="02010600040101010101" pitchFamily="2" charset="-122"/>
                <a:ea typeface="华文楷体" panose="02010600040101010101" pitchFamily="2" charset="-122"/>
                <a:hlinkClick r:id="rId7"/>
              </a:rPr>
              <a:t>西门子变频器参数设置和实操训练</a:t>
            </a:r>
            <a:r>
              <a:rPr lang="en-US" altLang="zh-CN" sz="1600" dirty="0" smtClean="0">
                <a:latin typeface="华文楷体" panose="02010600040101010101" pitchFamily="2" charset="-122"/>
                <a:ea typeface="华文楷体" panose="02010600040101010101" pitchFamily="2" charset="-122"/>
                <a:hlinkClick r:id="rId7"/>
              </a:rPr>
              <a:t>》</a:t>
            </a:r>
            <a:endParaRPr lang="en-US" altLang="zh-CN" sz="1600" dirty="0">
              <a:latin typeface="华文楷体" panose="02010600040101010101" pitchFamily="2" charset="-122"/>
              <a:ea typeface="华文楷体" panose="02010600040101010101" pitchFamily="2" charset="-122"/>
            </a:endParaRPr>
          </a:p>
        </p:txBody>
      </p:sp>
      <p:sp>
        <p:nvSpPr>
          <p:cNvPr id="33" name="文本框 32"/>
          <p:cNvSpPr txBox="1"/>
          <p:nvPr/>
        </p:nvSpPr>
        <p:spPr>
          <a:xfrm>
            <a:off x="6761008" y="2960214"/>
            <a:ext cx="4978708" cy="1200329"/>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① 第</a:t>
            </a:r>
            <a:r>
              <a:rPr lang="en-US" altLang="zh-CN" sz="1600" dirty="0" smtClean="0">
                <a:latin typeface="华文楷体" panose="02010600040101010101" pitchFamily="2" charset="-122"/>
                <a:ea typeface="华文楷体" panose="02010600040101010101" pitchFamily="2" charset="-122"/>
              </a:rPr>
              <a:t>1</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4</a:t>
            </a:r>
            <a:r>
              <a:rPr lang="zh-CN" altLang="en-US" sz="1600" dirty="0" smtClean="0">
                <a:latin typeface="华文楷体" panose="02010600040101010101" pitchFamily="2" charset="-122"/>
                <a:ea typeface="华文楷体" panose="02010600040101010101" pitchFamily="2" charset="-122"/>
              </a:rPr>
              <a:t>课时 （变频器工作原理）</a:t>
            </a:r>
            <a:endParaRPr lang="en-US" altLang="zh-CN" sz="1600" dirty="0" smtClean="0">
              <a:latin typeface="华文楷体" panose="02010600040101010101" pitchFamily="2" charset="-122"/>
              <a:ea typeface="华文楷体" panose="02010600040101010101" pitchFamily="2" charset="-122"/>
            </a:endParaRPr>
          </a:p>
          <a:p>
            <a:pPr>
              <a:lnSpc>
                <a:spcPct val="150000"/>
              </a:lnSpc>
            </a:pPr>
            <a:r>
              <a:rPr lang="zh-CN" altLang="zh-CN" sz="1600" dirty="0" smtClean="0">
                <a:latin typeface="华文楷体" panose="02010600040101010101" pitchFamily="2" charset="-122"/>
                <a:ea typeface="华文楷体" panose="02010600040101010101" pitchFamily="2" charset="-122"/>
              </a:rPr>
              <a:t>②</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5</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6</a:t>
            </a:r>
            <a:r>
              <a:rPr lang="zh-CN" altLang="en-US" sz="1600" dirty="0" smtClean="0">
                <a:latin typeface="华文楷体" panose="02010600040101010101" pitchFamily="2" charset="-122"/>
                <a:ea typeface="华文楷体" panose="02010600040101010101" pitchFamily="2" charset="-122"/>
              </a:rPr>
              <a:t>课时 （变频器的主回路和控制回路）</a:t>
            </a:r>
            <a:endParaRPr lang="en-US" altLang="zh-CN" sz="1600" dirty="0" smtClean="0">
              <a:latin typeface="华文楷体" panose="02010600040101010101" pitchFamily="2" charset="-122"/>
              <a:ea typeface="华文楷体" panose="02010600040101010101" pitchFamily="2" charset="-122"/>
            </a:endParaRPr>
          </a:p>
          <a:p>
            <a:pPr>
              <a:lnSpc>
                <a:spcPct val="150000"/>
              </a:lnSpc>
            </a:pPr>
            <a:r>
              <a:rPr lang="zh-CN" altLang="zh-CN" sz="1600" dirty="0" smtClean="0">
                <a:latin typeface="华文楷体" panose="02010600040101010101" pitchFamily="2" charset="-122"/>
                <a:ea typeface="华文楷体" panose="02010600040101010101" pitchFamily="2" charset="-122"/>
              </a:rPr>
              <a:t>③</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8</a:t>
            </a:r>
            <a:r>
              <a:rPr lang="zh-CN" altLang="en-US" sz="1600" dirty="0" smtClean="0">
                <a:latin typeface="华文楷体" panose="02010600040101010101" pitchFamily="2" charset="-122"/>
                <a:ea typeface="华文楷体" panose="02010600040101010101" pitchFamily="2" charset="-122"/>
              </a:rPr>
              <a:t>课时</a:t>
            </a:r>
            <a:r>
              <a:rPr lang="en-US" altLang="zh-CN" sz="1600" dirty="0" smtClean="0">
                <a:latin typeface="华文楷体" panose="02010600040101010101" pitchFamily="2" charset="-122"/>
                <a:ea typeface="华文楷体" panose="02010600040101010101" pitchFamily="2" charset="-122"/>
              </a:rPr>
              <a:t>~</a:t>
            </a:r>
            <a:r>
              <a:rPr lang="zh-CN" altLang="en-US" sz="1600" dirty="0" smtClean="0">
                <a:latin typeface="华文楷体" panose="02010600040101010101" pitchFamily="2" charset="-122"/>
                <a:ea typeface="华文楷体" panose="02010600040101010101" pitchFamily="2" charset="-122"/>
              </a:rPr>
              <a:t>第</a:t>
            </a:r>
            <a:r>
              <a:rPr lang="en-US" altLang="zh-CN" sz="1600" dirty="0" smtClean="0">
                <a:latin typeface="华文楷体" panose="02010600040101010101" pitchFamily="2" charset="-122"/>
                <a:ea typeface="华文楷体" panose="02010600040101010101" pitchFamily="2" charset="-122"/>
              </a:rPr>
              <a:t>37</a:t>
            </a:r>
            <a:r>
              <a:rPr lang="zh-CN" altLang="en-US" sz="1600" dirty="0" smtClean="0">
                <a:latin typeface="华文楷体" panose="02010600040101010101" pitchFamily="2" charset="-122"/>
                <a:ea typeface="华文楷体" panose="02010600040101010101" pitchFamily="2" charset="-122"/>
              </a:rPr>
              <a:t>课时 （变频器的常用功能参数设置）</a:t>
            </a:r>
            <a:endParaRPr lang="zh-CN" altLang="en-US" sz="1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70729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4817344"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smtClean="0"/>
              <a:t>技成网上的触摸屏与组态软件课程</a:t>
            </a:r>
            <a:endParaRPr lang="zh-CN" altLang="en-US" dirty="0"/>
          </a:p>
        </p:txBody>
      </p:sp>
      <p:sp>
        <p:nvSpPr>
          <p:cNvPr id="62" name="文本框 61"/>
          <p:cNvSpPr txBox="1"/>
          <p:nvPr/>
        </p:nvSpPr>
        <p:spPr>
          <a:xfrm>
            <a:off x="152399" y="788136"/>
            <a:ext cx="11825236"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对于触摸屏与上位机组态软件，在</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的应用控制系统中是必不可少的部分，也是要求</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应用工程师必须掌握的技术，由于对触摸屏和组态软件要求的稳定性没有对</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的稳定性要求那么高，所以市面上国产的触摸屏和组态软件使用非常多，这也是要求大家需要去掌握一些国产的组态软件和触摸屏的应用</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563079" y="1978417"/>
            <a:ext cx="3960131"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技成触摸屏课程</a:t>
            </a:r>
            <a:endParaRPr lang="en-US" altLang="zh-CN" sz="1600" dirty="0">
              <a:latin typeface="华文楷体" panose="02010600040101010101" pitchFamily="2" charset="-122"/>
              <a:ea typeface="华文楷体" panose="02010600040101010101" pitchFamily="2" charset="-122"/>
            </a:endParaRPr>
          </a:p>
        </p:txBody>
      </p:sp>
      <p:cxnSp>
        <p:nvCxnSpPr>
          <p:cNvPr id="70" name="直接连接符 69"/>
          <p:cNvCxnSpPr/>
          <p:nvPr/>
        </p:nvCxnSpPr>
        <p:spPr>
          <a:xfrm>
            <a:off x="6225877" y="2147694"/>
            <a:ext cx="19665" cy="3985250"/>
          </a:xfrm>
          <a:prstGeom prst="line">
            <a:avLst/>
          </a:prstGeom>
          <a:ln w="28575">
            <a:solidFill>
              <a:schemeClr val="bg1">
                <a:lumMod val="7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文本框 19">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rId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返回</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5" name="动作按钮: 自定义 24">
            <a:hlinkClick r:id="rId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27" name="文本框 26"/>
          <p:cNvSpPr txBox="1"/>
          <p:nvPr/>
        </p:nvSpPr>
        <p:spPr>
          <a:xfrm>
            <a:off x="2017743" y="5510149"/>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sp>
        <p:nvSpPr>
          <p:cNvPr id="26" name="文本框 25"/>
          <p:cNvSpPr txBox="1"/>
          <p:nvPr/>
        </p:nvSpPr>
        <p:spPr>
          <a:xfrm>
            <a:off x="6535785" y="1978417"/>
            <a:ext cx="3628237"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技成组态软件课程</a:t>
            </a:r>
            <a:endParaRPr lang="en-US" altLang="zh-CN" sz="1600" dirty="0">
              <a:latin typeface="华文楷体" panose="02010600040101010101" pitchFamily="2" charset="-122"/>
              <a:ea typeface="华文楷体" panose="02010600040101010101" pitchFamily="2" charset="-122"/>
            </a:endParaRPr>
          </a:p>
        </p:txBody>
      </p:sp>
      <p:pic>
        <p:nvPicPr>
          <p:cNvPr id="3" name="图片 2">
            <a:hlinkClick r:id="rId5"/>
          </p:cNvPr>
          <p:cNvPicPr>
            <a:picLocks noChangeAspect="1"/>
          </p:cNvPicPr>
          <p:nvPr/>
        </p:nvPicPr>
        <p:blipFill>
          <a:blip r:embed="rId6"/>
          <a:stretch>
            <a:fillRect/>
          </a:stretch>
        </p:blipFill>
        <p:spPr>
          <a:xfrm>
            <a:off x="732124" y="2737226"/>
            <a:ext cx="1863592" cy="1253390"/>
          </a:xfrm>
          <a:prstGeom prst="rect">
            <a:avLst/>
          </a:prstGeom>
        </p:spPr>
      </p:pic>
      <p:pic>
        <p:nvPicPr>
          <p:cNvPr id="4" name="图片 3">
            <a:hlinkClick r:id="rId7"/>
          </p:cNvPr>
          <p:cNvPicPr>
            <a:picLocks noChangeAspect="1"/>
          </p:cNvPicPr>
          <p:nvPr/>
        </p:nvPicPr>
        <p:blipFill>
          <a:blip r:embed="rId8"/>
          <a:stretch>
            <a:fillRect/>
          </a:stretch>
        </p:blipFill>
        <p:spPr>
          <a:xfrm>
            <a:off x="3032093" y="2737226"/>
            <a:ext cx="1893869" cy="1242155"/>
          </a:xfrm>
          <a:prstGeom prst="rect">
            <a:avLst/>
          </a:prstGeom>
        </p:spPr>
      </p:pic>
      <p:pic>
        <p:nvPicPr>
          <p:cNvPr id="5" name="图片 4">
            <a:hlinkClick r:id="rId9"/>
          </p:cNvPr>
          <p:cNvPicPr>
            <a:picLocks noChangeAspect="1"/>
          </p:cNvPicPr>
          <p:nvPr/>
        </p:nvPicPr>
        <p:blipFill>
          <a:blip r:embed="rId10"/>
          <a:stretch>
            <a:fillRect/>
          </a:stretch>
        </p:blipFill>
        <p:spPr>
          <a:xfrm>
            <a:off x="811213" y="4140319"/>
            <a:ext cx="1784503" cy="1220127"/>
          </a:xfrm>
          <a:prstGeom prst="rect">
            <a:avLst/>
          </a:prstGeom>
        </p:spPr>
      </p:pic>
      <p:pic>
        <p:nvPicPr>
          <p:cNvPr id="6" name="图片 5">
            <a:hlinkClick r:id="rId11"/>
          </p:cNvPr>
          <p:cNvPicPr>
            <a:picLocks noChangeAspect="1"/>
          </p:cNvPicPr>
          <p:nvPr/>
        </p:nvPicPr>
        <p:blipFill>
          <a:blip r:embed="rId12"/>
          <a:stretch>
            <a:fillRect/>
          </a:stretch>
        </p:blipFill>
        <p:spPr>
          <a:xfrm>
            <a:off x="3032094" y="4079643"/>
            <a:ext cx="1909770" cy="1280803"/>
          </a:xfrm>
          <a:prstGeom prst="rect">
            <a:avLst/>
          </a:prstGeom>
        </p:spPr>
      </p:pic>
      <p:pic>
        <p:nvPicPr>
          <p:cNvPr id="7" name="图片 6">
            <a:hlinkClick r:id="rId13"/>
          </p:cNvPr>
          <p:cNvPicPr>
            <a:picLocks noChangeAspect="1"/>
          </p:cNvPicPr>
          <p:nvPr/>
        </p:nvPicPr>
        <p:blipFill>
          <a:blip r:embed="rId14"/>
          <a:stretch>
            <a:fillRect/>
          </a:stretch>
        </p:blipFill>
        <p:spPr>
          <a:xfrm>
            <a:off x="6535785" y="2558374"/>
            <a:ext cx="1693815" cy="1152806"/>
          </a:xfrm>
          <a:prstGeom prst="rect">
            <a:avLst/>
          </a:prstGeom>
        </p:spPr>
      </p:pic>
      <p:pic>
        <p:nvPicPr>
          <p:cNvPr id="8" name="图片 7">
            <a:hlinkClick r:id="rId15"/>
          </p:cNvPr>
          <p:cNvPicPr>
            <a:picLocks noChangeAspect="1"/>
          </p:cNvPicPr>
          <p:nvPr/>
        </p:nvPicPr>
        <p:blipFill>
          <a:blip r:embed="rId16"/>
          <a:stretch>
            <a:fillRect/>
          </a:stretch>
        </p:blipFill>
        <p:spPr>
          <a:xfrm>
            <a:off x="8451421" y="2558374"/>
            <a:ext cx="1727677" cy="1124523"/>
          </a:xfrm>
          <a:prstGeom prst="rect">
            <a:avLst/>
          </a:prstGeom>
        </p:spPr>
      </p:pic>
      <p:pic>
        <p:nvPicPr>
          <p:cNvPr id="9" name="图片 8">
            <a:hlinkClick r:id="rId17"/>
          </p:cNvPr>
          <p:cNvPicPr>
            <a:picLocks noChangeAspect="1"/>
          </p:cNvPicPr>
          <p:nvPr/>
        </p:nvPicPr>
        <p:blipFill>
          <a:blip r:embed="rId18"/>
          <a:stretch>
            <a:fillRect/>
          </a:stretch>
        </p:blipFill>
        <p:spPr>
          <a:xfrm>
            <a:off x="10396982" y="2558374"/>
            <a:ext cx="1640320" cy="1088708"/>
          </a:xfrm>
          <a:prstGeom prst="rect">
            <a:avLst/>
          </a:prstGeom>
        </p:spPr>
      </p:pic>
      <p:pic>
        <p:nvPicPr>
          <p:cNvPr id="10" name="图片 9">
            <a:hlinkClick r:id="rId19"/>
          </p:cNvPr>
          <p:cNvPicPr>
            <a:picLocks noChangeAspect="1"/>
          </p:cNvPicPr>
          <p:nvPr/>
        </p:nvPicPr>
        <p:blipFill>
          <a:blip r:embed="rId20"/>
          <a:stretch>
            <a:fillRect/>
          </a:stretch>
        </p:blipFill>
        <p:spPr>
          <a:xfrm>
            <a:off x="6535785" y="4079643"/>
            <a:ext cx="1693815" cy="1130900"/>
          </a:xfrm>
          <a:prstGeom prst="rect">
            <a:avLst/>
          </a:prstGeom>
        </p:spPr>
      </p:pic>
      <p:pic>
        <p:nvPicPr>
          <p:cNvPr id="11" name="图片 10">
            <a:hlinkClick r:id="rId21"/>
          </p:cNvPr>
          <p:cNvPicPr>
            <a:picLocks noChangeAspect="1"/>
          </p:cNvPicPr>
          <p:nvPr/>
        </p:nvPicPr>
        <p:blipFill>
          <a:blip r:embed="rId22"/>
          <a:stretch>
            <a:fillRect/>
          </a:stretch>
        </p:blipFill>
        <p:spPr>
          <a:xfrm>
            <a:off x="8509247" y="4079644"/>
            <a:ext cx="1654775" cy="1108152"/>
          </a:xfrm>
          <a:prstGeom prst="rect">
            <a:avLst/>
          </a:prstGeom>
        </p:spPr>
      </p:pic>
      <p:pic>
        <p:nvPicPr>
          <p:cNvPr id="12" name="图片 11">
            <a:hlinkClick r:id="rId23"/>
          </p:cNvPr>
          <p:cNvPicPr>
            <a:picLocks noChangeAspect="1"/>
          </p:cNvPicPr>
          <p:nvPr/>
        </p:nvPicPr>
        <p:blipFill>
          <a:blip r:embed="rId24"/>
          <a:stretch>
            <a:fillRect/>
          </a:stretch>
        </p:blipFill>
        <p:spPr>
          <a:xfrm>
            <a:off x="10400919" y="4079643"/>
            <a:ext cx="1636383" cy="1082829"/>
          </a:xfrm>
          <a:prstGeom prst="rect">
            <a:avLst/>
          </a:prstGeom>
        </p:spPr>
      </p:pic>
      <p:sp>
        <p:nvSpPr>
          <p:cNvPr id="29" name="文本框 28"/>
          <p:cNvSpPr txBox="1"/>
          <p:nvPr/>
        </p:nvSpPr>
        <p:spPr>
          <a:xfrm>
            <a:off x="8607373" y="5388103"/>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5038904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4493538"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smtClean="0"/>
              <a:t>技成网上的变频器基本调试课程</a:t>
            </a:r>
            <a:endParaRPr lang="zh-CN" altLang="en-US" dirty="0"/>
          </a:p>
        </p:txBody>
      </p:sp>
      <p:sp>
        <p:nvSpPr>
          <p:cNvPr id="62" name="文本框 61"/>
          <p:cNvSpPr txBox="1"/>
          <p:nvPr/>
        </p:nvSpPr>
        <p:spPr>
          <a:xfrm>
            <a:off x="152399" y="788136"/>
            <a:ext cx="11825236" cy="1052596"/>
          </a:xfrm>
          <a:prstGeom prst="rect">
            <a:avLst/>
          </a:prstGeom>
          <a:noFill/>
        </p:spPr>
        <p:txBody>
          <a:bodyPr wrap="square" rtlCol="0">
            <a:spAutoFit/>
          </a:bodyPr>
          <a:lstStyle/>
          <a:p>
            <a:pPr indent="354013">
              <a:lnSpc>
                <a:spcPct val="130000"/>
              </a:lnSpc>
            </a:pPr>
            <a:r>
              <a:rPr lang="zh-CN" altLang="en-US" sz="1600" dirty="0" smtClean="0">
                <a:latin typeface="华文楷体" panose="02010600040101010101" pitchFamily="2" charset="-122"/>
                <a:ea typeface="华文楷体" panose="02010600040101010101" pitchFamily="2" charset="-122"/>
              </a:rPr>
              <a:t>变频器分为变频器的维护与维修和变频器应用中的基本调试功能，作为一个</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工程师，不要求对变频器的基本应用非常熟悉，但对于变频器的一些基本调试还是需要掌握的，由于变频器的品牌多种多样，所以大家需要掌握方法，根据变频器厂家提供的说明书能够完成需要功能的参数设置及基本调试即可。</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563079" y="1978417"/>
            <a:ext cx="3960131"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技成变频器维护与调试应用课程</a:t>
            </a:r>
            <a:endParaRPr lang="en-US" altLang="zh-CN" sz="1600" dirty="0">
              <a:latin typeface="华文楷体" panose="02010600040101010101" pitchFamily="2" charset="-122"/>
              <a:ea typeface="华文楷体" panose="02010600040101010101" pitchFamily="2" charset="-122"/>
            </a:endParaRPr>
          </a:p>
        </p:txBody>
      </p:sp>
      <p:sp>
        <p:nvSpPr>
          <p:cNvPr id="20" name="文本框 19">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rId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27" name="文本框 26"/>
          <p:cNvSpPr txBox="1"/>
          <p:nvPr/>
        </p:nvSpPr>
        <p:spPr>
          <a:xfrm>
            <a:off x="4751445" y="5828199"/>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2" name="图片 1">
            <a:hlinkClick r:id="rId5"/>
          </p:cNvPr>
          <p:cNvPicPr>
            <a:picLocks noChangeAspect="1"/>
          </p:cNvPicPr>
          <p:nvPr/>
        </p:nvPicPr>
        <p:blipFill>
          <a:blip r:embed="rId6"/>
          <a:stretch>
            <a:fillRect/>
          </a:stretch>
        </p:blipFill>
        <p:spPr>
          <a:xfrm>
            <a:off x="1933450" y="2454656"/>
            <a:ext cx="2052302" cy="1334295"/>
          </a:xfrm>
          <a:prstGeom prst="rect">
            <a:avLst/>
          </a:prstGeom>
        </p:spPr>
      </p:pic>
      <p:pic>
        <p:nvPicPr>
          <p:cNvPr id="13" name="图片 12">
            <a:hlinkClick r:id="rId7"/>
          </p:cNvPr>
          <p:cNvPicPr>
            <a:picLocks noChangeAspect="1"/>
          </p:cNvPicPr>
          <p:nvPr/>
        </p:nvPicPr>
        <p:blipFill>
          <a:blip r:embed="rId8"/>
          <a:stretch>
            <a:fillRect/>
          </a:stretch>
        </p:blipFill>
        <p:spPr>
          <a:xfrm>
            <a:off x="4330998" y="2454656"/>
            <a:ext cx="2213224" cy="1438918"/>
          </a:xfrm>
          <a:prstGeom prst="rect">
            <a:avLst/>
          </a:prstGeom>
        </p:spPr>
      </p:pic>
      <p:pic>
        <p:nvPicPr>
          <p:cNvPr id="14" name="图片 13">
            <a:hlinkClick r:id="rId9"/>
          </p:cNvPr>
          <p:cNvPicPr>
            <a:picLocks noChangeAspect="1"/>
          </p:cNvPicPr>
          <p:nvPr/>
        </p:nvPicPr>
        <p:blipFill>
          <a:blip r:embed="rId10"/>
          <a:stretch>
            <a:fillRect/>
          </a:stretch>
        </p:blipFill>
        <p:spPr>
          <a:xfrm>
            <a:off x="6791146" y="2454656"/>
            <a:ext cx="2317212" cy="1526634"/>
          </a:xfrm>
          <a:prstGeom prst="rect">
            <a:avLst/>
          </a:prstGeom>
        </p:spPr>
      </p:pic>
      <p:pic>
        <p:nvPicPr>
          <p:cNvPr id="15" name="图片 14">
            <a:hlinkClick r:id="rId11"/>
          </p:cNvPr>
          <p:cNvPicPr>
            <a:picLocks noChangeAspect="1"/>
          </p:cNvPicPr>
          <p:nvPr/>
        </p:nvPicPr>
        <p:blipFill>
          <a:blip r:embed="rId12"/>
          <a:stretch>
            <a:fillRect/>
          </a:stretch>
        </p:blipFill>
        <p:spPr>
          <a:xfrm>
            <a:off x="6791146" y="4033920"/>
            <a:ext cx="2317212" cy="1526634"/>
          </a:xfrm>
          <a:prstGeom prst="rect">
            <a:avLst/>
          </a:prstGeom>
        </p:spPr>
      </p:pic>
      <p:pic>
        <p:nvPicPr>
          <p:cNvPr id="16" name="图片 15">
            <a:hlinkClick r:id="rId13"/>
          </p:cNvPr>
          <p:cNvPicPr>
            <a:picLocks noChangeAspect="1"/>
          </p:cNvPicPr>
          <p:nvPr/>
        </p:nvPicPr>
        <p:blipFill>
          <a:blip r:embed="rId14"/>
          <a:stretch>
            <a:fillRect/>
          </a:stretch>
        </p:blipFill>
        <p:spPr>
          <a:xfrm>
            <a:off x="1957608" y="4138980"/>
            <a:ext cx="2028144" cy="1316515"/>
          </a:xfrm>
          <a:prstGeom prst="rect">
            <a:avLst/>
          </a:prstGeom>
        </p:spPr>
      </p:pic>
      <p:pic>
        <p:nvPicPr>
          <p:cNvPr id="17" name="图片 16">
            <a:hlinkClick r:id="rId15"/>
          </p:cNvPr>
          <p:cNvPicPr>
            <a:picLocks noChangeAspect="1"/>
          </p:cNvPicPr>
          <p:nvPr/>
        </p:nvPicPr>
        <p:blipFill>
          <a:blip r:embed="rId16"/>
          <a:stretch>
            <a:fillRect/>
          </a:stretch>
        </p:blipFill>
        <p:spPr>
          <a:xfrm>
            <a:off x="4345455" y="4139293"/>
            <a:ext cx="2062783" cy="1365165"/>
          </a:xfrm>
          <a:prstGeom prst="rect">
            <a:avLst/>
          </a:prstGeom>
        </p:spPr>
      </p:pic>
    </p:spTree>
    <p:extLst>
      <p:ext uri="{BB962C8B-B14F-4D97-AF65-F5344CB8AC3E}">
        <p14:creationId xmlns:p14="http://schemas.microsoft.com/office/powerpoint/2010/main" val="3588755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3877985"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smtClean="0"/>
              <a:t>技成网上的步进与伺服课程</a:t>
            </a:r>
            <a:endParaRPr lang="zh-CN" altLang="en-US" dirty="0"/>
          </a:p>
        </p:txBody>
      </p:sp>
      <p:sp>
        <p:nvSpPr>
          <p:cNvPr id="62" name="文本框 61"/>
          <p:cNvSpPr txBox="1"/>
          <p:nvPr/>
        </p:nvSpPr>
        <p:spPr>
          <a:xfrm>
            <a:off x="152399" y="788136"/>
            <a:ext cx="11825236" cy="73250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需要完成定位控制功能必须配合步进或伺服进行使用，所以对于</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应用工程师来讲对于熟练使用伺服或步进是必须要掌握的一门技术，伺服与步进和变频器一样，品牌多种，大家学习时要学会举一反三，这样才能更好的应用好各个品牌的伺服和步进。</a:t>
            </a:r>
            <a:endParaRPr lang="en-US" altLang="zh-CN" sz="1600" dirty="0" smtClean="0">
              <a:latin typeface="华文楷体" panose="02010600040101010101" pitchFamily="2" charset="-122"/>
              <a:ea typeface="华文楷体" panose="02010600040101010101" pitchFamily="2" charset="-122"/>
            </a:endParaRPr>
          </a:p>
        </p:txBody>
      </p:sp>
      <p:sp>
        <p:nvSpPr>
          <p:cNvPr id="69" name="文本框 68"/>
          <p:cNvSpPr txBox="1"/>
          <p:nvPr/>
        </p:nvSpPr>
        <p:spPr>
          <a:xfrm>
            <a:off x="484421" y="1664011"/>
            <a:ext cx="3960131" cy="33855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smtClean="0">
                <a:latin typeface="华文楷体" panose="02010600040101010101" pitchFamily="2" charset="-122"/>
                <a:ea typeface="华文楷体" panose="02010600040101010101" pitchFamily="2" charset="-122"/>
              </a:rPr>
              <a:t>技成伺服与步进类课程</a:t>
            </a:r>
            <a:endParaRPr lang="en-US" altLang="zh-CN" sz="1600" dirty="0">
              <a:latin typeface="华文楷体" panose="02010600040101010101" pitchFamily="2" charset="-122"/>
              <a:ea typeface="华文楷体" panose="02010600040101010101" pitchFamily="2" charset="-122"/>
            </a:endParaRPr>
          </a:p>
        </p:txBody>
      </p:sp>
      <p:sp>
        <p:nvSpPr>
          <p:cNvPr id="20" name="文本框 19">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rId3"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27" name="文本框 26"/>
          <p:cNvSpPr txBox="1"/>
          <p:nvPr/>
        </p:nvSpPr>
        <p:spPr>
          <a:xfrm>
            <a:off x="4766335" y="4615187"/>
            <a:ext cx="1415772" cy="276999"/>
          </a:xfrm>
          <a:prstGeom prst="rect">
            <a:avLst/>
          </a:prstGeom>
          <a:noFill/>
        </p:spPr>
        <p:txBody>
          <a:bodyPr wrap="none" rtlCol="0">
            <a:spAutoFit/>
          </a:bodyPr>
          <a:lstStyle/>
          <a:p>
            <a:r>
              <a:rPr lang="zh-CN" altLang="en-US" sz="1200" dirty="0" smtClean="0">
                <a:solidFill>
                  <a:srgbClr val="FF0000"/>
                </a:solidFill>
                <a:latin typeface="华文新魏" panose="02010800040101010101" pitchFamily="2" charset="-122"/>
                <a:ea typeface="华文新魏" panose="02010800040101010101" pitchFamily="2" charset="-122"/>
              </a:rPr>
              <a:t>点击图片进入课程</a:t>
            </a:r>
            <a:endParaRPr lang="zh-CN" altLang="en-US" sz="1200" dirty="0">
              <a:solidFill>
                <a:srgbClr val="FF0000"/>
              </a:solidFill>
              <a:latin typeface="华文新魏" panose="02010800040101010101" pitchFamily="2" charset="-122"/>
              <a:ea typeface="华文新魏" panose="02010800040101010101" pitchFamily="2" charset="-122"/>
            </a:endParaRPr>
          </a:p>
        </p:txBody>
      </p:sp>
      <p:pic>
        <p:nvPicPr>
          <p:cNvPr id="3" name="图片 2">
            <a:hlinkClick r:id="rId5"/>
          </p:cNvPr>
          <p:cNvPicPr>
            <a:picLocks noChangeAspect="1"/>
          </p:cNvPicPr>
          <p:nvPr/>
        </p:nvPicPr>
        <p:blipFill>
          <a:blip r:embed="rId6"/>
          <a:stretch>
            <a:fillRect/>
          </a:stretch>
        </p:blipFill>
        <p:spPr>
          <a:xfrm>
            <a:off x="360614" y="2682147"/>
            <a:ext cx="1877518" cy="1259041"/>
          </a:xfrm>
          <a:prstGeom prst="rect">
            <a:avLst/>
          </a:prstGeom>
        </p:spPr>
      </p:pic>
      <p:pic>
        <p:nvPicPr>
          <p:cNvPr id="4" name="图片 3">
            <a:hlinkClick r:id="rId7"/>
          </p:cNvPr>
          <p:cNvPicPr>
            <a:picLocks noChangeAspect="1"/>
          </p:cNvPicPr>
          <p:nvPr/>
        </p:nvPicPr>
        <p:blipFill>
          <a:blip r:embed="rId8"/>
          <a:stretch>
            <a:fillRect/>
          </a:stretch>
        </p:blipFill>
        <p:spPr>
          <a:xfrm>
            <a:off x="2728240" y="2652089"/>
            <a:ext cx="1953700" cy="1289099"/>
          </a:xfrm>
          <a:prstGeom prst="rect">
            <a:avLst/>
          </a:prstGeom>
        </p:spPr>
      </p:pic>
      <p:pic>
        <p:nvPicPr>
          <p:cNvPr id="5" name="图片 4">
            <a:hlinkClick r:id="rId9"/>
          </p:cNvPr>
          <p:cNvPicPr>
            <a:picLocks noChangeAspect="1"/>
          </p:cNvPicPr>
          <p:nvPr/>
        </p:nvPicPr>
        <p:blipFill>
          <a:blip r:embed="rId10"/>
          <a:stretch>
            <a:fillRect/>
          </a:stretch>
        </p:blipFill>
        <p:spPr>
          <a:xfrm>
            <a:off x="5172048" y="2618279"/>
            <a:ext cx="2020118" cy="1322909"/>
          </a:xfrm>
          <a:prstGeom prst="rect">
            <a:avLst/>
          </a:prstGeom>
        </p:spPr>
      </p:pic>
      <p:pic>
        <p:nvPicPr>
          <p:cNvPr id="6" name="图片 5">
            <a:hlinkClick r:id="rId11"/>
          </p:cNvPr>
          <p:cNvPicPr>
            <a:picLocks noChangeAspect="1"/>
          </p:cNvPicPr>
          <p:nvPr/>
        </p:nvPicPr>
        <p:blipFill>
          <a:blip r:embed="rId12"/>
          <a:stretch>
            <a:fillRect/>
          </a:stretch>
        </p:blipFill>
        <p:spPr>
          <a:xfrm>
            <a:off x="7682274" y="2757967"/>
            <a:ext cx="1758985" cy="1183221"/>
          </a:xfrm>
          <a:prstGeom prst="rect">
            <a:avLst/>
          </a:prstGeom>
        </p:spPr>
      </p:pic>
      <p:pic>
        <p:nvPicPr>
          <p:cNvPr id="7" name="图片 6">
            <a:hlinkClick r:id="rId13"/>
          </p:cNvPr>
          <p:cNvPicPr>
            <a:picLocks noChangeAspect="1"/>
          </p:cNvPicPr>
          <p:nvPr/>
        </p:nvPicPr>
        <p:blipFill>
          <a:blip r:embed="rId14"/>
          <a:stretch>
            <a:fillRect/>
          </a:stretch>
        </p:blipFill>
        <p:spPr>
          <a:xfrm>
            <a:off x="9931367" y="2756288"/>
            <a:ext cx="1833647" cy="1184900"/>
          </a:xfrm>
          <a:prstGeom prst="rect">
            <a:avLst/>
          </a:prstGeom>
        </p:spPr>
      </p:pic>
    </p:spTree>
    <p:extLst>
      <p:ext uri="{BB962C8B-B14F-4D97-AF65-F5344CB8AC3E}">
        <p14:creationId xmlns:p14="http://schemas.microsoft.com/office/powerpoint/2010/main" val="24049627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7907" y="91551"/>
            <a:ext cx="2031325" cy="461665"/>
          </a:xfrm>
          <a:prstGeom prst="rect">
            <a:avLst/>
          </a:prstGeom>
          <a:noFill/>
        </p:spPr>
        <p:txBody>
          <a:bodyPr wrap="none" rtlCol="0">
            <a:spAutoFit/>
          </a:bodyPr>
          <a:lstStyle>
            <a:defPPr>
              <a:defRPr lang="zh-CN"/>
            </a:defPPr>
            <a:lvl1pPr>
              <a:defRPr sz="2400" b="1">
                <a:latin typeface="华文楷体" panose="02010600040101010101" pitchFamily="2" charset="-122"/>
                <a:ea typeface="华文楷体" panose="02010600040101010101" pitchFamily="2" charset="-122"/>
              </a:defRPr>
            </a:lvl1pPr>
          </a:lstStyle>
          <a:p>
            <a:r>
              <a:rPr lang="zh-CN" altLang="en-US" dirty="0" smtClean="0"/>
              <a:t>练习与测试题</a:t>
            </a:r>
            <a:endParaRPr lang="zh-CN" altLang="en-US" dirty="0"/>
          </a:p>
        </p:txBody>
      </p:sp>
      <p:sp>
        <p:nvSpPr>
          <p:cNvPr id="62" name="文本框 61"/>
          <p:cNvSpPr txBox="1"/>
          <p:nvPr/>
        </p:nvSpPr>
        <p:spPr>
          <a:xfrm>
            <a:off x="152399" y="1004446"/>
            <a:ext cx="11825236" cy="732508"/>
          </a:xfrm>
          <a:prstGeom prst="rect">
            <a:avLst/>
          </a:prstGeom>
          <a:noFill/>
        </p:spPr>
        <p:txBody>
          <a:bodyPr wrap="square" rtlCol="0">
            <a:spAutoFit/>
          </a:bodyPr>
          <a:lstStyle/>
          <a:p>
            <a:pPr indent="354013">
              <a:lnSpc>
                <a:spcPct val="130000"/>
              </a:lnSpc>
            </a:pP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是一门实践性很强的应用技术，所以在学习</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应用技术时，需要进行不断的编程练习和实践才可能成为高手，下面为大家收集了一些练习已经为大家提供了一个测试系统。</a:t>
            </a:r>
            <a:endParaRPr lang="en-US" altLang="zh-CN" sz="1600" dirty="0" smtClean="0">
              <a:latin typeface="华文楷体" panose="02010600040101010101" pitchFamily="2" charset="-122"/>
              <a:ea typeface="华文楷体" panose="02010600040101010101" pitchFamily="2" charset="-122"/>
            </a:endParaRPr>
          </a:p>
        </p:txBody>
      </p:sp>
      <p:sp>
        <p:nvSpPr>
          <p:cNvPr id="20" name="文本框 19">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1" name="动作按钮: 自定义 2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23" name="动作按钮: 自定义 22">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24" name="动作按钮: 自定义 23">
            <a:hlinkClick r:id="" action="ppaction://hlinkshowjump?jump=lastslideviewed"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25" name="动作按钮: 自定义 24">
            <a:hlinkClick r:id="rId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8" name="文本框 7"/>
          <p:cNvSpPr txBox="1"/>
          <p:nvPr/>
        </p:nvSpPr>
        <p:spPr>
          <a:xfrm>
            <a:off x="4863118" y="3442287"/>
            <a:ext cx="5471370"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点击“</a:t>
            </a:r>
            <a:r>
              <a:rPr lang="zh-CN" altLang="en-US" sz="1600" dirty="0" smtClean="0">
                <a:latin typeface="华文楷体" panose="02010600040101010101" pitchFamily="2" charset="-122"/>
                <a:ea typeface="华文楷体" panose="02010600040101010101" pitchFamily="2" charset="-122"/>
                <a:hlinkClick r:id="rId5" action="ppaction://hlinkfile"/>
              </a:rPr>
              <a:t>练习</a:t>
            </a:r>
            <a:r>
              <a:rPr lang="zh-CN" altLang="en-US" sz="1600" dirty="0" smtClean="0">
                <a:latin typeface="华文楷体" panose="02010600040101010101" pitchFamily="2" charset="-122"/>
                <a:ea typeface="华文楷体" panose="02010600040101010101" pitchFamily="2" charset="-122"/>
              </a:rPr>
              <a:t>”查看</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练习题，点击“</a:t>
            </a:r>
            <a:r>
              <a:rPr lang="zh-CN" altLang="en-US" sz="1600" dirty="0" smtClean="0">
                <a:latin typeface="华文楷体" panose="02010600040101010101" pitchFamily="2" charset="-122"/>
                <a:ea typeface="华文楷体" panose="02010600040101010101" pitchFamily="2" charset="-122"/>
                <a:hlinkClick r:id="rId6"/>
              </a:rPr>
              <a:t>测试</a:t>
            </a:r>
            <a:r>
              <a:rPr lang="zh-CN" altLang="en-US" sz="1600" dirty="0" smtClean="0">
                <a:latin typeface="华文楷体" panose="02010600040101010101" pitchFamily="2" charset="-122"/>
                <a:ea typeface="华文楷体" panose="02010600040101010101" pitchFamily="2" charset="-122"/>
              </a:rPr>
              <a:t>”进入测试练习</a:t>
            </a:r>
            <a:endParaRPr lang="zh-CN" altLang="en-US" sz="1600" dirty="0">
              <a:latin typeface="华文楷体" panose="02010600040101010101" pitchFamily="2" charset="-122"/>
              <a:ea typeface="华文楷体" panose="02010600040101010101" pitchFamily="2" charset="-122"/>
            </a:endParaRPr>
          </a:p>
        </p:txBody>
      </p:sp>
      <p:pic>
        <p:nvPicPr>
          <p:cNvPr id="19" name="图片 18"/>
          <p:cNvPicPr/>
          <p:nvPr/>
        </p:nvPicPr>
        <p:blipFill>
          <a:blip r:embed="rId7">
            <a:extLst>
              <a:ext uri="{28A0092B-C50C-407E-A947-70E740481C1C}">
                <a14:useLocalDpi xmlns:a14="http://schemas.microsoft.com/office/drawing/2010/main" val="0"/>
              </a:ext>
            </a:extLst>
          </a:blip>
          <a:srcRect/>
          <a:stretch>
            <a:fillRect/>
          </a:stretch>
        </p:blipFill>
        <p:spPr bwMode="auto">
          <a:xfrm>
            <a:off x="814267" y="1967952"/>
            <a:ext cx="3273830" cy="3368144"/>
          </a:xfrm>
          <a:prstGeom prst="rect">
            <a:avLst/>
          </a:prstGeom>
          <a:noFill/>
          <a:ln>
            <a:noFill/>
          </a:ln>
        </p:spPr>
      </p:pic>
      <p:sp>
        <p:nvSpPr>
          <p:cNvPr id="26" name="文本框 25"/>
          <p:cNvSpPr txBox="1"/>
          <p:nvPr/>
        </p:nvSpPr>
        <p:spPr>
          <a:xfrm>
            <a:off x="482623" y="5486174"/>
            <a:ext cx="3605474" cy="338554"/>
          </a:xfrm>
          <a:prstGeom prst="rect">
            <a:avLst/>
          </a:prstGeom>
          <a:noFill/>
        </p:spPr>
        <p:txBody>
          <a:bodyPr wrap="none" rtlCol="0">
            <a:spAutoFit/>
          </a:bodyPr>
          <a:lstStyle/>
          <a:p>
            <a:r>
              <a:rPr lang="zh-CN" altLang="en-US" sz="1600" dirty="0" smtClean="0">
                <a:latin typeface="华文楷体" panose="02010600040101010101" pitchFamily="2" charset="-122"/>
                <a:ea typeface="华文楷体" panose="02010600040101010101" pitchFamily="2" charset="-122"/>
              </a:rPr>
              <a:t>技成</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学习机箱，方便学员学习练习</a:t>
            </a:r>
            <a:endParaRPr lang="zh-CN" altLang="en-US" sz="1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193201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057795" cy="461665"/>
          </a:xfrm>
          <a:prstGeom prst="rect">
            <a:avLst/>
          </a:prstGeom>
          <a:noFill/>
        </p:spPr>
        <p:txBody>
          <a:bodyPr wrap="none" rtlCol="0">
            <a:spAutoFit/>
          </a:bodyPr>
          <a:lstStyle/>
          <a:p>
            <a:r>
              <a:rPr lang="en-US" altLang="zh-CN" sz="2400" b="1" dirty="0" smtClean="0">
                <a:latin typeface="华文楷体" panose="02010600040101010101" pitchFamily="2" charset="-122"/>
                <a:ea typeface="华文楷体" panose="02010600040101010101" pitchFamily="2" charset="-122"/>
              </a:rPr>
              <a:t>PLC</a:t>
            </a:r>
            <a:r>
              <a:rPr lang="zh-CN" altLang="en-US" sz="2400" b="1" dirty="0" smtClean="0">
                <a:latin typeface="华文楷体" panose="02010600040101010101" pitchFamily="2" charset="-122"/>
                <a:ea typeface="华文楷体" panose="02010600040101010101" pitchFamily="2" charset="-122"/>
              </a:rPr>
              <a:t>编程软件下载、安装及常见问题</a:t>
            </a:r>
            <a:endParaRPr lang="zh-CN" altLang="en-US" sz="2400"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05153" y="736842"/>
            <a:ext cx="11479725" cy="1052596"/>
          </a:xfrm>
          <a:prstGeom prst="rect">
            <a:avLst/>
          </a:prstGeom>
          <a:noFill/>
        </p:spPr>
        <p:txBody>
          <a:bodyPr wrap="square" rtlCol="0">
            <a:spAutoFit/>
          </a:bodyPr>
          <a:lstStyle/>
          <a:p>
            <a:pPr indent="269875">
              <a:lnSpc>
                <a:spcPct val="130000"/>
              </a:lnSpc>
            </a:pPr>
            <a:r>
              <a:rPr lang="zh-CN" altLang="en-US" sz="1600" dirty="0" smtClean="0">
                <a:latin typeface="华文楷体" panose="02010600040101010101" pitchFamily="2" charset="-122"/>
                <a:ea typeface="华文楷体" panose="02010600040101010101" pitchFamily="2" charset="-122"/>
              </a:rPr>
              <a:t>编程软件顾名思义就是用于对</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进行程序编写的软件，西门子</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根据说使用的系列不一样软件也不相同，如</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的编程软件：</a:t>
            </a:r>
            <a:r>
              <a:rPr lang="en-US" altLang="zh-CN" sz="1600" dirty="0" smtClean="0">
                <a:latin typeface="华文楷体" panose="02010600040101010101" pitchFamily="2" charset="-122"/>
                <a:ea typeface="华文楷体" panose="02010600040101010101" pitchFamily="2" charset="-122"/>
              </a:rPr>
              <a:t>Step7 Micro/win  ,S7-300</a:t>
            </a:r>
            <a:r>
              <a:rPr lang="zh-CN" altLang="en-US" sz="1600" dirty="0" smtClean="0">
                <a:latin typeface="华文楷体" panose="02010600040101010101" pitchFamily="2" charset="-122"/>
                <a:ea typeface="华文楷体" panose="02010600040101010101" pitchFamily="2" charset="-122"/>
              </a:rPr>
              <a:t>的编程软件</a:t>
            </a:r>
            <a:r>
              <a:rPr lang="en-US" altLang="zh-CN" sz="1600" dirty="0" smtClean="0">
                <a:latin typeface="华文楷体" panose="02010600040101010101" pitchFamily="2" charset="-122"/>
                <a:ea typeface="华文楷体" panose="02010600040101010101" pitchFamily="2" charset="-122"/>
              </a:rPr>
              <a:t>:Step7 Manage</a:t>
            </a:r>
            <a:r>
              <a:rPr lang="zh-CN" altLang="en-US" sz="1600" dirty="0" smtClean="0">
                <a:latin typeface="华文楷体" panose="02010600040101010101" pitchFamily="2" charset="-122"/>
                <a:ea typeface="华文楷体" panose="02010600040101010101" pitchFamily="2" charset="-122"/>
              </a:rPr>
              <a:t>。在这里主要为大家提供</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和触摸屏相关软件方面的资料：① 软件的下载、② 软件的安装方法及常见问题，③ 软件的基本操作等。</a:t>
            </a:r>
            <a:endParaRPr lang="zh-CN" altLang="en-US" sz="1600" dirty="0">
              <a:latin typeface="华文楷体" panose="02010600040101010101" pitchFamily="2" charset="-122"/>
              <a:ea typeface="华文楷体" panose="02010600040101010101" pitchFamily="2" charset="-122"/>
            </a:endParaRPr>
          </a:p>
        </p:txBody>
      </p:sp>
      <p:cxnSp>
        <p:nvCxnSpPr>
          <p:cNvPr id="28" name="直接连接符 27"/>
          <p:cNvCxnSpPr/>
          <p:nvPr/>
        </p:nvCxnSpPr>
        <p:spPr>
          <a:xfrm>
            <a:off x="958984" y="2913623"/>
            <a:ext cx="4300291"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9" name="圆角矩形 28">
            <a:hlinkClick r:id="rId3" action="ppaction://hlinksldjump"/>
          </p:cNvPr>
          <p:cNvSpPr/>
          <p:nvPr/>
        </p:nvSpPr>
        <p:spPr>
          <a:xfrm>
            <a:off x="958984" y="3316742"/>
            <a:ext cx="1012367" cy="446746"/>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LOGO!</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0" name="直接连接符 29"/>
          <p:cNvCxnSpPr/>
          <p:nvPr/>
        </p:nvCxnSpPr>
        <p:spPr>
          <a:xfrm>
            <a:off x="1433721" y="29136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1" name="圆角矩形 30">
            <a:hlinkClick r:id="rId4" action="ppaction://hlinksldjump"/>
          </p:cNvPr>
          <p:cNvSpPr/>
          <p:nvPr/>
        </p:nvSpPr>
        <p:spPr>
          <a:xfrm>
            <a:off x="2125413" y="3316742"/>
            <a:ext cx="986479" cy="446746"/>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S7-200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32" name="圆角矩形 31">
            <a:hlinkClick r:id="rId5" action="ppaction://hlinksldjump"/>
          </p:cNvPr>
          <p:cNvSpPr/>
          <p:nvPr/>
        </p:nvSpPr>
        <p:spPr>
          <a:xfrm>
            <a:off x="3291843" y="3316741"/>
            <a:ext cx="1523998" cy="44674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S7-200SMART</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33" name="圆角矩形 32">
            <a:hlinkClick r:id="rId6" action="ppaction://hlinksldjump"/>
          </p:cNvPr>
          <p:cNvSpPr/>
          <p:nvPr/>
        </p:nvSpPr>
        <p:spPr>
          <a:xfrm>
            <a:off x="5052931" y="3316742"/>
            <a:ext cx="1472129" cy="44674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S7-1200/1500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34" name="圆角矩形 33">
            <a:hlinkClick r:id="rId7" action="ppaction://hlinksldjump"/>
          </p:cNvPr>
          <p:cNvSpPr/>
          <p:nvPr/>
        </p:nvSpPr>
        <p:spPr>
          <a:xfrm>
            <a:off x="6770140" y="3336414"/>
            <a:ext cx="1206643" cy="427074"/>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S7-300/400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5" name="直接连接符 34"/>
          <p:cNvCxnSpPr/>
          <p:nvPr/>
        </p:nvCxnSpPr>
        <p:spPr>
          <a:xfrm>
            <a:off x="2608676" y="29136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a:off x="4063850" y="29136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7" name="直接箭头连接符 36"/>
          <p:cNvCxnSpPr/>
          <p:nvPr/>
        </p:nvCxnSpPr>
        <p:spPr>
          <a:xfrm>
            <a:off x="5259275" y="2913623"/>
            <a:ext cx="553064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573101" y="291362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9" name="直接连接符 38"/>
          <p:cNvCxnSpPr/>
          <p:nvPr/>
        </p:nvCxnSpPr>
        <p:spPr>
          <a:xfrm>
            <a:off x="7343082" y="2913623"/>
            <a:ext cx="0" cy="40311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0" name="直接连接符 39"/>
          <p:cNvCxnSpPr/>
          <p:nvPr/>
        </p:nvCxnSpPr>
        <p:spPr>
          <a:xfrm>
            <a:off x="9216251" y="2923459"/>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圆角矩形 44">
            <a:hlinkClick r:id="rId8" action="ppaction://hlinksldjump"/>
          </p:cNvPr>
          <p:cNvSpPr/>
          <p:nvPr/>
        </p:nvSpPr>
        <p:spPr>
          <a:xfrm>
            <a:off x="8228468" y="3346249"/>
            <a:ext cx="2159738" cy="427074"/>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触摸屏于组态软件</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8" name="文本框 7"/>
          <p:cNvSpPr txBox="1"/>
          <p:nvPr/>
        </p:nvSpPr>
        <p:spPr>
          <a:xfrm>
            <a:off x="1225972" y="2476713"/>
            <a:ext cx="415498" cy="369332"/>
          </a:xfrm>
          <a:prstGeom prst="rect">
            <a:avLst/>
          </a:prstGeom>
          <a:noFill/>
        </p:spPr>
        <p:txBody>
          <a:bodyPr wrap="none" rtlCol="0">
            <a:spAutoFit/>
          </a:bodyPr>
          <a:lstStyle/>
          <a:p>
            <a:r>
              <a:rPr lang="zh-CN" altLang="en-US" dirty="0" smtClean="0"/>
              <a:t>❶</a:t>
            </a:r>
            <a:endParaRPr lang="zh-CN" altLang="en-US" dirty="0"/>
          </a:p>
        </p:txBody>
      </p:sp>
      <p:sp>
        <p:nvSpPr>
          <p:cNvPr id="50" name="文本框 49"/>
          <p:cNvSpPr txBox="1"/>
          <p:nvPr/>
        </p:nvSpPr>
        <p:spPr>
          <a:xfrm>
            <a:off x="2400927" y="2476713"/>
            <a:ext cx="415498" cy="369332"/>
          </a:xfrm>
          <a:prstGeom prst="rect">
            <a:avLst/>
          </a:prstGeom>
          <a:noFill/>
        </p:spPr>
        <p:txBody>
          <a:bodyPr wrap="none" rtlCol="0">
            <a:spAutoFit/>
          </a:bodyPr>
          <a:lstStyle/>
          <a:p>
            <a:r>
              <a:rPr lang="zh-CN" altLang="en-US" dirty="0" smtClean="0"/>
              <a:t>❷</a:t>
            </a:r>
            <a:endParaRPr lang="zh-CN" altLang="en-US" dirty="0"/>
          </a:p>
        </p:txBody>
      </p:sp>
      <p:sp>
        <p:nvSpPr>
          <p:cNvPr id="51" name="文本框 50"/>
          <p:cNvSpPr txBox="1"/>
          <p:nvPr/>
        </p:nvSpPr>
        <p:spPr>
          <a:xfrm>
            <a:off x="3856101" y="2476713"/>
            <a:ext cx="415498" cy="369332"/>
          </a:xfrm>
          <a:prstGeom prst="rect">
            <a:avLst/>
          </a:prstGeom>
          <a:noFill/>
        </p:spPr>
        <p:txBody>
          <a:bodyPr wrap="none" rtlCol="0">
            <a:spAutoFit/>
          </a:bodyPr>
          <a:lstStyle/>
          <a:p>
            <a:r>
              <a:rPr lang="zh-CN" altLang="en-US" dirty="0" smtClean="0"/>
              <a:t>❸</a:t>
            </a:r>
            <a:endParaRPr lang="zh-CN" altLang="en-US" dirty="0"/>
          </a:p>
        </p:txBody>
      </p:sp>
      <p:sp>
        <p:nvSpPr>
          <p:cNvPr id="52" name="文本框 51"/>
          <p:cNvSpPr txBox="1"/>
          <p:nvPr/>
        </p:nvSpPr>
        <p:spPr>
          <a:xfrm>
            <a:off x="5365352" y="2476713"/>
            <a:ext cx="415498" cy="369332"/>
          </a:xfrm>
          <a:prstGeom prst="rect">
            <a:avLst/>
          </a:prstGeom>
          <a:noFill/>
        </p:spPr>
        <p:txBody>
          <a:bodyPr wrap="none" rtlCol="0">
            <a:spAutoFit/>
          </a:bodyPr>
          <a:lstStyle/>
          <a:p>
            <a:r>
              <a:rPr lang="zh-CN" altLang="en-US" dirty="0" smtClean="0"/>
              <a:t>❹</a:t>
            </a:r>
            <a:endParaRPr lang="zh-CN" altLang="en-US" dirty="0"/>
          </a:p>
        </p:txBody>
      </p:sp>
      <p:sp>
        <p:nvSpPr>
          <p:cNvPr id="53" name="文本框 52"/>
          <p:cNvSpPr txBox="1"/>
          <p:nvPr/>
        </p:nvSpPr>
        <p:spPr>
          <a:xfrm>
            <a:off x="7135333" y="2476713"/>
            <a:ext cx="415498" cy="369332"/>
          </a:xfrm>
          <a:prstGeom prst="rect">
            <a:avLst/>
          </a:prstGeom>
          <a:noFill/>
        </p:spPr>
        <p:txBody>
          <a:bodyPr wrap="none" rtlCol="0">
            <a:spAutoFit/>
          </a:bodyPr>
          <a:lstStyle/>
          <a:p>
            <a:r>
              <a:rPr lang="zh-CN" altLang="en-US" dirty="0" smtClean="0"/>
              <a:t>❺</a:t>
            </a:r>
            <a:endParaRPr lang="zh-CN" altLang="en-US" dirty="0"/>
          </a:p>
        </p:txBody>
      </p:sp>
      <p:sp>
        <p:nvSpPr>
          <p:cNvPr id="54" name="文本框 53"/>
          <p:cNvSpPr txBox="1"/>
          <p:nvPr/>
        </p:nvSpPr>
        <p:spPr>
          <a:xfrm>
            <a:off x="9003816" y="2476713"/>
            <a:ext cx="415498" cy="369332"/>
          </a:xfrm>
          <a:prstGeom prst="rect">
            <a:avLst/>
          </a:prstGeom>
          <a:noFill/>
        </p:spPr>
        <p:txBody>
          <a:bodyPr wrap="none" rtlCol="0">
            <a:spAutoFit/>
          </a:bodyPr>
          <a:lstStyle/>
          <a:p>
            <a:r>
              <a:rPr lang="zh-CN" altLang="en-US" dirty="0" smtClean="0"/>
              <a:t>❻</a:t>
            </a:r>
            <a:endParaRPr lang="zh-CN" altLang="en-US" dirty="0"/>
          </a:p>
        </p:txBody>
      </p:sp>
      <p:sp>
        <p:nvSpPr>
          <p:cNvPr id="56" name="文本框 55"/>
          <p:cNvSpPr txBox="1"/>
          <p:nvPr/>
        </p:nvSpPr>
        <p:spPr>
          <a:xfrm>
            <a:off x="3291843" y="4523811"/>
            <a:ext cx="4403770" cy="738664"/>
          </a:xfrm>
          <a:prstGeom prst="rect">
            <a:avLst/>
          </a:prstGeom>
          <a:noFill/>
        </p:spPr>
        <p:txBody>
          <a:bodyPr wrap="none" rtlCol="0">
            <a:spAutoFit/>
          </a:bodyPr>
          <a:lstStyle/>
          <a:p>
            <a:pPr>
              <a:lnSpc>
                <a:spcPct val="150000"/>
              </a:lnSpc>
            </a:pPr>
            <a:r>
              <a:rPr lang="zh-CN" altLang="en-US" sz="1400" dirty="0" smtClean="0">
                <a:solidFill>
                  <a:srgbClr val="FF0000"/>
                </a:solidFill>
                <a:latin typeface="华文楷体" panose="02010600040101010101" pitchFamily="2" charset="-122"/>
                <a:ea typeface="华文楷体" panose="02010600040101010101" pitchFamily="2" charset="-122"/>
              </a:rPr>
              <a:t>注：① 点击对应品牌查看对应软件说明</a:t>
            </a:r>
            <a:endParaRPr lang="en-US" altLang="zh-CN" sz="1400" dirty="0" smtClean="0">
              <a:solidFill>
                <a:srgbClr val="FF0000"/>
              </a:solidFill>
              <a:latin typeface="华文楷体" panose="02010600040101010101" pitchFamily="2" charset="-122"/>
              <a:ea typeface="华文楷体" panose="02010600040101010101" pitchFamily="2" charset="-122"/>
            </a:endParaRPr>
          </a:p>
          <a:p>
            <a:pPr>
              <a:lnSpc>
                <a:spcPct val="150000"/>
              </a:lnSpc>
            </a:pPr>
            <a:r>
              <a:rPr lang="en-US" altLang="zh-CN" sz="1400" dirty="0" smtClean="0">
                <a:solidFill>
                  <a:srgbClr val="FF0000"/>
                </a:solidFill>
                <a:latin typeface="华文楷体" panose="02010600040101010101" pitchFamily="2" charset="-122"/>
                <a:ea typeface="华文楷体" panose="02010600040101010101" pitchFamily="2" charset="-122"/>
              </a:rPr>
              <a:t>         ② </a:t>
            </a:r>
            <a:r>
              <a:rPr lang="zh-CN" altLang="en-US" sz="1400" dirty="0" smtClean="0">
                <a:solidFill>
                  <a:srgbClr val="FF0000"/>
                </a:solidFill>
                <a:latin typeface="华文楷体" panose="02010600040101010101" pitchFamily="2" charset="-122"/>
                <a:ea typeface="华文楷体" panose="02010600040101010101" pitchFamily="2" charset="-122"/>
              </a:rPr>
              <a:t>所有软件之提供学习版本，不提供授权后破解</a:t>
            </a:r>
            <a:r>
              <a:rPr lang="en-US" altLang="zh-CN" sz="1400" dirty="0" smtClean="0">
                <a:solidFill>
                  <a:srgbClr val="FF0000"/>
                </a:solidFill>
                <a:latin typeface="华文楷体" panose="02010600040101010101" pitchFamily="2" charset="-122"/>
                <a:ea typeface="华文楷体" panose="02010600040101010101" pitchFamily="2" charset="-122"/>
              </a:rPr>
              <a:t>.</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59" name="文本框 58"/>
          <p:cNvSpPr txBox="1"/>
          <p:nvPr/>
        </p:nvSpPr>
        <p:spPr>
          <a:xfrm>
            <a:off x="9704849" y="2511962"/>
            <a:ext cx="1980029" cy="307777"/>
          </a:xfrm>
          <a:prstGeom prst="rect">
            <a:avLst/>
          </a:prstGeom>
          <a:noFill/>
        </p:spPr>
        <p:txBody>
          <a:bodyPr wrap="none" rtlCol="0">
            <a:spAutoFit/>
          </a:bodyPr>
          <a:lstStyle/>
          <a:p>
            <a:r>
              <a:rPr lang="zh-CN" altLang="en-US" sz="1400" b="1" dirty="0" smtClean="0">
                <a:latin typeface="华文楷体" panose="02010600040101010101" pitchFamily="2" charset="-122"/>
                <a:ea typeface="华文楷体" panose="02010600040101010101" pitchFamily="2" charset="-122"/>
              </a:rPr>
              <a:t>软件下载、安装及使用</a:t>
            </a:r>
            <a:endParaRPr lang="zh-CN" altLang="en-US" sz="1400" b="1" dirty="0">
              <a:latin typeface="华文楷体" panose="02010600040101010101" pitchFamily="2" charset="-122"/>
              <a:ea typeface="华文楷体" panose="02010600040101010101" pitchFamily="2" charset="-122"/>
            </a:endParaRPr>
          </a:p>
        </p:txBody>
      </p:sp>
      <p:sp>
        <p:nvSpPr>
          <p:cNvPr id="60" name="文本框 59">
            <a:hlinkClick r:id="rId9"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61" name="动作按钮: 自定义 6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62" name="动作按钮: 自定义 61">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63" name="动作按钮: 自定义 62">
            <a:hlinkClick r:id="rId10"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64" name="动作按钮: 自定义 63">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245674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Adobe 楷体 Std R" panose="02020400000000000000" pitchFamily="18" charset="-122"/>
              <a:ea typeface="Adobe 楷体 Std R" panose="02020400000000000000" pitchFamily="18" charset="-122"/>
            </a:endParaRPr>
          </a:p>
        </p:txBody>
      </p:sp>
      <p:sp>
        <p:nvSpPr>
          <p:cNvPr id="4" name="矩形 3"/>
          <p:cNvSpPr/>
          <p:nvPr/>
        </p:nvSpPr>
        <p:spPr>
          <a:xfrm>
            <a:off x="894588" y="2897755"/>
            <a:ext cx="5943807" cy="1200329"/>
          </a:xfrm>
          <a:prstGeom prst="rect">
            <a:avLst/>
          </a:prstGeom>
        </p:spPr>
        <p:txBody>
          <a:bodyPr wrap="none">
            <a:spAutoFit/>
          </a:bodyPr>
          <a:lstStyle/>
          <a:p>
            <a:pPr algn="ctr"/>
            <a:r>
              <a:rPr lang="en-US" altLang="zh-CN" sz="7200" b="1" dirty="0" smtClean="0">
                <a:solidFill>
                  <a:srgbClr val="1662A7"/>
                </a:solidFill>
                <a:latin typeface="Rockwell Extra Bold" panose="02060903040505020403" pitchFamily="18" charset="0"/>
                <a:ea typeface="微软雅黑" panose="020B0503020204020204" pitchFamily="34" charset="-122"/>
              </a:rPr>
              <a:t>Thank </a:t>
            </a:r>
            <a:r>
              <a:rPr lang="en-US" altLang="zh-CN" sz="7200" b="1" dirty="0">
                <a:solidFill>
                  <a:srgbClr val="1662A7"/>
                </a:solidFill>
                <a:latin typeface="Rockwell Extra Bold" panose="02060903040505020403" pitchFamily="18" charset="0"/>
                <a:ea typeface="微软雅黑" panose="020B0503020204020204" pitchFamily="34" charset="-122"/>
              </a:rPr>
              <a:t>you</a:t>
            </a:r>
            <a:endParaRPr lang="zh-CN" altLang="en-US" sz="7200" b="1" dirty="0">
              <a:solidFill>
                <a:srgbClr val="1662A7"/>
              </a:solidFill>
              <a:latin typeface="Rockwell Extra Bold" panose="02060903040505020403" pitchFamily="18" charset="0"/>
              <a:ea typeface="微软雅黑" panose="020B0503020204020204" pitchFamily="34" charset="-122"/>
            </a:endParaRPr>
          </a:p>
        </p:txBody>
      </p:sp>
      <p:grpSp>
        <p:nvGrpSpPr>
          <p:cNvPr id="8" name="组合 7"/>
          <p:cNvGrpSpPr/>
          <p:nvPr/>
        </p:nvGrpSpPr>
        <p:grpSpPr>
          <a:xfrm>
            <a:off x="7095763" y="1850912"/>
            <a:ext cx="4108817" cy="3806650"/>
            <a:chOff x="6197027" y="1616370"/>
            <a:chExt cx="4108817" cy="380665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0964"/>
            <a:stretch/>
          </p:blipFill>
          <p:spPr>
            <a:xfrm>
              <a:off x="6494478" y="1616370"/>
              <a:ext cx="3298216" cy="3294016"/>
            </a:xfrm>
            <a:prstGeom prst="rect">
              <a:avLst/>
            </a:prstGeom>
          </p:spPr>
        </p:pic>
        <p:sp>
          <p:nvSpPr>
            <p:cNvPr id="7" name="矩形 6"/>
            <p:cNvSpPr/>
            <p:nvPr/>
          </p:nvSpPr>
          <p:spPr>
            <a:xfrm>
              <a:off x="6197027" y="5053688"/>
              <a:ext cx="4108817" cy="369332"/>
            </a:xfrm>
            <a:prstGeom prst="rect">
              <a:avLst/>
            </a:prstGeom>
          </p:spPr>
          <p:txBody>
            <a:bodyPr wrap="none">
              <a:spAutoFit/>
            </a:bodyPr>
            <a:lstStyle/>
            <a:p>
              <a:pPr algn="ctr"/>
              <a:r>
                <a:rPr lang="zh-CN" altLang="en-US" dirty="0" smtClean="0">
                  <a:latin typeface="微软雅黑" panose="020B0503020204020204" pitchFamily="34" charset="-122"/>
                  <a:ea typeface="微软雅黑" panose="020B0503020204020204" pitchFamily="34" charset="-122"/>
                </a:rPr>
                <a:t>扫描二维码关注</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技成培训网订阅号</a:t>
              </a: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7023335" y="1610605"/>
            <a:ext cx="4206869" cy="42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58938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038559" cy="461665"/>
          </a:xfrm>
          <a:prstGeom prst="rect">
            <a:avLst/>
          </a:prstGeom>
          <a:noFill/>
        </p:spPr>
        <p:txBody>
          <a:bodyPr wrap="none" rtlCol="0">
            <a:spAutoFit/>
          </a:bodyPr>
          <a:lstStyle/>
          <a:p>
            <a:r>
              <a:rPr lang="zh-CN" altLang="en-US" sz="2400" b="1" dirty="0" smtClean="0">
                <a:latin typeface="华文楷体" panose="02010600040101010101" pitchFamily="2" charset="-122"/>
                <a:ea typeface="华文楷体" panose="02010600040101010101" pitchFamily="2" charset="-122"/>
              </a:rPr>
              <a:t>技成培训网西门子</a:t>
            </a:r>
            <a:r>
              <a:rPr lang="en-US" altLang="zh-CN" sz="2400" b="1" dirty="0" smtClean="0">
                <a:latin typeface="华文楷体" panose="02010600040101010101" pitchFamily="2" charset="-122"/>
                <a:ea typeface="华文楷体" panose="02010600040101010101" pitchFamily="2" charset="-122"/>
              </a:rPr>
              <a:t>PLC</a:t>
            </a:r>
            <a:r>
              <a:rPr lang="zh-CN" altLang="en-US" sz="2400" b="1" dirty="0" smtClean="0">
                <a:latin typeface="华文楷体" panose="02010600040101010101" pitchFamily="2" charset="-122"/>
                <a:ea typeface="华文楷体" panose="02010600040101010101" pitchFamily="2" charset="-122"/>
              </a:rPr>
              <a:t>课程学习规划</a:t>
            </a:r>
            <a:endParaRPr lang="zh-CN" altLang="en-US" sz="2400"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5140" y="750322"/>
            <a:ext cx="11449715" cy="1052596"/>
          </a:xfrm>
          <a:prstGeom prst="rect">
            <a:avLst/>
          </a:prstGeom>
          <a:noFill/>
        </p:spPr>
        <p:txBody>
          <a:bodyPr wrap="square" rtlCol="0">
            <a:spAutoFit/>
          </a:bodyPr>
          <a:lstStyle/>
          <a:p>
            <a:pPr indent="263525">
              <a:lnSpc>
                <a:spcPct val="130000"/>
              </a:lnSpc>
            </a:pPr>
            <a:r>
              <a:rPr lang="zh-CN" altLang="en-US" sz="1600" dirty="0">
                <a:latin typeface="华文楷体" panose="02010600040101010101" pitchFamily="2" charset="-122"/>
                <a:ea typeface="华文楷体" panose="02010600040101010101" pitchFamily="2" charset="-122"/>
              </a:rPr>
              <a:t>技成培训网上现有</a:t>
            </a:r>
            <a:r>
              <a:rPr lang="en-US" altLang="zh-CN" sz="1600" dirty="0">
                <a:latin typeface="华文楷体" panose="02010600040101010101" pitchFamily="2" charset="-122"/>
                <a:ea typeface="华文楷体" panose="02010600040101010101" pitchFamily="2" charset="-122"/>
              </a:rPr>
              <a:t>19</a:t>
            </a:r>
            <a:r>
              <a:rPr lang="zh-CN" altLang="en-US" sz="1600" dirty="0">
                <a:latin typeface="华文楷体" panose="02010600040101010101" pitchFamily="2" charset="-122"/>
                <a:ea typeface="华文楷体" panose="02010600040101010101" pitchFamily="2" charset="-122"/>
              </a:rPr>
              <a:t>门西门子</a:t>
            </a:r>
            <a:r>
              <a:rPr lang="en-US" altLang="zh-CN" sz="1600" dirty="0">
                <a:latin typeface="华文楷体" panose="02010600040101010101" pitchFamily="2" charset="-122"/>
                <a:ea typeface="华文楷体" panose="02010600040101010101" pitchFamily="2" charset="-122"/>
              </a:rPr>
              <a:t>PLC</a:t>
            </a:r>
            <a:r>
              <a:rPr lang="zh-CN" altLang="en-US" sz="1600" dirty="0">
                <a:latin typeface="华文楷体" panose="02010600040101010101" pitchFamily="2" charset="-122"/>
                <a:ea typeface="华文楷体" panose="02010600040101010101" pitchFamily="2" charset="-122"/>
              </a:rPr>
              <a:t>相关课程以及</a:t>
            </a:r>
            <a:r>
              <a:rPr lang="en-US" altLang="zh-CN" sz="1600" dirty="0">
                <a:latin typeface="华文楷体" panose="02010600040101010101" pitchFamily="2" charset="-122"/>
                <a:ea typeface="华文楷体" panose="02010600040101010101" pitchFamily="2" charset="-122"/>
              </a:rPr>
              <a:t>1</a:t>
            </a:r>
            <a:r>
              <a:rPr lang="zh-CN" altLang="en-US" sz="1600" dirty="0">
                <a:latin typeface="华文楷体" panose="02010600040101010101" pitchFamily="2" charset="-122"/>
                <a:ea typeface="华文楷体" panose="02010600040101010101" pitchFamily="2" charset="-122"/>
              </a:rPr>
              <a:t>门西门子变频器和</a:t>
            </a:r>
            <a:r>
              <a:rPr lang="en-US" altLang="zh-CN" sz="1600" dirty="0">
                <a:latin typeface="华文楷体" panose="02010600040101010101" pitchFamily="2" charset="-122"/>
                <a:ea typeface="华文楷体" panose="02010600040101010101" pitchFamily="2" charset="-122"/>
              </a:rPr>
              <a:t>2</a:t>
            </a:r>
            <a:r>
              <a:rPr lang="zh-CN" altLang="en-US" sz="1600" dirty="0">
                <a:latin typeface="华文楷体" panose="02010600040101010101" pitchFamily="2" charset="-122"/>
                <a:ea typeface="华文楷体" panose="02010600040101010101" pitchFamily="2" charset="-122"/>
              </a:rPr>
              <a:t>门西门子组态软件及触摸屏应用课程，这</a:t>
            </a:r>
            <a:r>
              <a:rPr lang="en-US" altLang="zh-CN" sz="1600" dirty="0">
                <a:latin typeface="华文楷体" panose="02010600040101010101" pitchFamily="2" charset="-122"/>
                <a:ea typeface="华文楷体" panose="02010600040101010101" pitchFamily="2" charset="-122"/>
              </a:rPr>
              <a:t>19</a:t>
            </a:r>
            <a:r>
              <a:rPr lang="zh-CN" altLang="en-US" sz="1600" dirty="0">
                <a:latin typeface="华文楷体" panose="02010600040101010101" pitchFamily="2" charset="-122"/>
                <a:ea typeface="华文楷体" panose="02010600040101010101" pitchFamily="2" charset="-122"/>
              </a:rPr>
              <a:t>门</a:t>
            </a:r>
            <a:r>
              <a:rPr lang="en-US" altLang="zh-CN" sz="1600" dirty="0">
                <a:latin typeface="华文楷体" panose="02010600040101010101" pitchFamily="2" charset="-122"/>
                <a:ea typeface="华文楷体" panose="02010600040101010101" pitchFamily="2" charset="-122"/>
              </a:rPr>
              <a:t>PLC</a:t>
            </a:r>
            <a:r>
              <a:rPr lang="zh-CN" altLang="en-US" sz="1600" dirty="0">
                <a:latin typeface="华文楷体" panose="02010600040101010101" pitchFamily="2" charset="-122"/>
                <a:ea typeface="华文楷体" panose="02010600040101010101" pitchFamily="2" charset="-122"/>
              </a:rPr>
              <a:t>课程中包含了西门子</a:t>
            </a:r>
            <a:r>
              <a:rPr lang="en-US" altLang="zh-CN" sz="1600" dirty="0">
                <a:latin typeface="华文楷体" panose="02010600040101010101" pitchFamily="2" charset="-122"/>
                <a:ea typeface="华文楷体" panose="02010600040101010101" pitchFamily="2" charset="-122"/>
              </a:rPr>
              <a:t>LOGO</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rPr>
              <a:t>S7-200</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rPr>
              <a:t>S7-200SMART</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rPr>
              <a:t>S7-1200</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rPr>
              <a:t>S7-300</a:t>
            </a:r>
            <a:r>
              <a:rPr lang="zh-CN" altLang="en-US" sz="1600" dirty="0">
                <a:latin typeface="华文楷体" panose="02010600040101010101" pitchFamily="2" charset="-122"/>
                <a:ea typeface="华文楷体" panose="02010600040101010101" pitchFamily="2" charset="-122"/>
              </a:rPr>
              <a:t>、</a:t>
            </a:r>
            <a:r>
              <a:rPr lang="en-US" altLang="zh-CN" sz="1600" dirty="0">
                <a:latin typeface="华文楷体" panose="02010600040101010101" pitchFamily="2" charset="-122"/>
                <a:ea typeface="华文楷体" panose="02010600040101010101" pitchFamily="2" charset="-122"/>
              </a:rPr>
              <a:t>S7-1500</a:t>
            </a:r>
            <a:r>
              <a:rPr lang="zh-CN" altLang="en-US" sz="1600" dirty="0">
                <a:latin typeface="华文楷体" panose="02010600040101010101" pitchFamily="2" charset="-122"/>
                <a:ea typeface="华文楷体" panose="02010600040101010101" pitchFamily="2" charset="-122"/>
              </a:rPr>
              <a:t>等</a:t>
            </a:r>
            <a:r>
              <a:rPr lang="en-US" altLang="zh-CN" sz="1600" dirty="0">
                <a:latin typeface="华文楷体" panose="02010600040101010101" pitchFamily="2" charset="-122"/>
                <a:ea typeface="华文楷体" panose="02010600040101010101" pitchFamily="2" charset="-122"/>
              </a:rPr>
              <a:t>PLC</a:t>
            </a:r>
            <a:r>
              <a:rPr lang="zh-CN" altLang="en-US" sz="1600" dirty="0">
                <a:latin typeface="华文楷体" panose="02010600040101010101" pitchFamily="2" charset="-122"/>
                <a:ea typeface="华文楷体" panose="02010600040101010101" pitchFamily="2" charset="-122"/>
              </a:rPr>
              <a:t>的应用课程</a:t>
            </a:r>
            <a:r>
              <a:rPr lang="zh-CN" altLang="en-US" sz="1600" dirty="0" smtClean="0">
                <a:latin typeface="华文楷体" panose="02010600040101010101" pitchFamily="2" charset="-122"/>
                <a:ea typeface="华文楷体" panose="02010600040101010101" pitchFamily="2" charset="-122"/>
              </a:rPr>
              <a:t>。对于初学者往往出现不知道选择哪个课程学习？该如何学习的情况？在这里根据自身的经历及与广大学员的交流做以下的总结，希望对广大初学者有所帮助。</a:t>
            </a:r>
            <a:endParaRPr lang="zh-CN" altLang="en-US" sz="1600" dirty="0">
              <a:latin typeface="华文楷体" panose="02010600040101010101" pitchFamily="2" charset="-122"/>
              <a:ea typeface="华文楷体" panose="02010600040101010101" pitchFamily="2" charset="-122"/>
            </a:endParaRPr>
          </a:p>
        </p:txBody>
      </p:sp>
      <p:sp>
        <p:nvSpPr>
          <p:cNvPr id="4" name="文本框 3"/>
          <p:cNvSpPr txBox="1"/>
          <p:nvPr/>
        </p:nvSpPr>
        <p:spPr>
          <a:xfrm>
            <a:off x="521831" y="1819580"/>
            <a:ext cx="11303024" cy="4524315"/>
          </a:xfrm>
          <a:prstGeom prst="rect">
            <a:avLst/>
          </a:prstGeom>
          <a:noFill/>
        </p:spPr>
        <p:txBody>
          <a:bodyPr wrap="square" rtlCol="0">
            <a:spAutoFit/>
          </a:bodyPr>
          <a:lstStyle/>
          <a:p>
            <a:pPr>
              <a:lnSpc>
                <a:spcPct val="150000"/>
              </a:lnSpc>
            </a:pPr>
            <a:r>
              <a:rPr lang="en-US" altLang="zh-CN" sz="1600" dirty="0" smtClean="0">
                <a:latin typeface="华文楷体" panose="02010600040101010101" pitchFamily="2" charset="-122"/>
                <a:ea typeface="华文楷体" panose="02010600040101010101" pitchFamily="2" charset="-122"/>
              </a:rPr>
              <a:t>⑴ </a:t>
            </a:r>
            <a:r>
              <a:rPr lang="zh-CN" altLang="en-US" sz="1600" dirty="0" smtClean="0">
                <a:latin typeface="华文楷体" panose="02010600040101010101" pitchFamily="2" charset="-122"/>
                <a:ea typeface="华文楷体" panose="02010600040101010101" pitchFamily="2" charset="-122"/>
              </a:rPr>
              <a:t>课程选择学习误区：</a:t>
            </a:r>
            <a:endParaRPr lang="en-US" altLang="zh-CN" sz="1600" dirty="0" smtClean="0">
              <a:latin typeface="华文楷体" panose="02010600040101010101" pitchFamily="2" charset="-122"/>
              <a:ea typeface="华文楷体" panose="02010600040101010101" pitchFamily="2" charset="-122"/>
            </a:endParaRPr>
          </a:p>
          <a:p>
            <a:pPr indent="265113">
              <a:lnSpc>
                <a:spcPct val="150000"/>
              </a:lnSpc>
            </a:pPr>
            <a:r>
              <a:rPr lang="zh-CN" altLang="en-US" sz="1600" dirty="0" smtClean="0">
                <a:latin typeface="华文楷体" panose="02010600040101010101" pitchFamily="2" charset="-122"/>
                <a:ea typeface="华文楷体" panose="02010600040101010101" pitchFamily="2" charset="-122"/>
              </a:rPr>
              <a:t>很多初学者认为，必须先要一个系列一个系列的往上学习，如先学</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后才可学</a:t>
            </a:r>
            <a:r>
              <a:rPr lang="en-US" altLang="zh-CN" sz="1600" dirty="0" smtClean="0">
                <a:latin typeface="华文楷体" panose="02010600040101010101" pitchFamily="2" charset="-122"/>
                <a:ea typeface="华文楷体" panose="02010600040101010101" pitchFamily="2" charset="-122"/>
              </a:rPr>
              <a:t>S7-1200</a:t>
            </a:r>
            <a:r>
              <a:rPr lang="zh-CN" altLang="en-US" sz="1600" dirty="0" smtClean="0">
                <a:latin typeface="华文楷体" panose="02010600040101010101" pitchFamily="2" charset="-122"/>
                <a:ea typeface="华文楷体" panose="02010600040101010101" pitchFamily="2" charset="-122"/>
              </a:rPr>
              <a:t>等 。其实不然，一个系列一个序列学习</a:t>
            </a:r>
            <a:r>
              <a:rPr lang="zh-CN" altLang="en-US" sz="1600" dirty="0">
                <a:latin typeface="华文楷体" panose="02010600040101010101" pitchFamily="2" charset="-122"/>
                <a:ea typeface="华文楷体" panose="02010600040101010101" pitchFamily="2" charset="-122"/>
              </a:rPr>
              <a:t>必然</a:t>
            </a:r>
            <a:r>
              <a:rPr lang="zh-CN" altLang="en-US" sz="1600" dirty="0" smtClean="0">
                <a:latin typeface="华文楷体" panose="02010600040101010101" pitchFamily="2" charset="-122"/>
                <a:ea typeface="华文楷体" panose="02010600040101010101" pitchFamily="2" charset="-122"/>
              </a:rPr>
              <a:t>好，可以打下扎实的基础知识为后续学习带来方便，但需要花费的时间比较长，而且你在实际应用中可能并不会用上所有序列的</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，就算用上有基础了上手也很快。</a:t>
            </a:r>
            <a:endParaRPr lang="en-US" altLang="zh-CN" sz="1600" dirty="0" smtClean="0">
              <a:latin typeface="华文楷体" panose="02010600040101010101" pitchFamily="2" charset="-122"/>
              <a:ea typeface="华文楷体" panose="02010600040101010101" pitchFamily="2" charset="-122"/>
            </a:endParaRPr>
          </a:p>
          <a:p>
            <a:pPr>
              <a:lnSpc>
                <a:spcPct val="150000"/>
              </a:lnSpc>
            </a:pPr>
            <a:r>
              <a:rPr lang="en-US" altLang="zh-CN" sz="1600" dirty="0">
                <a:latin typeface="华文楷体" panose="02010600040101010101" pitchFamily="2" charset="-122"/>
                <a:ea typeface="华文楷体" panose="02010600040101010101" pitchFamily="2" charset="-122"/>
              </a:rPr>
              <a:t>⑵</a:t>
            </a:r>
            <a:r>
              <a:rPr lang="zh-CN" altLang="en-US" sz="1600" dirty="0" smtClean="0">
                <a:latin typeface="华文楷体" panose="02010600040101010101" pitchFamily="2" charset="-122"/>
                <a:ea typeface="华文楷体" panose="02010600040101010101" pitchFamily="2" charset="-122"/>
              </a:rPr>
              <a:t> 学习课程选择：</a:t>
            </a:r>
            <a:endParaRPr lang="en-US" altLang="zh-CN" sz="1600" dirty="0" smtClean="0">
              <a:latin typeface="华文楷体" panose="02010600040101010101" pitchFamily="2" charset="-122"/>
              <a:ea typeface="华文楷体" panose="02010600040101010101" pitchFamily="2" charset="-122"/>
            </a:endParaRPr>
          </a:p>
          <a:p>
            <a:pPr indent="265113">
              <a:lnSpc>
                <a:spcPct val="150000"/>
              </a:lnSpc>
            </a:pPr>
            <a:r>
              <a:rPr lang="zh-CN" altLang="en-US" sz="1600" dirty="0" smtClean="0">
                <a:latin typeface="华文楷体" panose="02010600040101010101" pitchFamily="2" charset="-122"/>
                <a:ea typeface="华文楷体" panose="02010600040101010101" pitchFamily="2" charset="-122"/>
              </a:rPr>
              <a:t>从两个维度考虑，① 工作中会接触到的，如接触大部分是</a:t>
            </a:r>
            <a:r>
              <a:rPr lang="en-US" altLang="zh-CN" sz="1600" dirty="0" smtClean="0">
                <a:latin typeface="华文楷体" panose="02010600040101010101" pitchFamily="2" charset="-122"/>
                <a:ea typeface="华文楷体" panose="02010600040101010101" pitchFamily="2" charset="-122"/>
              </a:rPr>
              <a:t>300PLC</a:t>
            </a:r>
            <a:r>
              <a:rPr lang="zh-CN" altLang="en-US" sz="1600" dirty="0" smtClean="0">
                <a:latin typeface="华文楷体" panose="02010600040101010101" pitchFamily="2" charset="-122"/>
                <a:ea typeface="华文楷体" panose="02010600040101010101" pitchFamily="2" charset="-122"/>
              </a:rPr>
              <a:t>，可首先考虑学习</a:t>
            </a:r>
            <a:r>
              <a:rPr lang="en-US" altLang="zh-CN" sz="1600" dirty="0" smtClean="0">
                <a:latin typeface="华文楷体" panose="02010600040101010101" pitchFamily="2" charset="-122"/>
                <a:ea typeface="华文楷体" panose="02010600040101010101" pitchFamily="2" charset="-122"/>
              </a:rPr>
              <a:t>S7-300</a:t>
            </a:r>
            <a:r>
              <a:rPr lang="zh-CN" altLang="en-US" sz="1600" dirty="0" smtClean="0">
                <a:latin typeface="华文楷体" panose="02010600040101010101" pitchFamily="2" charset="-122"/>
                <a:ea typeface="华文楷体" panose="02010600040101010101" pitchFamily="2" charset="-122"/>
              </a:rPr>
              <a:t>，这样的好处是可更大程度的结合实践，缺点就是对于基础知识不扎实的，需要时不时的去补充一些基础知识。</a:t>
            </a:r>
            <a:endParaRPr lang="en-US" altLang="zh-CN" sz="1600" dirty="0" smtClean="0">
              <a:latin typeface="华文楷体" panose="02010600040101010101" pitchFamily="2" charset="-122"/>
              <a:ea typeface="华文楷体" panose="02010600040101010101" pitchFamily="2" charset="-122"/>
            </a:endParaRPr>
          </a:p>
          <a:p>
            <a:pPr indent="265113">
              <a:lnSpc>
                <a:spcPct val="150000"/>
              </a:lnSpc>
            </a:pPr>
            <a:r>
              <a:rPr lang="zh-CN" altLang="en-US" sz="1600" dirty="0" smtClean="0">
                <a:latin typeface="华文楷体" panose="02010600040101010101" pitchFamily="2" charset="-122"/>
                <a:ea typeface="华文楷体" panose="02010600040101010101" pitchFamily="2" charset="-122"/>
              </a:rPr>
              <a:t>② 工作中还未接触，这种情况可考虑先从小型的</a:t>
            </a:r>
            <a:r>
              <a:rPr lang="en-US" altLang="zh-CN" sz="1600" dirty="0" smtClean="0">
                <a:latin typeface="华文楷体" panose="02010600040101010101" pitchFamily="2" charset="-122"/>
                <a:ea typeface="华文楷体" panose="02010600040101010101" pitchFamily="2" charset="-122"/>
              </a:rPr>
              <a:t>S7-200</a:t>
            </a:r>
            <a:r>
              <a:rPr lang="zh-CN" altLang="en-US" sz="1600" dirty="0" smtClean="0">
                <a:latin typeface="华文楷体" panose="02010600040101010101" pitchFamily="2" charset="-122"/>
                <a:ea typeface="华文楷体" panose="02010600040101010101" pitchFamily="2" charset="-122"/>
              </a:rPr>
              <a:t>或是</a:t>
            </a:r>
            <a:r>
              <a:rPr lang="en-US" altLang="zh-CN" sz="1600" dirty="0" smtClean="0">
                <a:latin typeface="华文楷体" panose="02010600040101010101" pitchFamily="2" charset="-122"/>
                <a:ea typeface="华文楷体" panose="02010600040101010101" pitchFamily="2" charset="-122"/>
              </a:rPr>
              <a:t>200SMART</a:t>
            </a:r>
            <a:r>
              <a:rPr lang="zh-CN" altLang="en-US" sz="1600" dirty="0" smtClean="0">
                <a:latin typeface="华文楷体" panose="02010600040101010101" pitchFamily="2" charset="-122"/>
                <a:ea typeface="华文楷体" panose="02010600040101010101" pitchFamily="2" charset="-122"/>
              </a:rPr>
              <a:t>开始先学，先从容易的小型</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学起，后学习中更复杂的中大型</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a:p>
            <a:pPr indent="265113">
              <a:lnSpc>
                <a:spcPct val="150000"/>
              </a:lnSpc>
            </a:pPr>
            <a:r>
              <a:rPr lang="zh-CN" altLang="zh-CN" sz="1600" dirty="0" smtClean="0">
                <a:latin typeface="华文楷体" panose="02010600040101010101" pitchFamily="2" charset="-122"/>
                <a:ea typeface="华文楷体" panose="02010600040101010101" pitchFamily="2" charset="-122"/>
              </a:rPr>
              <a:t>⑶</a:t>
            </a:r>
            <a:r>
              <a:rPr lang="en-US" altLang="zh-CN" sz="1600" dirty="0" smtClean="0">
                <a:latin typeface="华文楷体" panose="02010600040101010101" pitchFamily="2" charset="-122"/>
                <a:ea typeface="华文楷体" panose="02010600040101010101" pitchFamily="2" charset="-122"/>
              </a:rPr>
              <a:t> </a:t>
            </a:r>
            <a:r>
              <a:rPr lang="zh-CN" altLang="en-US" sz="1600" dirty="0" smtClean="0">
                <a:latin typeface="华文楷体" panose="02010600040101010101" pitchFamily="2" charset="-122"/>
                <a:ea typeface="华文楷体" panose="02010600040101010101" pitchFamily="2" charset="-122"/>
              </a:rPr>
              <a:t>如何学习：</a:t>
            </a:r>
            <a:endParaRPr lang="en-US" altLang="zh-CN" sz="1600" dirty="0" smtClean="0">
              <a:latin typeface="华文楷体" panose="02010600040101010101" pitchFamily="2" charset="-122"/>
              <a:ea typeface="华文楷体" panose="02010600040101010101" pitchFamily="2" charset="-122"/>
            </a:endParaRPr>
          </a:p>
          <a:p>
            <a:pPr indent="265113">
              <a:lnSpc>
                <a:spcPct val="150000"/>
              </a:lnSpc>
            </a:pPr>
            <a:r>
              <a:rPr lang="zh-CN" altLang="en-US" sz="1600" dirty="0" smtClean="0">
                <a:latin typeface="华文楷体" panose="02010600040101010101" pitchFamily="2" charset="-122"/>
                <a:ea typeface="华文楷体" panose="02010600040101010101" pitchFamily="2" charset="-122"/>
              </a:rPr>
              <a:t>学习时建议以知识点或功能应用为单位进行划分学习，从外到内容，从基本到应用，一个功能一个功能去掌握，如硬件结构、参数、接线、指令应用、过程控制、定位控制等。</a:t>
            </a:r>
            <a:endParaRPr lang="zh-CN" altLang="en-US" sz="1600" dirty="0">
              <a:latin typeface="华文楷体" panose="02010600040101010101" pitchFamily="2" charset="-122"/>
              <a:ea typeface="华文楷体" panose="02010600040101010101" pitchFamily="2" charset="-122"/>
            </a:endParaRPr>
          </a:p>
        </p:txBody>
      </p:sp>
      <p:sp>
        <p:nvSpPr>
          <p:cNvPr id="28" name="文本框 27">
            <a:hlinkClick r:id="rId3"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29" name="动作按钮: 自定义 28">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0" name="动作按钮: 自定义 29">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1" name="动作按钮: 自定义 30">
            <a:hlinkClick r:id="rId4"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2" name="动作按钮: 自定义 31">
            <a:hlinkClick r:id="rId4"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Tree>
    <p:extLst>
      <p:ext uri="{BB962C8B-B14F-4D97-AF65-F5344CB8AC3E}">
        <p14:creationId xmlns:p14="http://schemas.microsoft.com/office/powerpoint/2010/main" val="3694602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75140" y="91551"/>
            <a:ext cx="5038559" cy="461665"/>
          </a:xfrm>
          <a:prstGeom prst="rect">
            <a:avLst/>
          </a:prstGeom>
          <a:noFill/>
        </p:spPr>
        <p:txBody>
          <a:bodyPr wrap="none" rtlCol="0">
            <a:spAutoFit/>
          </a:bodyPr>
          <a:lstStyle/>
          <a:p>
            <a:r>
              <a:rPr lang="zh-CN" altLang="en-US" sz="2400" b="1" dirty="0" smtClean="0">
                <a:latin typeface="华文楷体" panose="02010600040101010101" pitchFamily="2" charset="-122"/>
                <a:ea typeface="华文楷体" panose="02010600040101010101" pitchFamily="2" charset="-122"/>
              </a:rPr>
              <a:t>技成培训网西门子</a:t>
            </a:r>
            <a:r>
              <a:rPr lang="en-US" altLang="zh-CN" sz="2400" b="1" dirty="0" smtClean="0">
                <a:latin typeface="华文楷体" panose="02010600040101010101" pitchFamily="2" charset="-122"/>
                <a:ea typeface="华文楷体" panose="02010600040101010101" pitchFamily="2" charset="-122"/>
              </a:rPr>
              <a:t>PLC</a:t>
            </a:r>
            <a:r>
              <a:rPr lang="zh-CN" altLang="en-US" sz="2400" b="1" dirty="0" smtClean="0">
                <a:latin typeface="华文楷体" panose="02010600040101010101" pitchFamily="2" charset="-122"/>
                <a:ea typeface="华文楷体" panose="02010600040101010101" pitchFamily="2" charset="-122"/>
              </a:rPr>
              <a:t>课程学习规划</a:t>
            </a:r>
            <a:endParaRPr lang="zh-CN" altLang="en-US" sz="2400" b="1" dirty="0">
              <a:latin typeface="华文楷体" panose="02010600040101010101" pitchFamily="2" charset="-122"/>
              <a:ea typeface="华文楷体" panose="02010600040101010101" pitchFamily="2" charset="-122"/>
            </a:endParaRPr>
          </a:p>
        </p:txBody>
      </p:sp>
      <p:sp>
        <p:nvSpPr>
          <p:cNvPr id="104" name="矩形 103"/>
          <p:cNvSpPr/>
          <p:nvPr/>
        </p:nvSpPr>
        <p:spPr>
          <a:xfrm>
            <a:off x="152399" y="0"/>
            <a:ext cx="105508" cy="64476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5140" y="750322"/>
            <a:ext cx="11449715" cy="732508"/>
          </a:xfrm>
          <a:prstGeom prst="rect">
            <a:avLst/>
          </a:prstGeom>
          <a:noFill/>
        </p:spPr>
        <p:txBody>
          <a:bodyPr wrap="square" rtlCol="0">
            <a:spAutoFit/>
          </a:bodyPr>
          <a:lstStyle/>
          <a:p>
            <a:pPr indent="263525">
              <a:lnSpc>
                <a:spcPct val="130000"/>
              </a:lnSpc>
            </a:pPr>
            <a:r>
              <a:rPr lang="zh-CN" altLang="en-US" sz="1600" dirty="0" smtClean="0">
                <a:latin typeface="华文楷体" panose="02010600040101010101" pitchFamily="2" charset="-122"/>
                <a:ea typeface="华文楷体" panose="02010600040101010101" pitchFamily="2" charset="-122"/>
              </a:rPr>
              <a:t>下面根据技成培训网上的每一个西门子</a:t>
            </a:r>
            <a:r>
              <a:rPr lang="en-US" altLang="zh-CN" sz="1600" dirty="0" smtClean="0">
                <a:latin typeface="华文楷体" panose="02010600040101010101" pitchFamily="2" charset="-122"/>
                <a:ea typeface="华文楷体" panose="02010600040101010101" pitchFamily="2" charset="-122"/>
              </a:rPr>
              <a:t>PLC</a:t>
            </a:r>
            <a:r>
              <a:rPr lang="zh-CN" altLang="en-US" sz="1600" dirty="0" smtClean="0">
                <a:latin typeface="华文楷体" panose="02010600040101010101" pitchFamily="2" charset="-122"/>
                <a:ea typeface="华文楷体" panose="02010600040101010101" pitchFamily="2" charset="-122"/>
              </a:rPr>
              <a:t>的课程，按照知识点和功能应用做一个详细的划分，供大家参考学习参考，大家在学习是可按照以下的原则进行学习：</a:t>
            </a:r>
            <a:endParaRPr lang="zh-CN" altLang="en-US" sz="1600" dirty="0">
              <a:latin typeface="华文楷体" panose="02010600040101010101" pitchFamily="2" charset="-122"/>
              <a:ea typeface="华文楷体" panose="02010600040101010101" pitchFamily="2" charset="-122"/>
            </a:endParaRPr>
          </a:p>
        </p:txBody>
      </p:sp>
      <p:sp>
        <p:nvSpPr>
          <p:cNvPr id="2" name="文本框 1"/>
          <p:cNvSpPr txBox="1"/>
          <p:nvPr/>
        </p:nvSpPr>
        <p:spPr>
          <a:xfrm>
            <a:off x="672077" y="1492665"/>
            <a:ext cx="10855839" cy="1534459"/>
          </a:xfrm>
          <a:prstGeom prst="rect">
            <a:avLst/>
          </a:prstGeom>
          <a:noFill/>
        </p:spPr>
        <p:txBody>
          <a:bodyPr wrap="square" rtlCol="0">
            <a:spAutoFit/>
          </a:bodyPr>
          <a:lstStyle/>
          <a:p>
            <a:pPr>
              <a:lnSpc>
                <a:spcPct val="150000"/>
              </a:lnSpc>
            </a:pPr>
            <a:r>
              <a:rPr lang="zh-CN" altLang="en-US" sz="1600" dirty="0" smtClean="0">
                <a:latin typeface="华文楷体" panose="02010600040101010101" pitchFamily="2" charset="-122"/>
                <a:ea typeface="华文楷体" panose="02010600040101010101" pitchFamily="2" charset="-122"/>
              </a:rPr>
              <a:t>①资料及软件的准备：工欲善其事必先利其器，所以首先大家需要把学习用的资料及软件准备好</a:t>
            </a:r>
            <a:endParaRPr lang="en-US" altLang="zh-CN" sz="1600" dirty="0" smtClean="0">
              <a:latin typeface="华文楷体" panose="02010600040101010101" pitchFamily="2" charset="-122"/>
              <a:ea typeface="华文楷体" panose="02010600040101010101" pitchFamily="2" charset="-122"/>
            </a:endParaRPr>
          </a:p>
          <a:p>
            <a:pPr>
              <a:lnSpc>
                <a:spcPct val="150000"/>
              </a:lnSpc>
            </a:pPr>
            <a:r>
              <a:rPr lang="zh-CN" altLang="en-US" sz="1600" dirty="0" smtClean="0">
                <a:latin typeface="华文楷体" panose="02010600040101010101" pitchFamily="2" charset="-122"/>
                <a:ea typeface="华文楷体" panose="02010600040101010101" pitchFamily="2" charset="-122"/>
              </a:rPr>
              <a:t>② </a:t>
            </a:r>
            <a:r>
              <a:rPr lang="zh-CN" altLang="en-US" sz="1600" dirty="0">
                <a:latin typeface="华文楷体" panose="02010600040101010101" pitchFamily="2" charset="-122"/>
                <a:ea typeface="华文楷体" panose="02010600040101010101" pitchFamily="2" charset="-122"/>
              </a:rPr>
              <a:t>若没基础的学员，学习时建议，按照</a:t>
            </a:r>
            <a:r>
              <a:rPr lang="en-US" altLang="zh-CN" sz="1600" dirty="0">
                <a:latin typeface="华文楷体" panose="02010600040101010101" pitchFamily="2" charset="-122"/>
                <a:ea typeface="华文楷体" panose="02010600040101010101" pitchFamily="2" charset="-122"/>
              </a:rPr>
              <a:t>PLC</a:t>
            </a:r>
            <a:r>
              <a:rPr lang="zh-CN" altLang="en-US" sz="1600" dirty="0">
                <a:latin typeface="华文楷体" panose="02010600040101010101" pitchFamily="2" charset="-122"/>
                <a:ea typeface="华文楷体" panose="02010600040101010101" pitchFamily="2" charset="-122"/>
              </a:rPr>
              <a:t>的硬件结构、参数、接线、编程基础与软件、指令学习、到后续各应用功能的顺序即从基本到功能应用进行学习</a:t>
            </a:r>
            <a:r>
              <a:rPr lang="zh-CN" altLang="en-US"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a:p>
            <a:pPr>
              <a:lnSpc>
                <a:spcPct val="150000"/>
              </a:lnSpc>
            </a:pPr>
            <a:r>
              <a:rPr lang="zh-CN" altLang="en-US" sz="1600" dirty="0" smtClean="0">
                <a:latin typeface="华文楷体" panose="02010600040101010101" pitchFamily="2" charset="-122"/>
                <a:ea typeface="华文楷体" panose="02010600040101010101" pitchFamily="2" charset="-122"/>
              </a:rPr>
              <a:t>③ </a:t>
            </a:r>
            <a:r>
              <a:rPr lang="zh-CN" altLang="en-US" sz="1600" dirty="0">
                <a:latin typeface="华文楷体" panose="02010600040101010101" pitchFamily="2" charset="-122"/>
                <a:ea typeface="华文楷体" panose="02010600040101010101" pitchFamily="2" charset="-122"/>
              </a:rPr>
              <a:t>已经有一定基础的学员，学习时可根据自己想要补充学习的内容进行学习，而不一定需要按照入门式的顺序学习</a:t>
            </a:r>
            <a:r>
              <a:rPr lang="zh-CN" altLang="en-US" sz="1600" dirty="0" smtClean="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cxnSp>
        <p:nvCxnSpPr>
          <p:cNvPr id="8" name="直接连接符 7"/>
          <p:cNvCxnSpPr/>
          <p:nvPr/>
        </p:nvCxnSpPr>
        <p:spPr>
          <a:xfrm>
            <a:off x="878955" y="3919463"/>
            <a:ext cx="4300291"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9" name="圆角矩形 8">
            <a:hlinkClick r:id="rId3" action="ppaction://hlinksldjump"/>
          </p:cNvPr>
          <p:cNvSpPr/>
          <p:nvPr/>
        </p:nvSpPr>
        <p:spPr>
          <a:xfrm>
            <a:off x="878955" y="4322582"/>
            <a:ext cx="1012367" cy="446746"/>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LOGO!</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0" name="直接连接符 9"/>
          <p:cNvCxnSpPr/>
          <p:nvPr/>
        </p:nvCxnSpPr>
        <p:spPr>
          <a:xfrm>
            <a:off x="1353692" y="391946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1" name="圆角矩形 10">
            <a:hlinkClick r:id="rId4" action="ppaction://hlinksldjump"/>
          </p:cNvPr>
          <p:cNvSpPr/>
          <p:nvPr/>
        </p:nvSpPr>
        <p:spPr>
          <a:xfrm>
            <a:off x="2045384" y="4322582"/>
            <a:ext cx="986479" cy="446746"/>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S7-200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12" name="圆角矩形 11">
            <a:hlinkClick r:id="rId5" action="ppaction://hlinksldjump"/>
          </p:cNvPr>
          <p:cNvSpPr/>
          <p:nvPr/>
        </p:nvSpPr>
        <p:spPr>
          <a:xfrm>
            <a:off x="3211814" y="4322581"/>
            <a:ext cx="1523998" cy="44674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latin typeface="华文楷体" panose="02010600040101010101" pitchFamily="2" charset="-122"/>
                <a:ea typeface="华文楷体" panose="02010600040101010101" pitchFamily="2" charset="-122"/>
              </a:rPr>
              <a:t>S7-200SMART</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13" name="圆角矩形 12">
            <a:hlinkClick r:id="rId6" action="ppaction://hlinksldjump"/>
          </p:cNvPr>
          <p:cNvSpPr/>
          <p:nvPr/>
        </p:nvSpPr>
        <p:spPr>
          <a:xfrm>
            <a:off x="4884179" y="4322582"/>
            <a:ext cx="1472129" cy="446747"/>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S7-1200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14" name="圆角矩形 13">
            <a:hlinkClick r:id="rId7" action="ppaction://hlinksldjump"/>
          </p:cNvPr>
          <p:cNvSpPr/>
          <p:nvPr/>
        </p:nvSpPr>
        <p:spPr>
          <a:xfrm>
            <a:off x="6544892" y="4322581"/>
            <a:ext cx="1206643" cy="427074"/>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S7-300/400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15" name="直接连接符 14"/>
          <p:cNvCxnSpPr/>
          <p:nvPr/>
        </p:nvCxnSpPr>
        <p:spPr>
          <a:xfrm>
            <a:off x="2528647" y="391946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直接连接符 15"/>
          <p:cNvCxnSpPr/>
          <p:nvPr/>
        </p:nvCxnSpPr>
        <p:spPr>
          <a:xfrm>
            <a:off x="3983821" y="391946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a:xfrm>
            <a:off x="5179246" y="3919463"/>
            <a:ext cx="5530645" cy="0"/>
          </a:xfrm>
          <a:prstGeom prst="straightConnector1">
            <a:avLst/>
          </a:prstGeom>
          <a:ln w="19050">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404349" y="3919463"/>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a:off x="7083188" y="3921030"/>
            <a:ext cx="0" cy="40311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直接连接符 19"/>
          <p:cNvCxnSpPr/>
          <p:nvPr/>
        </p:nvCxnSpPr>
        <p:spPr>
          <a:xfrm>
            <a:off x="10289273" y="3929299"/>
            <a:ext cx="0" cy="412955"/>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1" name="圆角矩形 20">
            <a:hlinkClick r:id="rId8" action="ppaction://hlinksldjump"/>
          </p:cNvPr>
          <p:cNvSpPr/>
          <p:nvPr/>
        </p:nvSpPr>
        <p:spPr>
          <a:xfrm>
            <a:off x="9267634" y="4342254"/>
            <a:ext cx="2159738" cy="427074"/>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华文楷体" panose="02010600040101010101" pitchFamily="2" charset="-122"/>
                <a:ea typeface="华文楷体" panose="02010600040101010101" pitchFamily="2" charset="-122"/>
              </a:rPr>
              <a:t>触摸屏于组态软件</a:t>
            </a:r>
            <a:endParaRPr lang="zh-CN" altLang="en-US" sz="1600" b="1" dirty="0">
              <a:solidFill>
                <a:schemeClr val="tx1"/>
              </a:solidFill>
              <a:latin typeface="华文楷体" panose="02010600040101010101" pitchFamily="2" charset="-122"/>
              <a:ea typeface="华文楷体" panose="02010600040101010101" pitchFamily="2" charset="-122"/>
            </a:endParaRPr>
          </a:p>
        </p:txBody>
      </p:sp>
      <p:sp>
        <p:nvSpPr>
          <p:cNvPr id="22" name="文本框 21"/>
          <p:cNvSpPr txBox="1"/>
          <p:nvPr/>
        </p:nvSpPr>
        <p:spPr>
          <a:xfrm>
            <a:off x="1145943" y="3482553"/>
            <a:ext cx="415498" cy="369332"/>
          </a:xfrm>
          <a:prstGeom prst="rect">
            <a:avLst/>
          </a:prstGeom>
          <a:noFill/>
        </p:spPr>
        <p:txBody>
          <a:bodyPr wrap="none" rtlCol="0">
            <a:spAutoFit/>
          </a:bodyPr>
          <a:lstStyle/>
          <a:p>
            <a:r>
              <a:rPr lang="zh-CN" altLang="en-US" dirty="0" smtClean="0"/>
              <a:t>❶</a:t>
            </a:r>
            <a:endParaRPr lang="zh-CN" altLang="en-US" dirty="0"/>
          </a:p>
        </p:txBody>
      </p:sp>
      <p:sp>
        <p:nvSpPr>
          <p:cNvPr id="23" name="文本框 22"/>
          <p:cNvSpPr txBox="1"/>
          <p:nvPr/>
        </p:nvSpPr>
        <p:spPr>
          <a:xfrm>
            <a:off x="2320898" y="3482553"/>
            <a:ext cx="415498" cy="369332"/>
          </a:xfrm>
          <a:prstGeom prst="rect">
            <a:avLst/>
          </a:prstGeom>
          <a:noFill/>
        </p:spPr>
        <p:txBody>
          <a:bodyPr wrap="none" rtlCol="0">
            <a:spAutoFit/>
          </a:bodyPr>
          <a:lstStyle/>
          <a:p>
            <a:r>
              <a:rPr lang="zh-CN" altLang="en-US" dirty="0" smtClean="0"/>
              <a:t>❷</a:t>
            </a:r>
            <a:endParaRPr lang="zh-CN" altLang="en-US" dirty="0"/>
          </a:p>
        </p:txBody>
      </p:sp>
      <p:sp>
        <p:nvSpPr>
          <p:cNvPr id="24" name="文本框 23"/>
          <p:cNvSpPr txBox="1"/>
          <p:nvPr/>
        </p:nvSpPr>
        <p:spPr>
          <a:xfrm>
            <a:off x="3776072" y="3482553"/>
            <a:ext cx="415498" cy="369332"/>
          </a:xfrm>
          <a:prstGeom prst="rect">
            <a:avLst/>
          </a:prstGeom>
          <a:noFill/>
        </p:spPr>
        <p:txBody>
          <a:bodyPr wrap="none" rtlCol="0">
            <a:spAutoFit/>
          </a:bodyPr>
          <a:lstStyle/>
          <a:p>
            <a:r>
              <a:rPr lang="zh-CN" altLang="en-US" dirty="0" smtClean="0"/>
              <a:t>❸</a:t>
            </a:r>
            <a:endParaRPr lang="zh-CN" altLang="en-US" dirty="0"/>
          </a:p>
        </p:txBody>
      </p:sp>
      <p:sp>
        <p:nvSpPr>
          <p:cNvPr id="25" name="文本框 24"/>
          <p:cNvSpPr txBox="1"/>
          <p:nvPr/>
        </p:nvSpPr>
        <p:spPr>
          <a:xfrm>
            <a:off x="5285323" y="3482553"/>
            <a:ext cx="415498" cy="369332"/>
          </a:xfrm>
          <a:prstGeom prst="rect">
            <a:avLst/>
          </a:prstGeom>
          <a:noFill/>
        </p:spPr>
        <p:txBody>
          <a:bodyPr wrap="none" rtlCol="0">
            <a:spAutoFit/>
          </a:bodyPr>
          <a:lstStyle/>
          <a:p>
            <a:r>
              <a:rPr lang="zh-CN" altLang="en-US" dirty="0" smtClean="0"/>
              <a:t>❹</a:t>
            </a:r>
            <a:endParaRPr lang="zh-CN" altLang="en-US" dirty="0"/>
          </a:p>
        </p:txBody>
      </p:sp>
      <p:sp>
        <p:nvSpPr>
          <p:cNvPr id="26" name="文本框 25"/>
          <p:cNvSpPr txBox="1"/>
          <p:nvPr/>
        </p:nvSpPr>
        <p:spPr>
          <a:xfrm>
            <a:off x="7055304" y="3482553"/>
            <a:ext cx="415498" cy="369332"/>
          </a:xfrm>
          <a:prstGeom prst="rect">
            <a:avLst/>
          </a:prstGeom>
          <a:noFill/>
        </p:spPr>
        <p:txBody>
          <a:bodyPr wrap="none" rtlCol="0">
            <a:spAutoFit/>
          </a:bodyPr>
          <a:lstStyle/>
          <a:p>
            <a:r>
              <a:rPr lang="zh-CN" altLang="en-US" dirty="0" smtClean="0"/>
              <a:t>❺</a:t>
            </a:r>
            <a:endParaRPr lang="zh-CN" altLang="en-US" dirty="0"/>
          </a:p>
        </p:txBody>
      </p:sp>
      <p:sp>
        <p:nvSpPr>
          <p:cNvPr id="27" name="文本框 26"/>
          <p:cNvSpPr txBox="1"/>
          <p:nvPr/>
        </p:nvSpPr>
        <p:spPr>
          <a:xfrm>
            <a:off x="8286661" y="3490216"/>
            <a:ext cx="415498" cy="369332"/>
          </a:xfrm>
          <a:prstGeom prst="rect">
            <a:avLst/>
          </a:prstGeom>
          <a:noFill/>
        </p:spPr>
        <p:txBody>
          <a:bodyPr wrap="none" rtlCol="0">
            <a:spAutoFit/>
          </a:bodyPr>
          <a:lstStyle/>
          <a:p>
            <a:r>
              <a:rPr lang="zh-CN" altLang="en-US" dirty="0" smtClean="0"/>
              <a:t>❻</a:t>
            </a:r>
            <a:endParaRPr lang="zh-CN" altLang="en-US" dirty="0"/>
          </a:p>
        </p:txBody>
      </p:sp>
      <p:sp>
        <p:nvSpPr>
          <p:cNvPr id="28" name="文本框 27"/>
          <p:cNvSpPr txBox="1"/>
          <p:nvPr/>
        </p:nvSpPr>
        <p:spPr>
          <a:xfrm>
            <a:off x="3029100" y="5211788"/>
            <a:ext cx="5391219" cy="415498"/>
          </a:xfrm>
          <a:prstGeom prst="rect">
            <a:avLst/>
          </a:prstGeom>
          <a:noFill/>
        </p:spPr>
        <p:txBody>
          <a:bodyPr wrap="none" rtlCol="0">
            <a:spAutoFit/>
          </a:bodyPr>
          <a:lstStyle/>
          <a:p>
            <a:pPr>
              <a:lnSpc>
                <a:spcPct val="150000"/>
              </a:lnSpc>
            </a:pPr>
            <a:r>
              <a:rPr lang="zh-CN" altLang="en-US" sz="1400" dirty="0" smtClean="0">
                <a:solidFill>
                  <a:srgbClr val="FF0000"/>
                </a:solidFill>
                <a:latin typeface="华文楷体" panose="02010600040101010101" pitchFamily="2" charset="-122"/>
                <a:ea typeface="华文楷体" panose="02010600040101010101" pitchFamily="2" charset="-122"/>
              </a:rPr>
              <a:t>注：① 点击对应品牌查看对于课程内容的知识点分类及学习规划</a:t>
            </a:r>
            <a:endParaRPr lang="zh-CN" altLang="en-US" sz="1400" dirty="0">
              <a:solidFill>
                <a:srgbClr val="FF0000"/>
              </a:solidFill>
              <a:latin typeface="华文楷体" panose="02010600040101010101" pitchFamily="2" charset="-122"/>
              <a:ea typeface="华文楷体" panose="02010600040101010101" pitchFamily="2" charset="-122"/>
            </a:endParaRPr>
          </a:p>
        </p:txBody>
      </p:sp>
      <p:sp>
        <p:nvSpPr>
          <p:cNvPr id="29" name="文本框 28"/>
          <p:cNvSpPr txBox="1"/>
          <p:nvPr/>
        </p:nvSpPr>
        <p:spPr>
          <a:xfrm>
            <a:off x="10472140" y="3513330"/>
            <a:ext cx="1617751" cy="307777"/>
          </a:xfrm>
          <a:prstGeom prst="rect">
            <a:avLst/>
          </a:prstGeom>
          <a:noFill/>
        </p:spPr>
        <p:txBody>
          <a:bodyPr wrap="none" rtlCol="0">
            <a:spAutoFit/>
          </a:bodyPr>
          <a:lstStyle/>
          <a:p>
            <a:r>
              <a:rPr lang="zh-CN" altLang="en-US" sz="1400" b="1" dirty="0" smtClean="0">
                <a:latin typeface="华文楷体" panose="02010600040101010101" pitchFamily="2" charset="-122"/>
                <a:ea typeface="华文楷体" panose="02010600040101010101" pitchFamily="2" charset="-122"/>
              </a:rPr>
              <a:t>课程学习步骤建议</a:t>
            </a:r>
            <a:endParaRPr lang="zh-CN" altLang="en-US" sz="1400" b="1" dirty="0">
              <a:latin typeface="华文楷体" panose="02010600040101010101" pitchFamily="2" charset="-122"/>
              <a:ea typeface="华文楷体" panose="02010600040101010101" pitchFamily="2" charset="-122"/>
            </a:endParaRPr>
          </a:p>
        </p:txBody>
      </p:sp>
      <p:sp>
        <p:nvSpPr>
          <p:cNvPr id="30" name="文本框 29">
            <a:hlinkClick r:id="rId9" action="ppaction://hlinksldjump"/>
          </p:cNvPr>
          <p:cNvSpPr txBox="1"/>
          <p:nvPr/>
        </p:nvSpPr>
        <p:spPr>
          <a:xfrm>
            <a:off x="9740517" y="6386747"/>
            <a:ext cx="877163" cy="369332"/>
          </a:xfrm>
          <a:prstGeom prst="rect">
            <a:avLst/>
          </a:prstGeom>
          <a:noFill/>
        </p:spPr>
        <p:txBody>
          <a:bodyPr wrap="none" rtlCol="0">
            <a:spAutoFit/>
          </a:bodyPr>
          <a:lstStyle/>
          <a:p>
            <a:r>
              <a:rPr lang="zh-CN" altLang="en-US" dirty="0" smtClean="0">
                <a:solidFill>
                  <a:schemeClr val="bg1"/>
                </a:solidFill>
                <a:latin typeface="华文楷体" panose="02010600040101010101" pitchFamily="2" charset="-122"/>
                <a:ea typeface="华文楷体" panose="02010600040101010101" pitchFamily="2" charset="-122"/>
              </a:rPr>
              <a:t>下一页</a:t>
            </a:r>
            <a:endParaRPr lang="zh-CN" altLang="en-US" dirty="0">
              <a:solidFill>
                <a:schemeClr val="bg1"/>
              </a:solidFill>
              <a:latin typeface="华文楷体" panose="02010600040101010101" pitchFamily="2" charset="-122"/>
              <a:ea typeface="华文楷体" panose="02010600040101010101" pitchFamily="2" charset="-122"/>
            </a:endParaRPr>
          </a:p>
        </p:txBody>
      </p:sp>
      <p:sp>
        <p:nvSpPr>
          <p:cNvPr id="31" name="动作按钮: 自定义 30">
            <a:hlinkClick r:id="" action="ppaction://hlinkshowjump?jump=previousslide" highlightClick="1"/>
          </p:cNvPr>
          <p:cNvSpPr/>
          <p:nvPr/>
        </p:nvSpPr>
        <p:spPr>
          <a:xfrm>
            <a:off x="9469970"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tx1"/>
                </a:solidFill>
                <a:latin typeface="华文楷体" panose="02010600040101010101" pitchFamily="2" charset="-122"/>
                <a:ea typeface="华文楷体" panose="02010600040101010101" pitchFamily="2" charset="-122"/>
              </a:rPr>
              <a:t>上页</a:t>
            </a:r>
            <a:endParaRPr lang="zh-CN" altLang="en-US" sz="1400" b="1" dirty="0">
              <a:solidFill>
                <a:schemeClr val="tx1"/>
              </a:solidFill>
              <a:latin typeface="华文楷体" panose="02010600040101010101" pitchFamily="2" charset="-122"/>
              <a:ea typeface="华文楷体" panose="02010600040101010101" pitchFamily="2" charset="-122"/>
            </a:endParaRPr>
          </a:p>
        </p:txBody>
      </p:sp>
      <p:sp>
        <p:nvSpPr>
          <p:cNvPr id="32" name="动作按钮: 自定义 31">
            <a:hlinkClick r:id="" action="ppaction://hlinkshowjump?jump=nextslide" highlightClick="1"/>
          </p:cNvPr>
          <p:cNvSpPr/>
          <p:nvPr/>
        </p:nvSpPr>
        <p:spPr>
          <a:xfrm>
            <a:off x="10164023"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下页</a:t>
            </a:r>
          </a:p>
        </p:txBody>
      </p:sp>
      <p:sp>
        <p:nvSpPr>
          <p:cNvPr id="33" name="动作按钮: 自定义 32">
            <a:hlinkClick r:id="rId10" action="ppaction://hlinksldjump" highlightClick="1"/>
          </p:cNvPr>
          <p:cNvSpPr/>
          <p:nvPr/>
        </p:nvSpPr>
        <p:spPr>
          <a:xfrm>
            <a:off x="10858076"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返回</a:t>
            </a:r>
          </a:p>
        </p:txBody>
      </p:sp>
      <p:sp>
        <p:nvSpPr>
          <p:cNvPr id="34" name="动作按钮: 自定义 33">
            <a:hlinkClick r:id="rId10" action="ppaction://hlinksldjump" highlightClick="1"/>
          </p:cNvPr>
          <p:cNvSpPr/>
          <p:nvPr/>
        </p:nvSpPr>
        <p:spPr>
          <a:xfrm>
            <a:off x="11552128" y="6403409"/>
            <a:ext cx="616235" cy="363149"/>
          </a:xfrm>
          <a:prstGeom prst="actionButtonBlank">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华文楷体" panose="02010600040101010101" pitchFamily="2" charset="-122"/>
                <a:ea typeface="华文楷体" panose="02010600040101010101" pitchFamily="2" charset="-122"/>
              </a:rPr>
              <a:t>主页</a:t>
            </a:r>
          </a:p>
        </p:txBody>
      </p:sp>
      <p:sp>
        <p:nvSpPr>
          <p:cNvPr id="35" name="圆角矩形 34">
            <a:hlinkClick r:id="rId11" action="ppaction://hlinksldjump"/>
          </p:cNvPr>
          <p:cNvSpPr/>
          <p:nvPr/>
        </p:nvSpPr>
        <p:spPr>
          <a:xfrm>
            <a:off x="7906263" y="4342254"/>
            <a:ext cx="1206643" cy="427074"/>
          </a:xfrm>
          <a:prstGeom prst="round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latin typeface="华文楷体" panose="02010600040101010101" pitchFamily="2" charset="-122"/>
                <a:ea typeface="华文楷体" panose="02010600040101010101" pitchFamily="2" charset="-122"/>
              </a:rPr>
              <a:t>S7-1500</a:t>
            </a:r>
            <a:endParaRPr lang="zh-CN" altLang="en-US" sz="1600" b="1" dirty="0">
              <a:solidFill>
                <a:schemeClr val="tx1"/>
              </a:solidFill>
              <a:latin typeface="华文楷体" panose="02010600040101010101" pitchFamily="2" charset="-122"/>
              <a:ea typeface="华文楷体" panose="02010600040101010101" pitchFamily="2" charset="-122"/>
            </a:endParaRPr>
          </a:p>
        </p:txBody>
      </p:sp>
      <p:cxnSp>
        <p:nvCxnSpPr>
          <p:cNvPr id="36" name="直接连接符 35"/>
          <p:cNvCxnSpPr/>
          <p:nvPr/>
        </p:nvCxnSpPr>
        <p:spPr>
          <a:xfrm>
            <a:off x="8479205" y="3919463"/>
            <a:ext cx="0" cy="40311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7" name="文本框 36"/>
          <p:cNvSpPr txBox="1"/>
          <p:nvPr/>
        </p:nvSpPr>
        <p:spPr>
          <a:xfrm>
            <a:off x="10056642" y="3481377"/>
            <a:ext cx="415498" cy="369332"/>
          </a:xfrm>
          <a:prstGeom prst="rect">
            <a:avLst/>
          </a:prstGeom>
          <a:noFill/>
        </p:spPr>
        <p:txBody>
          <a:bodyPr wrap="none" rtlCol="0">
            <a:spAutoFit/>
          </a:bodyPr>
          <a:lstStyle/>
          <a:p>
            <a:r>
              <a:rPr lang="zh-CN" altLang="en-US" dirty="0" smtClean="0"/>
              <a:t>❼</a:t>
            </a:r>
            <a:endParaRPr lang="zh-CN" altLang="en-US" dirty="0"/>
          </a:p>
        </p:txBody>
      </p:sp>
    </p:spTree>
    <p:extLst>
      <p:ext uri="{BB962C8B-B14F-4D97-AF65-F5344CB8AC3E}">
        <p14:creationId xmlns:p14="http://schemas.microsoft.com/office/powerpoint/2010/main" val="570620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350"/>
  <p:tag name="MH_SECTIONID" val="351,35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00B0F0"/>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21617</TotalTime>
  <Words>10976</Words>
  <Application>Microsoft Office PowerPoint</Application>
  <PresentationFormat>宽屏</PresentationFormat>
  <Paragraphs>1358</Paragraphs>
  <Slides>70</Slides>
  <Notes>68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70</vt:i4>
      </vt:variant>
    </vt:vector>
  </HeadingPairs>
  <TitlesOfParts>
    <vt:vector size="85" baseType="lpstr">
      <vt:lpstr>Adobe 楷体 Std R</vt:lpstr>
      <vt:lpstr>Kozuka Mincho Pr6N B</vt:lpstr>
      <vt:lpstr>华文楷体</vt:lpstr>
      <vt:lpstr>华文新魏</vt:lpstr>
      <vt:lpstr>楷体</vt:lpstr>
      <vt:lpstr>宋体</vt:lpstr>
      <vt:lpstr>微软雅黑</vt:lpstr>
      <vt:lpstr>Arial</vt:lpstr>
      <vt:lpstr>Calibri</vt:lpstr>
      <vt:lpstr>Calibri Light</vt:lpstr>
      <vt:lpstr>Cambria Math</vt:lpstr>
      <vt:lpstr>Rockwell Extra Bold</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zengsheng liu</dc:creator>
  <cp:lastModifiedBy>jczeng</cp:lastModifiedBy>
  <cp:revision>1208</cp:revision>
  <dcterms:created xsi:type="dcterms:W3CDTF">2016-02-19T01:44:18Z</dcterms:created>
  <dcterms:modified xsi:type="dcterms:W3CDTF">2019-11-25T05:50:25Z</dcterms:modified>
</cp:coreProperties>
</file>