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73" r:id="rId3"/>
    <p:sldId id="374" r:id="rId4"/>
    <p:sldId id="388" r:id="rId5"/>
    <p:sldId id="389" r:id="rId6"/>
    <p:sldId id="375" r:id="rId7"/>
    <p:sldId id="376" r:id="rId8"/>
    <p:sldId id="377" r:id="rId9"/>
    <p:sldId id="38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90" r:id="rId20"/>
    <p:sldId id="372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17A2B"/>
    <a:srgbClr val="ED7D31"/>
    <a:srgbClr val="1662A7"/>
    <a:srgbClr val="0070C0"/>
    <a:srgbClr val="00B050"/>
    <a:srgbClr val="7030A0"/>
    <a:srgbClr val="FBC42F"/>
    <a:srgbClr val="A0A0A0"/>
    <a:srgbClr val="4B7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1580" autoAdjust="0"/>
  </p:normalViewPr>
  <p:slideViewPr>
    <p:cSldViewPr snapToGrid="0" showGuides="1">
      <p:cViewPr varScale="1">
        <p:scale>
          <a:sx n="74" d="100"/>
          <a:sy n="74" d="100"/>
        </p:scale>
        <p:origin x="52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724" y="1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C8BCB-B2D6-4D9B-900F-87FD4F10F012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56143-0236-4169-B560-42957B0110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24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5B78-0453-4678-9B9F-629B443FE6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20B03-F68F-4ABA-88BC-A59F0E6AF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03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24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2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6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77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94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25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5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1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0B03-F68F-4ABA-88BC-A59F0E6AF0A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4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6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85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42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8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37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47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3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927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60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5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62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95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AFEDB-04F5-4783-B7BE-1AB8C5A0B916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093A0-191A-4958-A257-A3547D9888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44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04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87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95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8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96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90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38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0" y="6538912"/>
            <a:ext cx="7730373" cy="0"/>
          </a:xfrm>
          <a:prstGeom prst="line">
            <a:avLst/>
          </a:prstGeom>
          <a:ln w="3175" cmpd="thickThin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9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>
            <a:off x="232164" y="6502316"/>
            <a:ext cx="1112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深圳市技成科技有限公司</a:t>
            </a:r>
            <a:r>
              <a:rPr lang="zh-CN" altLang="en-US" b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aseline="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www.jcpeixun.com       </a:t>
            </a:r>
            <a:r>
              <a:rPr lang="zh-CN" altLang="en-US" b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学技术，改变工作方式</a:t>
            </a:r>
            <a:r>
              <a:rPr lang="en-US" altLang="zh-CN" baseline="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 </a:t>
            </a:r>
            <a:endParaRPr lang="zh-CN" altLang="en-US" dirty="0">
              <a:solidFill>
                <a:schemeClr val="tx1"/>
              </a:solidFill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pic>
        <p:nvPicPr>
          <p:cNvPr id="23" name="内容占位符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766" y="39772"/>
            <a:ext cx="3333009" cy="877187"/>
          </a:xfrm>
          <a:prstGeom prst="rect">
            <a:avLst/>
          </a:prstGeom>
        </p:spPr>
      </p:pic>
      <p:cxnSp>
        <p:nvCxnSpPr>
          <p:cNvPr id="28" name="直接连接符 27"/>
          <p:cNvCxnSpPr/>
          <p:nvPr userDrawn="1"/>
        </p:nvCxnSpPr>
        <p:spPr>
          <a:xfrm>
            <a:off x="7730373" y="6538912"/>
            <a:ext cx="325912" cy="3259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8610600" y="157655"/>
            <a:ext cx="3418490" cy="8460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6538912"/>
            <a:ext cx="6482687" cy="0"/>
          </a:xfrm>
          <a:prstGeom prst="line">
            <a:avLst/>
          </a:prstGeom>
          <a:ln w="3175" cmpd="thickThin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9000">
                  <a:schemeClr val="bg1">
                    <a:lumMod val="75000"/>
                  </a:schemeClr>
                </a:gs>
                <a:gs pos="8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6482687" y="6538912"/>
            <a:ext cx="325912" cy="325912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232164" y="6502316"/>
            <a:ext cx="1112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技成培训网</a:t>
            </a:r>
            <a:r>
              <a:rPr lang="zh-CN" altLang="en-US" b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www.jcpeixun.com       </a:t>
            </a:r>
            <a:r>
              <a:rPr lang="zh-CN" altLang="en-US" b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学技术，改变工作方式</a:t>
            </a:r>
            <a:r>
              <a:rPr lang="en-US" altLang="zh-CN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90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.jcpeixun.com/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://course.jcpeixun.com/215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bs.jcpeixun.com/forum.php?mod=viewthread&amp;tid=55616&amp;highlight=10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s://bbs.jcpeixun.com/forum.php?mod=viewthread&amp;tid=66096&amp;highlight=%E6%A1%88%E4%BE%8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uanxiao.jcpeixun.com/default.aspx?courseid=2151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urse.jcpeixun.com/2149/" TargetMode="External"/><Relationship Id="rId5" Type="http://schemas.openxmlformats.org/officeDocument/2006/relationships/hyperlink" Target="http://course.jcpeixun.com/4357/" TargetMode="External"/><Relationship Id="rId4" Type="http://schemas.openxmlformats.org/officeDocument/2006/relationships/hyperlink" Target="http://course.jcpeixun.com/214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.jcpeixun.com/151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.jcpeixun.com/601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http://course.jcpeixun.com/2134/5191.html" TargetMode="External"/><Relationship Id="rId4" Type="http://schemas.openxmlformats.org/officeDocument/2006/relationships/hyperlink" Target="http://course.jcpeixun.com/1508/3025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odaotv.com/live/81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://course.jcpeixun.com/1509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.jcpeixun.com/5615/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urse.jcpeixun.com/2107/" TargetMode="External"/><Relationship Id="rId5" Type="http://schemas.openxmlformats.org/officeDocument/2006/relationships/hyperlink" Target="http://course.jcpeixun.com/1506/" TargetMode="External"/><Relationship Id="rId4" Type="http://schemas.openxmlformats.org/officeDocument/2006/relationships/hyperlink" Target="http://course.jcpeixun.com/218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.jcpeixun.com/636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urse.jcpeixun.com/6989/" TargetMode="Externa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.jcpeixun.com/6667/" TargetMode="External"/><Relationship Id="rId7" Type="http://schemas.openxmlformats.org/officeDocument/2006/relationships/hyperlink" Target="http://course.jcpeixun.com/1824/" TargetMode="External"/><Relationship Id="rId2" Type="http://schemas.openxmlformats.org/officeDocument/2006/relationships/hyperlink" Target="http://course.jcpeixun.com/562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urse.jcpeixun.com/6905/" TargetMode="External"/><Relationship Id="rId5" Type="http://schemas.openxmlformats.org/officeDocument/2006/relationships/hyperlink" Target="http://course.jcpeixun.com/6908/" TargetMode="External"/><Relationship Id="rId4" Type="http://schemas.openxmlformats.org/officeDocument/2006/relationships/hyperlink" Target="http://course.jcpeixun.com/6308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.jcpeixun.com/6820/" TargetMode="External"/><Relationship Id="rId2" Type="http://schemas.openxmlformats.org/officeDocument/2006/relationships/hyperlink" Target="https://bbs.jcpeixun.com/thread-11948-1-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://course.jcpeixun.com/682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bs.jcpeixun.com/thread-11948-1-1.html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bbs.jcpeixun.com/thread-160946-1-1.html" TargetMode="External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FF203EB-2928-4570-9C9F-A05E03A451DB}"/>
              </a:ext>
            </a:extLst>
          </p:cNvPr>
          <p:cNvSpPr/>
          <p:nvPr/>
        </p:nvSpPr>
        <p:spPr>
          <a:xfrm>
            <a:off x="0" y="2047466"/>
            <a:ext cx="12192000" cy="244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53333" y="2810042"/>
            <a:ext cx="729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25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5400" spc="225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5400" spc="225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学习规划</a:t>
            </a:r>
          </a:p>
        </p:txBody>
      </p:sp>
    </p:spTree>
    <p:extLst>
      <p:ext uri="{BB962C8B-B14F-4D97-AF65-F5344CB8AC3E}">
        <p14:creationId xmlns:p14="http://schemas.microsoft.com/office/powerpoint/2010/main" val="7390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197AF57-F5BA-40E4-9CDA-D3DBB8D3F89E}"/>
              </a:ext>
            </a:extLst>
          </p:cNvPr>
          <p:cNvSpPr txBox="1"/>
          <p:nvPr/>
        </p:nvSpPr>
        <p:spPr>
          <a:xfrm>
            <a:off x="2271172" y="1405695"/>
            <a:ext cx="284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功能指令的学习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4876322-0D0B-4779-8F58-875E2FC42C97}"/>
              </a:ext>
            </a:extLst>
          </p:cNvPr>
          <p:cNvSpPr/>
          <p:nvPr/>
        </p:nvSpPr>
        <p:spPr>
          <a:xfrm>
            <a:off x="2271172" y="2111042"/>
            <a:ext cx="4314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《三菱FX系列PLC顺序控制与功能指令详解》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D737E1F-B243-4FC1-A351-32D2A5376871}"/>
              </a:ext>
            </a:extLst>
          </p:cNvPr>
          <p:cNvSpPr/>
          <p:nvPr/>
        </p:nvSpPr>
        <p:spPr>
          <a:xfrm>
            <a:off x="2406919" y="2376768"/>
            <a:ext cx="3307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http://course.jcpeixun.com/1/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D93CF29-B630-4013-AFF9-A24CDE2EEEC5}"/>
              </a:ext>
            </a:extLst>
          </p:cNvPr>
          <p:cNvSpPr/>
          <p:nvPr/>
        </p:nvSpPr>
        <p:spPr>
          <a:xfrm>
            <a:off x="2403531" y="2977040"/>
            <a:ext cx="3682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http://course.jcpeixun.com/2152/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84B4885-4B84-4D97-B896-09153AFD4C99}"/>
              </a:ext>
            </a:extLst>
          </p:cNvPr>
          <p:cNvSpPr/>
          <p:nvPr/>
        </p:nvSpPr>
        <p:spPr>
          <a:xfrm>
            <a:off x="2278692" y="2685619"/>
            <a:ext cx="3288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《三菱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顺序控制应用》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1E461B0-663B-4993-ADB9-060441B77DC3}"/>
              </a:ext>
            </a:extLst>
          </p:cNvPr>
          <p:cNvSpPr txBox="1"/>
          <p:nvPr/>
        </p:nvSpPr>
        <p:spPr>
          <a:xfrm>
            <a:off x="2413879" y="4164844"/>
            <a:ext cx="3796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以下内容是重点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、常见功能指令的使用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、程序流程指令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、顺序控制的方法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、参考编程手册，自己能够通过手册，解读和使用指令，学会独立编程。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1EA89F5-D4CA-4210-8D2B-7F9B07851103}"/>
              </a:ext>
            </a:extLst>
          </p:cNvPr>
          <p:cNvSpPr/>
          <p:nvPr/>
        </p:nvSpPr>
        <p:spPr>
          <a:xfrm>
            <a:off x="2302111" y="3229390"/>
            <a:ext cx="3180294" cy="42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《三菱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FX3U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新增功能指令讲解》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99E9DD2-C8ED-4C57-992B-0E3D141AE59E}"/>
              </a:ext>
            </a:extLst>
          </p:cNvPr>
          <p:cNvSpPr txBox="1"/>
          <p:nvPr/>
        </p:nvSpPr>
        <p:spPr>
          <a:xfrm>
            <a:off x="7077995" y="4411065"/>
            <a:ext cx="4022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学习全部的功能指令，不必要求全部掌握，但必须概览全篇，知道有哪些指令，最好输入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plc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进行模拟。</a:t>
            </a:r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重难点部分课参考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三菱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FX</a:t>
            </a:r>
            <a:r>
              <a:rPr lang="zh-CN" altLang="en-US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系列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plc</a:t>
            </a:r>
            <a:r>
              <a:rPr lang="zh-CN" altLang="en-US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重难点解析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》</a:t>
            </a:r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第三章的内容</a:t>
            </a:r>
            <a:endParaRPr lang="zh-CN" altLang="en-US" sz="1600" dirty="0"/>
          </a:p>
          <a:p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5518" y="3938040"/>
            <a:ext cx="820132" cy="369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19319" y="393803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注：</a:t>
            </a:r>
            <a:endParaRPr lang="en-US" alt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33" name="圆角矩形 32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5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itle_2">
            <a:extLst>
              <a:ext uri="{FF2B5EF4-FFF2-40B4-BE49-F238E27FC236}">
                <a16:creationId xmlns:a16="http://schemas.microsoft.com/office/drawing/2014/main" id="{90798894-E056-4DCF-896A-08AE8D9012C2}"/>
              </a:ext>
            </a:extLst>
          </p:cNvPr>
          <p:cNvSpPr/>
          <p:nvPr/>
        </p:nvSpPr>
        <p:spPr>
          <a:xfrm>
            <a:off x="714109" y="1405695"/>
            <a:ext cx="1518301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5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903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F7363B2-D8CB-4436-83B4-375E0E1DF9BD}"/>
              </a:ext>
            </a:extLst>
          </p:cNvPr>
          <p:cNvSpPr txBox="1"/>
          <p:nvPr/>
        </p:nvSpPr>
        <p:spPr>
          <a:xfrm>
            <a:off x="2175391" y="1982392"/>
            <a:ext cx="877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学完前面的内容，你基本算是入门了，这个时候我们需要进行强化，大家可以选择性的选择下面的案例进行练习，当然，继续学习下面的几个知识点，再回过头来练习也可以。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550EBC9-0D76-4A9B-A391-0691E2E1DAB6}"/>
              </a:ext>
            </a:extLst>
          </p:cNvPr>
          <p:cNvSpPr txBox="1"/>
          <p:nvPr/>
        </p:nvSpPr>
        <p:spPr>
          <a:xfrm>
            <a:off x="2352680" y="3271272"/>
            <a:ext cx="494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）下载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《plc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控制程序精编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108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例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》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进行练习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77CF647-8D8A-4860-8243-855EA66F75C9}"/>
              </a:ext>
            </a:extLst>
          </p:cNvPr>
          <p:cNvSpPr/>
          <p:nvPr/>
        </p:nvSpPr>
        <p:spPr>
          <a:xfrm>
            <a:off x="2352680" y="354614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https://bbs.jcpeixun.com/forum.php?mod=viewthread&amp;tid=55616&amp;highlight=108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en-US" altLang="zh-CN" sz="14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C8F24AF-9671-4C59-B14E-54DBFC2CAAC6}"/>
              </a:ext>
            </a:extLst>
          </p:cNvPr>
          <p:cNvSpPr/>
          <p:nvPr/>
        </p:nvSpPr>
        <p:spPr>
          <a:xfrm>
            <a:off x="2410869" y="488327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https://bbs.jcpeixun.com/forum.php?mod=viewthread&amp;tid=66096&amp;highlight=%E6%A1%88%E4%BE%8B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sz="14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090D5A5-BB5E-4D61-A2F6-CA6CC2F30169}"/>
              </a:ext>
            </a:extLst>
          </p:cNvPr>
          <p:cNvSpPr txBox="1"/>
          <p:nvPr/>
        </p:nvSpPr>
        <p:spPr>
          <a:xfrm>
            <a:off x="2410869" y="452078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）下载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案例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/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例程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1117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个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》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进行练习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2354E17-866B-42FF-8BE5-621F33152E1D}"/>
              </a:ext>
            </a:extLst>
          </p:cNvPr>
          <p:cNvSpPr txBox="1"/>
          <p:nvPr/>
        </p:nvSpPr>
        <p:spPr>
          <a:xfrm>
            <a:off x="1930383" y="1369179"/>
            <a:ext cx="2211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</a:t>
            </a:r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编程强化训练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25" name="圆角矩形 24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5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itle_2">
            <a:extLst>
              <a:ext uri="{FF2B5EF4-FFF2-40B4-BE49-F238E27FC236}">
                <a16:creationId xmlns:a16="http://schemas.microsoft.com/office/drawing/2014/main" id="{8A9C2781-1B8E-4DFD-9FBC-155053EB39A7}"/>
              </a:ext>
            </a:extLst>
          </p:cNvPr>
          <p:cNvSpPr/>
          <p:nvPr/>
        </p:nvSpPr>
        <p:spPr>
          <a:xfrm>
            <a:off x="657090" y="1369179"/>
            <a:ext cx="1518301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6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96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7526416" y="2911219"/>
            <a:ext cx="3732707" cy="2878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143136" y="5427405"/>
            <a:ext cx="774148" cy="5674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157314" y="4715812"/>
            <a:ext cx="774148" cy="3928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149760" y="3840853"/>
            <a:ext cx="774148" cy="3928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9C1292-F5DB-4B7D-9B72-D42810839133}"/>
              </a:ext>
            </a:extLst>
          </p:cNvPr>
          <p:cNvSpPr txBox="1"/>
          <p:nvPr/>
        </p:nvSpPr>
        <p:spPr>
          <a:xfrm>
            <a:off x="2526385" y="1808132"/>
            <a:ext cx="8766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基础内容学好后可以学习我们的</a:t>
            </a:r>
            <a:r>
              <a:rPr lang="en-US" altLang="zh-CN" sz="1600" b="1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1600" b="1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的</a:t>
            </a:r>
            <a:r>
              <a:rPr lang="en-US" altLang="zh-CN" sz="1600" b="1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5</a:t>
            </a:r>
            <a:r>
              <a:rPr lang="zh-CN" altLang="en-US" sz="1600" b="1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大应用模块。其中包括定位、变频器传动、通讯、触摸屏、模拟量</a:t>
            </a:r>
            <a:endParaRPr lang="en-US" altLang="zh-CN" sz="1600" b="1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9AFC0D2-8225-417F-BF1D-93F313D821A3}"/>
              </a:ext>
            </a:extLst>
          </p:cNvPr>
          <p:cNvSpPr txBox="1"/>
          <p:nvPr/>
        </p:nvSpPr>
        <p:spPr>
          <a:xfrm>
            <a:off x="1992970" y="1400361"/>
            <a:ext cx="28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</a:t>
            </a:r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定位控制篇学习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D81B9C3-4453-42F7-ACCE-8CD3B545D4EB}"/>
              </a:ext>
            </a:extLst>
          </p:cNvPr>
          <p:cNvSpPr/>
          <p:nvPr/>
        </p:nvSpPr>
        <p:spPr>
          <a:xfrm>
            <a:off x="3044427" y="3979081"/>
            <a:ext cx="424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http://yuanxiao.jcpeixun.com/default.aspx?courseid=2151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393787E-A6B6-4CCA-B189-A886B698228F}"/>
              </a:ext>
            </a:extLst>
          </p:cNvPr>
          <p:cNvSpPr/>
          <p:nvPr/>
        </p:nvSpPr>
        <p:spPr>
          <a:xfrm>
            <a:off x="3037447" y="3229653"/>
            <a:ext cx="3682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http://course.jcpeixun.com/2146/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D68CBFB-11CB-4925-9F72-AEE3C5E2A424}"/>
              </a:ext>
            </a:extLst>
          </p:cNvPr>
          <p:cNvSpPr/>
          <p:nvPr/>
        </p:nvSpPr>
        <p:spPr>
          <a:xfrm>
            <a:off x="3032986" y="4975073"/>
            <a:ext cx="3682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http://course.jcpeixun.com/4357/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CF7B18D-496F-4BD3-AC6D-8E794310CDD1}"/>
              </a:ext>
            </a:extLst>
          </p:cNvPr>
          <p:cNvSpPr/>
          <p:nvPr/>
        </p:nvSpPr>
        <p:spPr>
          <a:xfrm>
            <a:off x="2911490" y="4617189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《步进电动机应用技术》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A78EFD7-94DF-450A-A04C-A117CFCAEB28}"/>
              </a:ext>
            </a:extLst>
          </p:cNvPr>
          <p:cNvSpPr/>
          <p:nvPr/>
        </p:nvSpPr>
        <p:spPr>
          <a:xfrm>
            <a:off x="2884706" y="5451215"/>
            <a:ext cx="3877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《伺服驱动器功能参数设置与实操训练》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98F0C38-19C3-4C47-8EFC-44EEF11D4803}"/>
              </a:ext>
            </a:extLst>
          </p:cNvPr>
          <p:cNvSpPr/>
          <p:nvPr/>
        </p:nvSpPr>
        <p:spPr>
          <a:xfrm>
            <a:off x="3044427" y="5745538"/>
            <a:ext cx="3682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http://course.jcpeixun.com/2149/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37342" y="3009590"/>
            <a:ext cx="779417" cy="392895"/>
            <a:chOff x="2137342" y="3009590"/>
            <a:chExt cx="779417" cy="392895"/>
          </a:xfrm>
        </p:grpSpPr>
        <p:sp>
          <p:nvSpPr>
            <p:cNvPr id="2" name="矩形 1"/>
            <p:cNvSpPr/>
            <p:nvPr/>
          </p:nvSpPr>
          <p:spPr>
            <a:xfrm>
              <a:off x="2137342" y="3009590"/>
              <a:ext cx="774148" cy="3928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E840F30-D70E-4032-AEB1-A8533970554B}"/>
                </a:ext>
              </a:extLst>
            </p:cNvPr>
            <p:cNvSpPr txBox="1"/>
            <p:nvPr/>
          </p:nvSpPr>
          <p:spPr>
            <a:xfrm>
              <a:off x="2222471" y="3060601"/>
              <a:ext cx="694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基础</a:t>
              </a:r>
              <a:endPara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10CEE7C-8CFD-416B-B904-73C8D7B87DF4}"/>
              </a:ext>
            </a:extLst>
          </p:cNvPr>
          <p:cNvSpPr txBox="1"/>
          <p:nvPr/>
        </p:nvSpPr>
        <p:spPr>
          <a:xfrm>
            <a:off x="2267602" y="3878374"/>
            <a:ext cx="69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应用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D52CC63-7608-47FB-A6FE-08BAC68074C3}"/>
              </a:ext>
            </a:extLst>
          </p:cNvPr>
          <p:cNvSpPr txBox="1"/>
          <p:nvPr/>
        </p:nvSpPr>
        <p:spPr>
          <a:xfrm>
            <a:off x="2235605" y="4765496"/>
            <a:ext cx="69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扩展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178AC0F-7207-4090-AA2D-390667B4A6E6}"/>
              </a:ext>
            </a:extLst>
          </p:cNvPr>
          <p:cNvSpPr txBox="1"/>
          <p:nvPr/>
        </p:nvSpPr>
        <p:spPr>
          <a:xfrm>
            <a:off x="2197424" y="5444225"/>
            <a:ext cx="69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参数</a:t>
            </a: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计算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7F60FF0-EB83-4B87-8D4C-0A75A182AC7D}"/>
              </a:ext>
            </a:extLst>
          </p:cNvPr>
          <p:cNvSpPr txBox="1"/>
          <p:nvPr/>
        </p:nvSpPr>
        <p:spPr>
          <a:xfrm>
            <a:off x="7691825" y="3081268"/>
            <a:ext cx="340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学完定位，必须学会的几个知识点：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E77E46C-ECD3-47A7-8D1D-6E04CB420FD2}"/>
              </a:ext>
            </a:extLst>
          </p:cNvPr>
          <p:cNvSpPr txBox="1"/>
          <p:nvPr/>
        </p:nvSpPr>
        <p:spPr>
          <a:xfrm>
            <a:off x="7756709" y="5043221"/>
            <a:ext cx="3401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、脉冲输出指令、绝对定位、相对定位、原点回归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A939DA0-A053-446A-B80F-9306AEC50276}"/>
              </a:ext>
            </a:extLst>
          </p:cNvPr>
          <p:cNvSpPr txBox="1"/>
          <p:nvPr/>
        </p:nvSpPr>
        <p:spPr>
          <a:xfrm>
            <a:off x="7756709" y="4052230"/>
            <a:ext cx="340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、伺服电机及步进电机的参数设置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067F2CF-38E8-46B1-8F6C-9B7074E57BDE}"/>
              </a:ext>
            </a:extLst>
          </p:cNvPr>
          <p:cNvSpPr txBox="1"/>
          <p:nvPr/>
        </p:nvSpPr>
        <p:spPr>
          <a:xfrm>
            <a:off x="7756709" y="4563146"/>
            <a:ext cx="340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、伺服电机及步进电机的距离计算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9B200E7-AB5D-41A8-BCDA-F64AE019371B}"/>
              </a:ext>
            </a:extLst>
          </p:cNvPr>
          <p:cNvSpPr txBox="1"/>
          <p:nvPr/>
        </p:nvSpPr>
        <p:spPr>
          <a:xfrm>
            <a:off x="7756709" y="3557000"/>
            <a:ext cx="340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、伺服电机及步进电机的接线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C2B0A80-23C1-4449-9498-5F9AB42B764C}"/>
              </a:ext>
            </a:extLst>
          </p:cNvPr>
          <p:cNvSpPr txBox="1"/>
          <p:nvPr/>
        </p:nvSpPr>
        <p:spPr>
          <a:xfrm>
            <a:off x="2870895" y="6179354"/>
            <a:ext cx="6840005" cy="33855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感觉课程内容太多，欢迎来叨叨直播看   三菱班级课，陈老师带你速成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69E0E4E-E0F1-49CB-93F6-469B932B2E99}"/>
              </a:ext>
            </a:extLst>
          </p:cNvPr>
          <p:cNvSpPr/>
          <p:nvPr/>
        </p:nvSpPr>
        <p:spPr>
          <a:xfrm>
            <a:off x="2881200" y="3637021"/>
            <a:ext cx="3795847" cy="42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《三菱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FX3U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定位控制与伺服应用技术》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94A13B0-CADD-483A-802B-8A964C35FA17}"/>
              </a:ext>
            </a:extLst>
          </p:cNvPr>
          <p:cNvSpPr/>
          <p:nvPr/>
        </p:nvSpPr>
        <p:spPr>
          <a:xfrm>
            <a:off x="2901067" y="2875434"/>
            <a:ext cx="4109202" cy="42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《三菱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定位控制技术基础知识》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47" name="圆角矩形 46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7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itle_2">
            <a:extLst>
              <a:ext uri="{FF2B5EF4-FFF2-40B4-BE49-F238E27FC236}">
                <a16:creationId xmlns:a16="http://schemas.microsoft.com/office/drawing/2014/main" id="{91214FAB-E405-483D-BAA0-92C791C98702}"/>
              </a:ext>
            </a:extLst>
          </p:cNvPr>
          <p:cNvSpPr/>
          <p:nvPr/>
        </p:nvSpPr>
        <p:spPr>
          <a:xfrm>
            <a:off x="631459" y="1353560"/>
            <a:ext cx="1518301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7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598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7787789" y="1862651"/>
            <a:ext cx="3732707" cy="2878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9AFC0D2-8225-417F-BF1D-93F313D821A3}"/>
              </a:ext>
            </a:extLst>
          </p:cNvPr>
          <p:cNvSpPr txBox="1"/>
          <p:nvPr/>
        </p:nvSpPr>
        <p:spPr>
          <a:xfrm>
            <a:off x="2271172" y="1419073"/>
            <a:ext cx="188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变频器控制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7F60FF0-EB83-4B87-8D4C-0A75A182AC7D}"/>
              </a:ext>
            </a:extLst>
          </p:cNvPr>
          <p:cNvSpPr txBox="1"/>
          <p:nvPr/>
        </p:nvSpPr>
        <p:spPr>
          <a:xfrm>
            <a:off x="8118608" y="1959990"/>
            <a:ext cx="3401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变频器控制，最少要学一种控制，当然以下知识点是必须学会的：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A939DA0-A053-446A-B80F-9306AEC50276}"/>
              </a:ext>
            </a:extLst>
          </p:cNvPr>
          <p:cNvSpPr txBox="1"/>
          <p:nvPr/>
        </p:nvSpPr>
        <p:spPr>
          <a:xfrm>
            <a:off x="8177253" y="3348160"/>
            <a:ext cx="2073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、变频器的接线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067F2CF-38E8-46B1-8F6C-9B7074E57BDE}"/>
              </a:ext>
            </a:extLst>
          </p:cNvPr>
          <p:cNvSpPr txBox="1"/>
          <p:nvPr/>
        </p:nvSpPr>
        <p:spPr>
          <a:xfrm>
            <a:off x="8177253" y="3661732"/>
            <a:ext cx="21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、常见的参数设置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9B200E7-AB5D-41A8-BCDA-F64AE019371B}"/>
              </a:ext>
            </a:extLst>
          </p:cNvPr>
          <p:cNvSpPr txBox="1"/>
          <p:nvPr/>
        </p:nvSpPr>
        <p:spPr>
          <a:xfrm>
            <a:off x="8177253" y="2794297"/>
            <a:ext cx="332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、学会通过报警代码到手册里找故障原因，排除故障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F0693A4-7124-47CA-8C35-F30828587CE7}"/>
              </a:ext>
            </a:extLst>
          </p:cNvPr>
          <p:cNvSpPr/>
          <p:nvPr/>
        </p:nvSpPr>
        <p:spPr>
          <a:xfrm>
            <a:off x="3031059" y="2621592"/>
            <a:ext cx="3682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http://course.jcpeixun.com/1512/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40CDD91-6258-4167-B15B-827AE860FCAB}"/>
              </a:ext>
            </a:extLst>
          </p:cNvPr>
          <p:cNvSpPr/>
          <p:nvPr/>
        </p:nvSpPr>
        <p:spPr>
          <a:xfrm>
            <a:off x="2936841" y="2354441"/>
            <a:ext cx="364715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《变频器功能应用从入门到精通》</a:t>
            </a:r>
          </a:p>
          <a:p>
            <a:endParaRPr lang="zh-CN" altLang="en-US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9241B95-F6DF-4599-A770-245713916F36}"/>
              </a:ext>
            </a:extLst>
          </p:cNvPr>
          <p:cNvSpPr/>
          <p:nvPr/>
        </p:nvSpPr>
        <p:spPr>
          <a:xfrm>
            <a:off x="2936841" y="365174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http://course.jcpeixun.com/p/majorcourse?f5=变频器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en-US" altLang="zh-CN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8FB6BA7-7194-4EFA-8447-324E3C192045}"/>
              </a:ext>
            </a:extLst>
          </p:cNvPr>
          <p:cNvSpPr txBox="1"/>
          <p:nvPr/>
        </p:nvSpPr>
        <p:spPr>
          <a:xfrm>
            <a:off x="8177253" y="3973967"/>
            <a:ext cx="2073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、多段速控制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62693" y="2282449"/>
            <a:ext cx="916954" cy="708085"/>
            <a:chOff x="2162693" y="2282449"/>
            <a:chExt cx="916954" cy="708085"/>
          </a:xfrm>
        </p:grpSpPr>
        <p:sp>
          <p:nvSpPr>
            <p:cNvPr id="62" name="矩形 61"/>
            <p:cNvSpPr/>
            <p:nvPr/>
          </p:nvSpPr>
          <p:spPr>
            <a:xfrm>
              <a:off x="2162693" y="2282449"/>
              <a:ext cx="774148" cy="7080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E840F30-D70E-4032-AEB1-A8533970554B}"/>
                </a:ext>
              </a:extLst>
            </p:cNvPr>
            <p:cNvSpPr txBox="1"/>
            <p:nvPr/>
          </p:nvSpPr>
          <p:spPr>
            <a:xfrm>
              <a:off x="2162693" y="2357210"/>
              <a:ext cx="9169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几种控制方式</a:t>
              </a:r>
              <a:endPara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2162693" y="3604436"/>
            <a:ext cx="774148" cy="708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10CEE7C-8CFD-416B-B904-73C8D7B87DF4}"/>
              </a:ext>
            </a:extLst>
          </p:cNvPr>
          <p:cNvSpPr txBox="1"/>
          <p:nvPr/>
        </p:nvSpPr>
        <p:spPr>
          <a:xfrm>
            <a:off x="2247658" y="3691328"/>
            <a:ext cx="69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选修课程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69" name="圆角矩形 68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4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itle_2">
            <a:extLst>
              <a:ext uri="{FF2B5EF4-FFF2-40B4-BE49-F238E27FC236}">
                <a16:creationId xmlns:a16="http://schemas.microsoft.com/office/drawing/2014/main" id="{8A831D8A-EBD3-4B3E-B0C7-D559B0A8C599}"/>
              </a:ext>
            </a:extLst>
          </p:cNvPr>
          <p:cNvSpPr/>
          <p:nvPr/>
        </p:nvSpPr>
        <p:spPr>
          <a:xfrm>
            <a:off x="644392" y="1368939"/>
            <a:ext cx="1518301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8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385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7816069" y="2003711"/>
            <a:ext cx="3732707" cy="36803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9AFC0D2-8225-417F-BF1D-93F313D821A3}"/>
              </a:ext>
            </a:extLst>
          </p:cNvPr>
          <p:cNvSpPr txBox="1"/>
          <p:nvPr/>
        </p:nvSpPr>
        <p:spPr>
          <a:xfrm>
            <a:off x="2058689" y="1348089"/>
            <a:ext cx="188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</a:t>
            </a:r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通讯控制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7F60FF0-EB83-4B87-8D4C-0A75A182AC7D}"/>
              </a:ext>
            </a:extLst>
          </p:cNvPr>
          <p:cNvSpPr txBox="1"/>
          <p:nvPr/>
        </p:nvSpPr>
        <p:spPr>
          <a:xfrm>
            <a:off x="7816069" y="2113172"/>
            <a:ext cx="340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学完通讯，必须学会的几个知识点：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B200E7-AB5D-41A8-BCDA-F64AE019371B}"/>
              </a:ext>
            </a:extLst>
          </p:cNvPr>
          <p:cNvSpPr txBox="1"/>
          <p:nvPr/>
        </p:nvSpPr>
        <p:spPr>
          <a:xfrm>
            <a:off x="7862281" y="2517723"/>
            <a:ext cx="3640281" cy="300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、通讯的几种接线方式以及他们的通讯速度和特性</a:t>
            </a:r>
            <a:endParaRPr lang="en-US" altLang="zh-CN" sz="1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、学会设置基本通讯参数</a:t>
            </a:r>
            <a:endParaRPr lang="en-US" altLang="zh-CN" sz="1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、学会使用</a:t>
            </a: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N:N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网络、三菱</a:t>
            </a: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plc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与三菱变频器通讯</a:t>
            </a:r>
            <a:endParaRPr lang="en-US" altLang="zh-CN" sz="1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CC-link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通讯应用</a:t>
            </a:r>
            <a:endParaRPr lang="en-US" altLang="zh-CN" sz="1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MODBUS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通讯的概念</a:t>
            </a:r>
            <a:endParaRPr lang="en-US" altLang="zh-CN" sz="1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、采用</a:t>
            </a:r>
            <a:r>
              <a:rPr lang="en-US" altLang="zh-CN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MODBUS</a:t>
            </a:r>
            <a:r>
              <a: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与变频器进行通讯</a:t>
            </a:r>
            <a:endParaRPr lang="en-US" altLang="zh-CN" sz="1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697471-C0E3-4827-8C3F-72F262F018B2}"/>
              </a:ext>
            </a:extLst>
          </p:cNvPr>
          <p:cNvSpPr/>
          <p:nvPr/>
        </p:nvSpPr>
        <p:spPr>
          <a:xfrm>
            <a:off x="3035520" y="3548775"/>
            <a:ext cx="3682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http://course.jcpeixun.com/6015/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60ABF9B-88CF-4738-BA4B-67B9A36FE23D}"/>
              </a:ext>
            </a:extLst>
          </p:cNvPr>
          <p:cNvSpPr/>
          <p:nvPr/>
        </p:nvSpPr>
        <p:spPr>
          <a:xfrm>
            <a:off x="2933650" y="3231368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《三菱</a:t>
            </a:r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FX3U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通讯讲解》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620B8E9-86BF-40DB-B06C-0BFD9B8F1352}"/>
              </a:ext>
            </a:extLst>
          </p:cNvPr>
          <p:cNvSpPr/>
          <p:nvPr/>
        </p:nvSpPr>
        <p:spPr>
          <a:xfrm>
            <a:off x="2933650" y="2242016"/>
            <a:ext cx="316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《三菱</a:t>
            </a:r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通信基础及应用》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0C6628F-5B0D-4FBC-99D3-B367F068B687}"/>
              </a:ext>
            </a:extLst>
          </p:cNvPr>
          <p:cNvSpPr/>
          <p:nvPr/>
        </p:nvSpPr>
        <p:spPr>
          <a:xfrm>
            <a:off x="3050122" y="2513945"/>
            <a:ext cx="41211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http://course.jcpeixun.com/1508/3025.html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B31AEA2-A354-49D1-86E1-29D2398EC1BF}"/>
              </a:ext>
            </a:extLst>
          </p:cNvPr>
          <p:cNvSpPr/>
          <p:nvPr/>
        </p:nvSpPr>
        <p:spPr>
          <a:xfrm>
            <a:off x="3108648" y="5673811"/>
            <a:ext cx="3049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http://course.jcpeixun.com/2134/5191.html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A037CA3-7D85-480E-886B-D988D83748D2}"/>
              </a:ext>
            </a:extLst>
          </p:cNvPr>
          <p:cNvSpPr/>
          <p:nvPr/>
        </p:nvSpPr>
        <p:spPr>
          <a:xfrm>
            <a:off x="2943727" y="5377538"/>
            <a:ext cx="352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</a:t>
            </a:r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MODBUS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通讯协议及其应用》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62693" y="2282449"/>
            <a:ext cx="774148" cy="708085"/>
            <a:chOff x="2162693" y="2282449"/>
            <a:chExt cx="774148" cy="708085"/>
          </a:xfrm>
        </p:grpSpPr>
        <p:sp>
          <p:nvSpPr>
            <p:cNvPr id="40" name="矩形 39"/>
            <p:cNvSpPr/>
            <p:nvPr/>
          </p:nvSpPr>
          <p:spPr>
            <a:xfrm>
              <a:off x="2162693" y="2282449"/>
              <a:ext cx="774148" cy="7080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E840F30-D70E-4032-AEB1-A8533970554B}"/>
                </a:ext>
              </a:extLst>
            </p:cNvPr>
            <p:cNvSpPr txBox="1"/>
            <p:nvPr/>
          </p:nvSpPr>
          <p:spPr>
            <a:xfrm>
              <a:off x="2219248" y="2367269"/>
              <a:ext cx="694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通讯基础</a:t>
              </a:r>
              <a:endPara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169579" y="3182362"/>
            <a:ext cx="774148" cy="708085"/>
            <a:chOff x="2162693" y="2282449"/>
            <a:chExt cx="774148" cy="708085"/>
          </a:xfrm>
        </p:grpSpPr>
        <p:sp>
          <p:nvSpPr>
            <p:cNvPr id="44" name="矩形 43"/>
            <p:cNvSpPr/>
            <p:nvPr/>
          </p:nvSpPr>
          <p:spPr>
            <a:xfrm>
              <a:off x="2162693" y="2282449"/>
              <a:ext cx="774148" cy="7080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E840F30-D70E-4032-AEB1-A8533970554B}"/>
                </a:ext>
              </a:extLst>
            </p:cNvPr>
            <p:cNvSpPr txBox="1"/>
            <p:nvPr/>
          </p:nvSpPr>
          <p:spPr>
            <a:xfrm>
              <a:off x="2219248" y="2367269"/>
              <a:ext cx="694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通讯基础</a:t>
              </a:r>
              <a:endPara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44637" y="5377538"/>
            <a:ext cx="828118" cy="708085"/>
            <a:chOff x="1796103" y="4590574"/>
            <a:chExt cx="828118" cy="708085"/>
          </a:xfrm>
        </p:grpSpPr>
        <p:sp>
          <p:nvSpPr>
            <p:cNvPr id="63" name="矩形 62"/>
            <p:cNvSpPr/>
            <p:nvPr/>
          </p:nvSpPr>
          <p:spPr>
            <a:xfrm>
              <a:off x="1823940" y="4590574"/>
              <a:ext cx="774148" cy="7080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178AC0F-7207-4090-AA2D-390667B4A6E6}"/>
                </a:ext>
              </a:extLst>
            </p:cNvPr>
            <p:cNvSpPr txBox="1"/>
            <p:nvPr/>
          </p:nvSpPr>
          <p:spPr>
            <a:xfrm>
              <a:off x="1796103" y="4713884"/>
              <a:ext cx="8281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通讯高级知识</a:t>
              </a:r>
              <a:endPara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69" name="圆角矩形 68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6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307B2AC5-A43A-4527-AA18-2E7F693D3009}"/>
              </a:ext>
            </a:extLst>
          </p:cNvPr>
          <p:cNvSpPr/>
          <p:nvPr/>
        </p:nvSpPr>
        <p:spPr>
          <a:xfrm>
            <a:off x="2990352" y="4705012"/>
            <a:ext cx="3682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http://course.jcpeixun.com/6435/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D13156-7100-4A05-A1EE-101B61E3063D}"/>
              </a:ext>
            </a:extLst>
          </p:cNvPr>
          <p:cNvSpPr/>
          <p:nvPr/>
        </p:nvSpPr>
        <p:spPr>
          <a:xfrm>
            <a:off x="2903386" y="4335680"/>
            <a:ext cx="443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《三菱</a:t>
            </a:r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现场总线</a:t>
            </a:r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CC-link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网络应用》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3F0EC65-9340-4117-84C2-7A1753DB0144}"/>
              </a:ext>
            </a:extLst>
          </p:cNvPr>
          <p:cNvGrpSpPr/>
          <p:nvPr/>
        </p:nvGrpSpPr>
        <p:grpSpPr>
          <a:xfrm>
            <a:off x="2160701" y="4279950"/>
            <a:ext cx="774148" cy="708085"/>
            <a:chOff x="2162693" y="2282449"/>
            <a:chExt cx="774148" cy="70808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1B9F0C5-EEAB-4179-8122-FC71BA48579B}"/>
                </a:ext>
              </a:extLst>
            </p:cNvPr>
            <p:cNvSpPr/>
            <p:nvPr/>
          </p:nvSpPr>
          <p:spPr>
            <a:xfrm>
              <a:off x="2162693" y="2282449"/>
              <a:ext cx="774148" cy="7080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AE15E93-DA29-4485-AB1F-F5BF395707C0}"/>
                </a:ext>
              </a:extLst>
            </p:cNvPr>
            <p:cNvSpPr txBox="1"/>
            <p:nvPr/>
          </p:nvSpPr>
          <p:spPr>
            <a:xfrm>
              <a:off x="2219248" y="2367269"/>
              <a:ext cx="694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通讯提升</a:t>
              </a:r>
              <a:endPara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42" name="title_2">
            <a:extLst>
              <a:ext uri="{FF2B5EF4-FFF2-40B4-BE49-F238E27FC236}">
                <a16:creationId xmlns:a16="http://schemas.microsoft.com/office/drawing/2014/main" id="{FEEAE9EF-FC86-47ED-AF3A-3603491F2D7A}"/>
              </a:ext>
            </a:extLst>
          </p:cNvPr>
          <p:cNvSpPr/>
          <p:nvPr/>
        </p:nvSpPr>
        <p:spPr>
          <a:xfrm>
            <a:off x="651278" y="1285475"/>
            <a:ext cx="1518301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9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760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9AFC0D2-8225-417F-BF1D-93F313D821A3}"/>
              </a:ext>
            </a:extLst>
          </p:cNvPr>
          <p:cNvSpPr txBox="1"/>
          <p:nvPr/>
        </p:nvSpPr>
        <p:spPr>
          <a:xfrm>
            <a:off x="1994298" y="1409782"/>
            <a:ext cx="270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</a:t>
            </a:r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模拟量应用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EC35104-AAC4-4CBE-AA4E-AD68B0942324}"/>
              </a:ext>
            </a:extLst>
          </p:cNvPr>
          <p:cNvSpPr/>
          <p:nvPr/>
        </p:nvSpPr>
        <p:spPr>
          <a:xfrm>
            <a:off x="3030517" y="4188474"/>
            <a:ext cx="39599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https://www.daodaotv.com/live/818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en-US" altLang="zh-CN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8" name="文本框 1">
            <a:extLst>
              <a:ext uri="{FF2B5EF4-FFF2-40B4-BE49-F238E27FC236}">
                <a16:creationId xmlns:a16="http://schemas.microsoft.com/office/drawing/2014/main" id="{A745498D-5DDB-4B74-9E0B-532310AD1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388" y="3832495"/>
            <a:ext cx="4342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8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《三菱</a:t>
            </a:r>
            <a:r>
              <a:rPr lang="en-US" altLang="zh-CN" sz="18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FX3U</a:t>
            </a:r>
            <a:r>
              <a:rPr lang="zh-CN" altLang="en-US" sz="18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系列模拟量课程》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5E6E7D5-8870-42EE-81AD-12F854270FA8}"/>
              </a:ext>
            </a:extLst>
          </p:cNvPr>
          <p:cNvSpPr/>
          <p:nvPr/>
        </p:nvSpPr>
        <p:spPr>
          <a:xfrm>
            <a:off x="2995970" y="2639698"/>
            <a:ext cx="3682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http://course.jcpeixun.com/1509/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B94F211-7018-428F-9DEE-76720167F150}"/>
              </a:ext>
            </a:extLst>
          </p:cNvPr>
          <p:cNvSpPr/>
          <p:nvPr/>
        </p:nvSpPr>
        <p:spPr>
          <a:xfrm>
            <a:off x="2936841" y="2285222"/>
            <a:ext cx="4107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anose="020F0502020204030204" pitchFamily="34" charset="0"/>
              </a:rPr>
              <a:t>三菱</a:t>
            </a:r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anose="020F0502020204030204" pitchFamily="34" charset="0"/>
              </a:rPr>
              <a:t>FX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anose="020F0502020204030204" pitchFamily="34" charset="0"/>
              </a:rPr>
              <a:t>系列模拟量及</a:t>
            </a:r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anose="020F0502020204030204" pitchFamily="34" charset="0"/>
              </a:rPr>
              <a:t>PID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anose="020F0502020204030204" pitchFamily="34" charset="0"/>
              </a:rPr>
              <a:t>应用基础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》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Calibri" panose="020F050202020403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162693" y="2282449"/>
            <a:ext cx="1006465" cy="708085"/>
            <a:chOff x="2162693" y="2282449"/>
            <a:chExt cx="1006465" cy="708085"/>
          </a:xfrm>
        </p:grpSpPr>
        <p:sp>
          <p:nvSpPr>
            <p:cNvPr id="57" name="矩形 56"/>
            <p:cNvSpPr/>
            <p:nvPr/>
          </p:nvSpPr>
          <p:spPr>
            <a:xfrm>
              <a:off x="2162693" y="2282449"/>
              <a:ext cx="774148" cy="7080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E840F30-D70E-4032-AEB1-A8533970554B}"/>
                </a:ext>
              </a:extLst>
            </p:cNvPr>
            <p:cNvSpPr txBox="1"/>
            <p:nvPr/>
          </p:nvSpPr>
          <p:spPr>
            <a:xfrm>
              <a:off x="2219248" y="2367269"/>
              <a:ext cx="949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模拟量基础</a:t>
              </a:r>
              <a:endPara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137342" y="3759549"/>
            <a:ext cx="949910" cy="708085"/>
            <a:chOff x="2162693" y="2282449"/>
            <a:chExt cx="949910" cy="708085"/>
          </a:xfrm>
        </p:grpSpPr>
        <p:sp>
          <p:nvSpPr>
            <p:cNvPr id="60" name="矩形 59"/>
            <p:cNvSpPr/>
            <p:nvPr/>
          </p:nvSpPr>
          <p:spPr>
            <a:xfrm>
              <a:off x="2162693" y="2282449"/>
              <a:ext cx="774148" cy="7080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7E840F30-D70E-4032-AEB1-A8533970554B}"/>
                </a:ext>
              </a:extLst>
            </p:cNvPr>
            <p:cNvSpPr txBox="1"/>
            <p:nvPr/>
          </p:nvSpPr>
          <p:spPr>
            <a:xfrm>
              <a:off x="2162693" y="2371317"/>
              <a:ext cx="949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模拟量 应用</a:t>
              </a:r>
              <a:endPara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7818588" y="1959990"/>
            <a:ext cx="3732707" cy="28656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7F60FF0-EB83-4B87-8D4C-0A75A182AC7D}"/>
              </a:ext>
            </a:extLst>
          </p:cNvPr>
          <p:cNvSpPr txBox="1"/>
          <p:nvPr/>
        </p:nvSpPr>
        <p:spPr>
          <a:xfrm>
            <a:off x="7818588" y="2223837"/>
            <a:ext cx="3655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学完模拟量，必须掌握以下几个内容：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9B200E7-AB5D-41A8-BCDA-F64AE019371B}"/>
              </a:ext>
            </a:extLst>
          </p:cNvPr>
          <p:cNvSpPr txBox="1"/>
          <p:nvPr/>
        </p:nvSpPr>
        <p:spPr>
          <a:xfrm>
            <a:off x="8087644" y="2678788"/>
            <a:ext cx="32030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、模拟量的概念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3U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模拟量模块的使用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、模拟量的计算（难点）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PID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概念的了解，及使用（高级应用）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65" name="圆角矩形 64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5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itle_2">
            <a:extLst>
              <a:ext uri="{FF2B5EF4-FFF2-40B4-BE49-F238E27FC236}">
                <a16:creationId xmlns:a16="http://schemas.microsoft.com/office/drawing/2014/main" id="{82B0D9C3-1287-49F6-92A8-C3F50035C6E5}"/>
              </a:ext>
            </a:extLst>
          </p:cNvPr>
          <p:cNvSpPr/>
          <p:nvPr/>
        </p:nvSpPr>
        <p:spPr>
          <a:xfrm>
            <a:off x="619041" y="1362981"/>
            <a:ext cx="1600207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10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586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6685868" y="1148346"/>
            <a:ext cx="3732707" cy="44127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9AFC0D2-8225-417F-BF1D-93F313D821A3}"/>
              </a:ext>
            </a:extLst>
          </p:cNvPr>
          <p:cNvSpPr txBox="1"/>
          <p:nvPr/>
        </p:nvSpPr>
        <p:spPr>
          <a:xfrm>
            <a:off x="2122437" y="1399392"/>
            <a:ext cx="270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</a:t>
            </a:r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触摸屏应用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7F60FF0-EB83-4B87-8D4C-0A75A182AC7D}"/>
              </a:ext>
            </a:extLst>
          </p:cNvPr>
          <p:cNvSpPr txBox="1"/>
          <p:nvPr/>
        </p:nvSpPr>
        <p:spPr>
          <a:xfrm>
            <a:off x="6685868" y="1287321"/>
            <a:ext cx="3655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触摸屏可以用来操作控制</a:t>
            </a: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PLC,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也能用来监控设备的运行状态，目前我们官网有</a:t>
            </a: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种不同类型的触摸屏课程，威伦通的性价比高，西门子的价格高，大家可以根据需要选学，以下为必学知识点：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9B200E7-AB5D-41A8-BCDA-F64AE019371B}"/>
              </a:ext>
            </a:extLst>
          </p:cNvPr>
          <p:cNvSpPr txBox="1"/>
          <p:nvPr/>
        </p:nvSpPr>
        <p:spPr>
          <a:xfrm>
            <a:off x="7326493" y="3187200"/>
            <a:ext cx="3246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、触摸屏基本功能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、报警功能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、资料取样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、窗口切换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、与各种不同品牌</a:t>
            </a: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的连接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、配方</a:t>
            </a:r>
            <a:endParaRPr lang="en-US" altLang="zh-CN" sz="16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7F184ED-D27D-4242-BB6B-1CEA120CC438}"/>
              </a:ext>
            </a:extLst>
          </p:cNvPr>
          <p:cNvSpPr/>
          <p:nvPr/>
        </p:nvSpPr>
        <p:spPr>
          <a:xfrm>
            <a:off x="2137343" y="2393041"/>
            <a:ext cx="3682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http://course.jcpeixun.com/5615/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DC0956C-C725-4F8E-849F-F17DEE6C9127}"/>
              </a:ext>
            </a:extLst>
          </p:cNvPr>
          <p:cNvSpPr/>
          <p:nvPr/>
        </p:nvSpPr>
        <p:spPr>
          <a:xfrm>
            <a:off x="2137342" y="216139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《威纶通触摸屏应用入门》</a:t>
            </a:r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636BDDF-0E17-41D0-81D1-AF207AF31C9D}"/>
              </a:ext>
            </a:extLst>
          </p:cNvPr>
          <p:cNvSpPr/>
          <p:nvPr/>
        </p:nvSpPr>
        <p:spPr>
          <a:xfrm>
            <a:off x="2137343" y="3087727"/>
            <a:ext cx="3682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http://course.jcpeixun.com/2189/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C35DDCD-D5DF-43B0-A0F4-C43356AEB559}"/>
              </a:ext>
            </a:extLst>
          </p:cNvPr>
          <p:cNvSpPr/>
          <p:nvPr/>
        </p:nvSpPr>
        <p:spPr>
          <a:xfrm>
            <a:off x="2137342" y="2838438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《威纶通人机界面基础课程》</a:t>
            </a:r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DF441D7-50B7-4095-A8BE-F9FE38B569AF}"/>
              </a:ext>
            </a:extLst>
          </p:cNvPr>
          <p:cNvSpPr/>
          <p:nvPr/>
        </p:nvSpPr>
        <p:spPr>
          <a:xfrm>
            <a:off x="2137342" y="355800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《西门子触摸屏入门及应用》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D05AE4A-CFCE-4349-B92C-227679881A61}"/>
              </a:ext>
            </a:extLst>
          </p:cNvPr>
          <p:cNvSpPr/>
          <p:nvPr/>
        </p:nvSpPr>
        <p:spPr>
          <a:xfrm>
            <a:off x="2137343" y="4477102"/>
            <a:ext cx="3682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http://course.jcpeixun.com/1506/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8BCFF80-09CD-4FF7-B35E-7E2AF8661472}"/>
              </a:ext>
            </a:extLst>
          </p:cNvPr>
          <p:cNvSpPr/>
          <p:nvPr/>
        </p:nvSpPr>
        <p:spPr>
          <a:xfrm>
            <a:off x="2138991" y="427046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《三菱触摸屏应用》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BBA0AAC-6D9B-4FAB-8D3A-F16D0C5C5643}"/>
              </a:ext>
            </a:extLst>
          </p:cNvPr>
          <p:cNvSpPr/>
          <p:nvPr/>
        </p:nvSpPr>
        <p:spPr>
          <a:xfrm>
            <a:off x="2137343" y="3782413"/>
            <a:ext cx="3682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http://course.jcpeixun.com/2107/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70870653-E596-4D11-BCB0-FE71516E338B}"/>
              </a:ext>
            </a:extLst>
          </p:cNvPr>
          <p:cNvCxnSpPr>
            <a:cxnSpLocks/>
          </p:cNvCxnSpPr>
          <p:nvPr/>
        </p:nvCxnSpPr>
        <p:spPr>
          <a:xfrm>
            <a:off x="2086650" y="2029069"/>
            <a:ext cx="0" cy="304479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71" name="圆角矩形 70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7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itle_2">
            <a:extLst>
              <a:ext uri="{FF2B5EF4-FFF2-40B4-BE49-F238E27FC236}">
                <a16:creationId xmlns:a16="http://schemas.microsoft.com/office/drawing/2014/main" id="{56ACB547-83C8-4C51-A4FD-7676AD8D0C17}"/>
              </a:ext>
            </a:extLst>
          </p:cNvPr>
          <p:cNvSpPr/>
          <p:nvPr/>
        </p:nvSpPr>
        <p:spPr>
          <a:xfrm>
            <a:off x="604136" y="1352591"/>
            <a:ext cx="1623905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11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270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70870653-E596-4D11-BCB0-FE71516E338B}"/>
              </a:ext>
            </a:extLst>
          </p:cNvPr>
          <p:cNvCxnSpPr>
            <a:cxnSpLocks/>
          </p:cNvCxnSpPr>
          <p:nvPr/>
        </p:nvCxnSpPr>
        <p:spPr>
          <a:xfrm>
            <a:off x="2086650" y="2029069"/>
            <a:ext cx="0" cy="304479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DC08426-C1ED-4A92-B244-48243472B8B1}"/>
              </a:ext>
            </a:extLst>
          </p:cNvPr>
          <p:cNvSpPr txBox="1"/>
          <p:nvPr/>
        </p:nvSpPr>
        <p:spPr>
          <a:xfrm>
            <a:off x="2256267" y="1407509"/>
            <a:ext cx="270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绘图软件的学习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10EF426-F376-4F79-9AC8-A9AFC5FE541A}"/>
              </a:ext>
            </a:extLst>
          </p:cNvPr>
          <p:cNvSpPr txBox="1"/>
          <p:nvPr/>
        </p:nvSpPr>
        <p:spPr>
          <a:xfrm>
            <a:off x="2217248" y="2040334"/>
            <a:ext cx="8661284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想要成为一名电气工程师还必须掌握一门画图软件，可以选择用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CAD,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也可以用</a:t>
            </a:r>
            <a:r>
              <a:rPr lang="en-US" altLang="zh-CN" sz="1600" dirty="0" err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Eplan</a:t>
            </a:r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：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B718862-FD4B-47BA-8819-707EA724838B}"/>
              </a:ext>
            </a:extLst>
          </p:cNvPr>
          <p:cNvSpPr/>
          <p:nvPr/>
        </p:nvSpPr>
        <p:spPr>
          <a:xfrm>
            <a:off x="2614094" y="3465042"/>
            <a:ext cx="3682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http://course.jcpeixun.com/6364/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4BE5985-03AC-4C50-9CDA-0A0AB169CDB8}"/>
              </a:ext>
            </a:extLst>
          </p:cNvPr>
          <p:cNvSpPr/>
          <p:nvPr/>
        </p:nvSpPr>
        <p:spPr>
          <a:xfrm>
            <a:off x="2490625" y="3095710"/>
            <a:ext cx="233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</a:t>
            </a:r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EPLAN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电气制图》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28" name="圆角矩形 27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4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C27104C5-608D-4D51-8749-56F1AB858E32}"/>
              </a:ext>
            </a:extLst>
          </p:cNvPr>
          <p:cNvSpPr/>
          <p:nvPr/>
        </p:nvSpPr>
        <p:spPr>
          <a:xfrm>
            <a:off x="2490625" y="4265261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《电气</a:t>
            </a:r>
            <a:r>
              <a:rPr lang="en-US" altLang="zh-CN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CAD—</a:t>
            </a:r>
            <a:r>
              <a: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绘图与电路设计》</a:t>
            </a:r>
            <a:endParaRPr lang="zh-CN" altLang="en-US" dirty="0"/>
          </a:p>
        </p:txBody>
      </p:sp>
      <p:sp>
        <p:nvSpPr>
          <p:cNvPr id="18" name="title_2">
            <a:extLst>
              <a:ext uri="{FF2B5EF4-FFF2-40B4-BE49-F238E27FC236}">
                <a16:creationId xmlns:a16="http://schemas.microsoft.com/office/drawing/2014/main" id="{6B98D5A7-932A-4EFD-B03F-4CBCF2517842}"/>
              </a:ext>
            </a:extLst>
          </p:cNvPr>
          <p:cNvSpPr/>
          <p:nvPr/>
        </p:nvSpPr>
        <p:spPr>
          <a:xfrm>
            <a:off x="585392" y="1346216"/>
            <a:ext cx="1657886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12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44B679A-9991-4785-B4C3-5F57A4233965}"/>
              </a:ext>
            </a:extLst>
          </p:cNvPr>
          <p:cNvSpPr/>
          <p:nvPr/>
        </p:nvSpPr>
        <p:spPr>
          <a:xfrm>
            <a:off x="2614094" y="4711537"/>
            <a:ext cx="3682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5"/>
              </a:rPr>
              <a:t>http://course.jcpeixun.com/6989/</a:t>
            </a:r>
            <a:endParaRPr lang="zh-CN" altLang="en-US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66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82B14E11-D44A-49BC-9FAC-E653941CF54D}"/>
              </a:ext>
            </a:extLst>
          </p:cNvPr>
          <p:cNvSpPr/>
          <p:nvPr/>
        </p:nvSpPr>
        <p:spPr>
          <a:xfrm>
            <a:off x="491340" y="5235261"/>
            <a:ext cx="11191386" cy="920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0F0682E-C147-43B7-B059-325638D438EA}"/>
              </a:ext>
            </a:extLst>
          </p:cNvPr>
          <p:cNvSpPr/>
          <p:nvPr/>
        </p:nvSpPr>
        <p:spPr>
          <a:xfrm>
            <a:off x="432919" y="1622738"/>
            <a:ext cx="11191386" cy="2656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_2">
            <a:extLst>
              <a:ext uri="{FF2B5EF4-FFF2-40B4-BE49-F238E27FC236}">
                <a16:creationId xmlns:a16="http://schemas.microsoft.com/office/drawing/2014/main" id="{A64D4FD7-67BD-47DA-AAA0-F74B191ACFA4}"/>
              </a:ext>
            </a:extLst>
          </p:cNvPr>
          <p:cNvSpPr/>
          <p:nvPr/>
        </p:nvSpPr>
        <p:spPr>
          <a:xfrm>
            <a:off x="567695" y="563644"/>
            <a:ext cx="1657886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提高篇</a:t>
            </a:r>
            <a:endParaRPr lang="zh-CN" altLang="en-US" sz="2400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B9C138-44A1-48C6-8F10-6862FC8EAA92}"/>
              </a:ext>
            </a:extLst>
          </p:cNvPr>
          <p:cNvSpPr txBox="1"/>
          <p:nvPr/>
        </p:nvSpPr>
        <p:spPr>
          <a:xfrm>
            <a:off x="7830209" y="5273899"/>
            <a:ext cx="35623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2400" b="1" dirty="0"/>
              <a:t>《</a:t>
            </a:r>
            <a:r>
              <a:rPr lang="zh-CN" altLang="en-US" sz="2400" b="1" dirty="0"/>
              <a:t>三菱</a:t>
            </a:r>
            <a:r>
              <a:rPr lang="en-US" altLang="zh-CN" sz="2400" b="1" dirty="0"/>
              <a:t>Q</a:t>
            </a:r>
            <a:r>
              <a:rPr lang="zh-CN" altLang="en-US" sz="2400" b="1" dirty="0"/>
              <a:t>系列定位模块</a:t>
            </a:r>
            <a:r>
              <a:rPr lang="en-US" altLang="zh-CN" sz="2400" b="1" dirty="0"/>
              <a:t>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942968-F513-47D7-8309-6F95B226AA58}"/>
              </a:ext>
            </a:extLst>
          </p:cNvPr>
          <p:cNvSpPr/>
          <p:nvPr/>
        </p:nvSpPr>
        <p:spPr>
          <a:xfrm>
            <a:off x="8047429" y="5702687"/>
            <a:ext cx="338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2"/>
              </a:rPr>
              <a:t>http://course.jcpeixun.com/5627/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AC1B1A-63FB-4C2A-8186-9CDA61A9E712}"/>
              </a:ext>
            </a:extLst>
          </p:cNvPr>
          <p:cNvSpPr txBox="1"/>
          <p:nvPr/>
        </p:nvSpPr>
        <p:spPr>
          <a:xfrm>
            <a:off x="567695" y="1779539"/>
            <a:ext cx="4733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2400" b="1" dirty="0"/>
              <a:t>《</a:t>
            </a:r>
            <a:r>
              <a:rPr lang="zh-CN" altLang="en-US" sz="2400" b="1" dirty="0"/>
              <a:t>三菱</a:t>
            </a:r>
            <a:r>
              <a:rPr lang="en-US" altLang="zh-CN" sz="2400" b="1" dirty="0"/>
              <a:t>FX5U</a:t>
            </a:r>
            <a:r>
              <a:rPr lang="zh-CN" altLang="en-US" sz="2400" b="1" dirty="0"/>
              <a:t>系列精品课程基础篇</a:t>
            </a:r>
            <a:r>
              <a:rPr lang="en-US" altLang="zh-CN" sz="2400" b="1" dirty="0"/>
              <a:t>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DDB992-170E-4B42-83E6-326A22D593E7}"/>
              </a:ext>
            </a:extLst>
          </p:cNvPr>
          <p:cNvSpPr/>
          <p:nvPr/>
        </p:nvSpPr>
        <p:spPr>
          <a:xfrm>
            <a:off x="830186" y="2152128"/>
            <a:ext cx="338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http://course.jcpeixun.com/6985/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7C4413A-D8A0-4533-8C0D-D7E8F70B4406}"/>
              </a:ext>
            </a:extLst>
          </p:cNvPr>
          <p:cNvSpPr/>
          <p:nvPr/>
        </p:nvSpPr>
        <p:spPr>
          <a:xfrm>
            <a:off x="748700" y="3910180"/>
            <a:ext cx="338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3"/>
              </a:rPr>
              <a:t>http://course.jcpeixun.com/6667/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BA6D82C-8AC5-4F76-A2CE-161532413E9E}"/>
              </a:ext>
            </a:extLst>
          </p:cNvPr>
          <p:cNvSpPr txBox="1"/>
          <p:nvPr/>
        </p:nvSpPr>
        <p:spPr>
          <a:xfrm>
            <a:off x="567695" y="3568793"/>
            <a:ext cx="4391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2400" b="1" dirty="0"/>
              <a:t>《</a:t>
            </a:r>
            <a:r>
              <a:rPr lang="zh-CN" altLang="en-US" sz="2400" b="1" dirty="0"/>
              <a:t>三菱</a:t>
            </a:r>
            <a:r>
              <a:rPr lang="en-US" altLang="zh-CN" sz="2400" b="1" dirty="0"/>
              <a:t>FX5UPLC</a:t>
            </a:r>
            <a:r>
              <a:rPr lang="zh-CN" altLang="en-US" sz="2400" b="1" dirty="0"/>
              <a:t>功能指令介绍</a:t>
            </a:r>
            <a:r>
              <a:rPr lang="en-US" altLang="zh-CN" sz="2400" b="1" dirty="0"/>
              <a:t>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D980F86-9390-4D99-BFF5-D94D99F79E27}"/>
              </a:ext>
            </a:extLst>
          </p:cNvPr>
          <p:cNvSpPr/>
          <p:nvPr/>
        </p:nvSpPr>
        <p:spPr>
          <a:xfrm>
            <a:off x="748699" y="3323892"/>
            <a:ext cx="338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4"/>
              </a:rPr>
              <a:t>http://course.jcpeixun.com/6308/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0017583-B649-475F-A704-00D94F8CB90F}"/>
              </a:ext>
            </a:extLst>
          </p:cNvPr>
          <p:cNvSpPr txBox="1"/>
          <p:nvPr/>
        </p:nvSpPr>
        <p:spPr>
          <a:xfrm>
            <a:off x="567695" y="2998993"/>
            <a:ext cx="4391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2400" b="1" dirty="0"/>
              <a:t>《</a:t>
            </a:r>
            <a:r>
              <a:rPr lang="zh-CN" altLang="en-US" sz="2400" b="1" dirty="0"/>
              <a:t>三菱</a:t>
            </a:r>
            <a:r>
              <a:rPr lang="en-US" altLang="zh-CN" sz="2400" b="1" dirty="0"/>
              <a:t>FX5UPLC</a:t>
            </a:r>
            <a:r>
              <a:rPr lang="zh-CN" altLang="en-US" sz="2400" b="1" dirty="0"/>
              <a:t>编程入门</a:t>
            </a:r>
            <a:r>
              <a:rPr lang="en-US" altLang="zh-CN" sz="2400" b="1" dirty="0"/>
              <a:t>》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66C2337-D776-443B-98A2-16CF2272E149}"/>
              </a:ext>
            </a:extLst>
          </p:cNvPr>
          <p:cNvGrpSpPr/>
          <p:nvPr/>
        </p:nvGrpSpPr>
        <p:grpSpPr>
          <a:xfrm>
            <a:off x="6868735" y="3233086"/>
            <a:ext cx="3948731" cy="920275"/>
            <a:chOff x="2048370" y="1630429"/>
            <a:chExt cx="3948731" cy="92027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A888D17-0AC3-4C3A-93B5-2A1D1486B093}"/>
                </a:ext>
              </a:extLst>
            </p:cNvPr>
            <p:cNvSpPr txBox="1"/>
            <p:nvPr/>
          </p:nvSpPr>
          <p:spPr>
            <a:xfrm>
              <a:off x="2048370" y="1630429"/>
              <a:ext cx="39016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en-US" altLang="zh-CN" sz="2400" b="1" dirty="0"/>
                <a:t>《IQ-FX5U-CPU</a:t>
              </a:r>
              <a:r>
                <a:rPr lang="zh-CN" altLang="en-US" sz="2400" b="1" dirty="0"/>
                <a:t>内置定位</a:t>
              </a:r>
              <a:r>
                <a:rPr lang="en-US" altLang="zh-CN" sz="2400" b="1" dirty="0"/>
                <a:t>》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CB11A7F-D764-43E7-A808-21FB8C482F10}"/>
                </a:ext>
              </a:extLst>
            </p:cNvPr>
            <p:cNvSpPr/>
            <p:nvPr/>
          </p:nvSpPr>
          <p:spPr>
            <a:xfrm>
              <a:off x="2327454" y="2181372"/>
              <a:ext cx="33838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hlinkClick r:id="rId5"/>
                </a:rPr>
                <a:t>http://course.jcpeixun.com/6908/</a:t>
              </a:r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2404697-39F9-43E8-BE4D-7F75CC583DDC}"/>
                </a:ext>
              </a:extLst>
            </p:cNvPr>
            <p:cNvSpPr/>
            <p:nvPr/>
          </p:nvSpPr>
          <p:spPr>
            <a:xfrm>
              <a:off x="5812370" y="218137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B1A48E8-8292-489A-BA72-285FACA59E5A}"/>
              </a:ext>
            </a:extLst>
          </p:cNvPr>
          <p:cNvGrpSpPr/>
          <p:nvPr/>
        </p:nvGrpSpPr>
        <p:grpSpPr>
          <a:xfrm>
            <a:off x="6868736" y="1773579"/>
            <a:ext cx="4979830" cy="814530"/>
            <a:chOff x="1355666" y="1877189"/>
            <a:chExt cx="6046787" cy="81453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69634B6-DCBB-4DEF-8370-EFAF773C6A01}"/>
                </a:ext>
              </a:extLst>
            </p:cNvPr>
            <p:cNvSpPr txBox="1"/>
            <p:nvPr/>
          </p:nvSpPr>
          <p:spPr>
            <a:xfrm>
              <a:off x="1355666" y="1877189"/>
              <a:ext cx="60467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en-US" altLang="zh-CN" sz="2400" b="1" dirty="0"/>
                <a:t>《FX5U</a:t>
              </a:r>
              <a:r>
                <a:rPr lang="zh-CN" altLang="en-US" sz="2400" b="1" dirty="0"/>
                <a:t>以太网通讯综合应用技术</a:t>
              </a:r>
              <a:r>
                <a:rPr lang="en-US" altLang="zh-CN" sz="2400" b="1" dirty="0"/>
                <a:t>》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8288A86-EB48-4C02-8980-9FED9B4D1777}"/>
                </a:ext>
              </a:extLst>
            </p:cNvPr>
            <p:cNvSpPr/>
            <p:nvPr/>
          </p:nvSpPr>
          <p:spPr>
            <a:xfrm>
              <a:off x="1710242" y="2322387"/>
              <a:ext cx="41088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hlinkClick r:id="rId6"/>
                </a:rPr>
                <a:t>http://course.jcpeixun.com/6905/</a:t>
              </a:r>
              <a:endParaRPr lang="zh-CN" altLang="en-US" dirty="0"/>
            </a:p>
          </p:txBody>
        </p:sp>
      </p:grp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5A05CDF-38F1-43D3-BD63-690AF5652D38}"/>
              </a:ext>
            </a:extLst>
          </p:cNvPr>
          <p:cNvCxnSpPr/>
          <p:nvPr/>
        </p:nvCxnSpPr>
        <p:spPr>
          <a:xfrm>
            <a:off x="1571223" y="2521460"/>
            <a:ext cx="0" cy="477533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FA0503D-8044-46C2-8169-7E30CE502AF7}"/>
              </a:ext>
            </a:extLst>
          </p:cNvPr>
          <p:cNvCxnSpPr/>
          <p:nvPr/>
        </p:nvCxnSpPr>
        <p:spPr>
          <a:xfrm>
            <a:off x="1800896" y="2521460"/>
            <a:ext cx="0" cy="477533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A0124386-A492-4788-AF3A-F9A5A26C6991}"/>
              </a:ext>
            </a:extLst>
          </p:cNvPr>
          <p:cNvSpPr/>
          <p:nvPr/>
        </p:nvSpPr>
        <p:spPr>
          <a:xfrm>
            <a:off x="1800896" y="25652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二者任选其一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9E56921-92DF-42C6-A26D-8CAA96D0B7CF}"/>
              </a:ext>
            </a:extLst>
          </p:cNvPr>
          <p:cNvSpPr txBox="1"/>
          <p:nvPr/>
        </p:nvSpPr>
        <p:spPr>
          <a:xfrm>
            <a:off x="5305558" y="1090796"/>
            <a:ext cx="22511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2400" b="1" dirty="0"/>
              <a:t>I-QFX5U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1D1331A-388D-48AD-B89D-D0A14668A79A}"/>
              </a:ext>
            </a:extLst>
          </p:cNvPr>
          <p:cNvSpPr txBox="1"/>
          <p:nvPr/>
        </p:nvSpPr>
        <p:spPr>
          <a:xfrm>
            <a:off x="5301265" y="4539545"/>
            <a:ext cx="11510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2400" b="1" dirty="0"/>
              <a:t>Q</a:t>
            </a:r>
            <a:r>
              <a:rPr lang="zh-CN" altLang="en-US" sz="2400" b="1" dirty="0"/>
              <a:t>系列</a:t>
            </a:r>
            <a:endParaRPr lang="en-US" altLang="zh-CN" sz="2400" b="1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5936A9E-7EC9-4067-9B14-05BD9EAB14C3}"/>
              </a:ext>
            </a:extLst>
          </p:cNvPr>
          <p:cNvSpPr txBox="1"/>
          <p:nvPr/>
        </p:nvSpPr>
        <p:spPr>
          <a:xfrm>
            <a:off x="715338" y="5248551"/>
            <a:ext cx="38261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US" altLang="zh-CN" sz="2400" b="1" dirty="0"/>
              <a:t>《</a:t>
            </a:r>
            <a:r>
              <a:rPr lang="zh-CN" altLang="en-US" sz="2400" b="1" dirty="0"/>
              <a:t>三菱</a:t>
            </a:r>
            <a:r>
              <a:rPr lang="en-US" altLang="zh-CN" sz="2400" b="1" dirty="0"/>
              <a:t>Q</a:t>
            </a:r>
            <a:r>
              <a:rPr lang="zh-CN" altLang="en-US" sz="2400" b="1" dirty="0"/>
              <a:t>系列</a:t>
            </a:r>
            <a:r>
              <a:rPr lang="en-US" altLang="zh-CN" sz="2400" b="1" dirty="0"/>
              <a:t>PLC</a:t>
            </a:r>
            <a:r>
              <a:rPr lang="zh-CN" altLang="en-US" sz="2400" b="1" dirty="0"/>
              <a:t>基础</a:t>
            </a:r>
            <a:r>
              <a:rPr lang="en-US" altLang="zh-CN" sz="2400" b="1" dirty="0"/>
              <a:t>》</a:t>
            </a:r>
          </a:p>
          <a:p>
            <a:endParaRPr lang="en-US" altLang="zh-CN" sz="2400" b="1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70C1C0C-3CE7-458B-8B2C-51601CDD938B}"/>
              </a:ext>
            </a:extLst>
          </p:cNvPr>
          <p:cNvSpPr/>
          <p:nvPr/>
        </p:nvSpPr>
        <p:spPr>
          <a:xfrm>
            <a:off x="830036" y="5786432"/>
            <a:ext cx="338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7"/>
              </a:rPr>
              <a:t>http://course.jcpeixun.com/1824/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0955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4588" y="2897755"/>
            <a:ext cx="59438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1662A7"/>
                </a:solidFill>
                <a:latin typeface="Rockwell Extra Bold" panose="02060903040505020403" pitchFamily="18" charset="0"/>
                <a:ea typeface="微软雅黑" panose="020B0503020204020204" pitchFamily="34" charset="-122"/>
              </a:rPr>
              <a:t>Thank you</a:t>
            </a:r>
            <a:endParaRPr lang="zh-CN" altLang="en-US" sz="7200" b="1" dirty="0">
              <a:solidFill>
                <a:srgbClr val="1662A7"/>
              </a:solidFill>
              <a:latin typeface="Rockwell Extra Bold" panose="02060903040505020403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95763" y="1850912"/>
            <a:ext cx="4108817" cy="3806650"/>
            <a:chOff x="6197027" y="1616370"/>
            <a:chExt cx="4108817" cy="38066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64"/>
            <a:stretch/>
          </p:blipFill>
          <p:spPr>
            <a:xfrm>
              <a:off x="6494478" y="1616370"/>
              <a:ext cx="3298216" cy="329401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197027" y="5053688"/>
              <a:ext cx="4108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扫描二维码关注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技成培训网订阅号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023335" y="1610605"/>
            <a:ext cx="4206869" cy="4206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8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5C345CF-4F1D-4276-9AD3-97EA6A0EC4CC}"/>
              </a:ext>
            </a:extLst>
          </p:cNvPr>
          <p:cNvSpPr txBox="1"/>
          <p:nvPr/>
        </p:nvSpPr>
        <p:spPr>
          <a:xfrm>
            <a:off x="2297991" y="954059"/>
            <a:ext cx="729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前言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1B1254-F83F-4B02-8CF5-A56AFA0AB7E7}"/>
              </a:ext>
            </a:extLst>
          </p:cNvPr>
          <p:cNvSpPr txBox="1"/>
          <p:nvPr/>
        </p:nvSpPr>
        <p:spPr>
          <a:xfrm>
            <a:off x="725864" y="1768546"/>
            <a:ext cx="110387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22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r>
              <a:rPr lang="zh-CN" altLang="en-US" spc="22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大家好，我是技成培训的陈老师，以下是我为大家精心准备的学习规划。</a:t>
            </a:r>
            <a:endParaRPr lang="en-US" altLang="zh-CN" spc="22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22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大家可以按照我规划的顺序进行学习，当然，有一定基础的同学可以自己安排好自己的学习顺序还有内容，规划是死的，人的思维是不一样的，大家可以根据自己的需求以及技成官网的内容，进行优化。</a:t>
            </a:r>
            <a:endParaRPr lang="en-US" altLang="zh-CN" spc="22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22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然后在学习的同时，结合直播课学习，效果会更好。</a:t>
            </a:r>
            <a:endParaRPr lang="en-US" altLang="zh-CN" spc="22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pc="22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pc="22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</a:t>
            </a:r>
            <a:r>
              <a:rPr lang="zh-CN" altLang="en-US" spc="22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学习的过程中可能会遇到很多难题，不要钻牛角尖，先记下，一定要记下，然后跳过学习后面的知识点，过几天再回过头来看，不懂，再过一段时间再回来看，或许某一天你就突然顿悟了，有些东西看起来很难，其实都敌不过时间，沉淀多了，自然懂了。</a:t>
            </a:r>
            <a:endParaRPr lang="en-US" altLang="zh-CN" spc="225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pc="22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                                                                              </a:t>
            </a:r>
          </a:p>
          <a:p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</a:t>
            </a:r>
            <a:endParaRPr lang="zh-CN" altLang="en-US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28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2FFC4B98-DC2A-4190-A109-B78CDC9A4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924" y="20009"/>
            <a:ext cx="66264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常见的</a:t>
            </a:r>
            <a:r>
              <a:rPr lang="en-US" altLang="zh-CN" sz="44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44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有哪些品牌？</a:t>
            </a:r>
          </a:p>
        </p:txBody>
      </p:sp>
      <p:sp>
        <p:nvSpPr>
          <p:cNvPr id="5" name="圆角矩形 9">
            <a:extLst>
              <a:ext uri="{FF2B5EF4-FFF2-40B4-BE49-F238E27FC236}">
                <a16:creationId xmlns:a16="http://schemas.microsoft.com/office/drawing/2014/main" id="{A2D3AF3F-AB66-4E34-B458-AC74C2EC7359}"/>
              </a:ext>
            </a:extLst>
          </p:cNvPr>
          <p:cNvSpPr/>
          <p:nvPr/>
        </p:nvSpPr>
        <p:spPr>
          <a:xfrm>
            <a:off x="1654551" y="1267369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西门子</a:t>
            </a: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Siemens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36547144-94C2-4DE9-90BC-DEE8CC520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2" y="707539"/>
            <a:ext cx="1957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欧美系</a:t>
            </a:r>
            <a:r>
              <a:rPr lang="en-US" altLang="zh-CN" sz="28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endParaRPr lang="zh-CN" altLang="en-US" sz="2800" dirty="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7" name="圆角矩形 9">
            <a:extLst>
              <a:ext uri="{FF2B5EF4-FFF2-40B4-BE49-F238E27FC236}">
                <a16:creationId xmlns:a16="http://schemas.microsoft.com/office/drawing/2014/main" id="{9FA8EFB7-8BC2-42EB-AB7F-644395B74A9E}"/>
              </a:ext>
            </a:extLst>
          </p:cNvPr>
          <p:cNvSpPr/>
          <p:nvPr/>
        </p:nvSpPr>
        <p:spPr>
          <a:xfrm>
            <a:off x="4310168" y="1268524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施耐德</a:t>
            </a: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Schneider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圆角矩形 9">
            <a:extLst>
              <a:ext uri="{FF2B5EF4-FFF2-40B4-BE49-F238E27FC236}">
                <a16:creationId xmlns:a16="http://schemas.microsoft.com/office/drawing/2014/main" id="{3B63931E-19F8-4367-8321-9E24FE4E6008}"/>
              </a:ext>
            </a:extLst>
          </p:cNvPr>
          <p:cNvSpPr/>
          <p:nvPr/>
        </p:nvSpPr>
        <p:spPr>
          <a:xfrm>
            <a:off x="6965785" y="1271340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ABB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9" name="圆角矩形 9">
            <a:extLst>
              <a:ext uri="{FF2B5EF4-FFF2-40B4-BE49-F238E27FC236}">
                <a16:creationId xmlns:a16="http://schemas.microsoft.com/office/drawing/2014/main" id="{9D4C1BFF-4402-4D38-8F69-5BA7E1347929}"/>
              </a:ext>
            </a:extLst>
          </p:cNvPr>
          <p:cNvSpPr/>
          <p:nvPr/>
        </p:nvSpPr>
        <p:spPr>
          <a:xfrm>
            <a:off x="1654551" y="1774717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艾默生</a:t>
            </a: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Emerson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922D78BC-51E5-4434-BCB4-EB2F5A3D76D0}"/>
              </a:ext>
            </a:extLst>
          </p:cNvPr>
          <p:cNvSpPr/>
          <p:nvPr/>
        </p:nvSpPr>
        <p:spPr>
          <a:xfrm>
            <a:off x="4310167" y="1774717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罗克韦尔</a:t>
            </a: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Rockwell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文本框 1">
            <a:extLst>
              <a:ext uri="{FF2B5EF4-FFF2-40B4-BE49-F238E27FC236}">
                <a16:creationId xmlns:a16="http://schemas.microsoft.com/office/drawing/2014/main" id="{75BF2CF7-EDE9-4D5F-8CCA-1ADC73DC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" y="2282065"/>
            <a:ext cx="1957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日系</a:t>
            </a:r>
            <a:r>
              <a:rPr lang="en-US" altLang="zh-CN" sz="28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endParaRPr lang="zh-CN" altLang="en-US" sz="2800" dirty="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2" name="圆角矩形 9">
            <a:extLst>
              <a:ext uri="{FF2B5EF4-FFF2-40B4-BE49-F238E27FC236}">
                <a16:creationId xmlns:a16="http://schemas.microsoft.com/office/drawing/2014/main" id="{5EF9996A-3DE1-41C8-B478-4BA5A15AD24D}"/>
              </a:ext>
            </a:extLst>
          </p:cNvPr>
          <p:cNvSpPr/>
          <p:nvPr/>
        </p:nvSpPr>
        <p:spPr>
          <a:xfrm>
            <a:off x="1654551" y="2961330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Msitsubishi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3" name="圆角矩形 9">
            <a:extLst>
              <a:ext uri="{FF2B5EF4-FFF2-40B4-BE49-F238E27FC236}">
                <a16:creationId xmlns:a16="http://schemas.microsoft.com/office/drawing/2014/main" id="{D202EBEB-16F1-41AB-B15E-BB48A24728BC}"/>
              </a:ext>
            </a:extLst>
          </p:cNvPr>
          <p:cNvSpPr/>
          <p:nvPr/>
        </p:nvSpPr>
        <p:spPr>
          <a:xfrm>
            <a:off x="4310168" y="2962485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欧姆龙</a:t>
            </a:r>
            <a:r>
              <a:rPr lang="en-US" altLang="zh-CN" sz="2000" noProof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Omron</a:t>
            </a:r>
            <a:endParaRPr lang="zh-CN" altLang="en-US" sz="2000" noProof="1">
              <a:solidFill>
                <a:schemeClr val="tx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4" name="圆角矩形 9">
            <a:extLst>
              <a:ext uri="{FF2B5EF4-FFF2-40B4-BE49-F238E27FC236}">
                <a16:creationId xmlns:a16="http://schemas.microsoft.com/office/drawing/2014/main" id="{1044DC8F-36C3-4687-9A08-CA268FA9CCA3}"/>
              </a:ext>
            </a:extLst>
          </p:cNvPr>
          <p:cNvSpPr/>
          <p:nvPr/>
        </p:nvSpPr>
        <p:spPr>
          <a:xfrm>
            <a:off x="6965785" y="2965301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松下</a:t>
            </a: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Panasonic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5" name="圆角矩形 9">
            <a:extLst>
              <a:ext uri="{FF2B5EF4-FFF2-40B4-BE49-F238E27FC236}">
                <a16:creationId xmlns:a16="http://schemas.microsoft.com/office/drawing/2014/main" id="{92020F02-F0E2-4396-92A9-31DAAB19A804}"/>
              </a:ext>
            </a:extLst>
          </p:cNvPr>
          <p:cNvSpPr/>
          <p:nvPr/>
        </p:nvSpPr>
        <p:spPr>
          <a:xfrm>
            <a:off x="1654551" y="3468678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富士</a:t>
            </a: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Fuji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6" name="圆角矩形 9">
            <a:extLst>
              <a:ext uri="{FF2B5EF4-FFF2-40B4-BE49-F238E27FC236}">
                <a16:creationId xmlns:a16="http://schemas.microsoft.com/office/drawing/2014/main" id="{853C8A92-766F-4311-9E72-46E9D80EA90C}"/>
              </a:ext>
            </a:extLst>
          </p:cNvPr>
          <p:cNvSpPr/>
          <p:nvPr/>
        </p:nvSpPr>
        <p:spPr>
          <a:xfrm>
            <a:off x="4310167" y="3468678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GE-Fanuc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id="{680AB785-F67B-4A2C-8883-12DF9E5F2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99" y="3847058"/>
            <a:ext cx="1957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台系</a:t>
            </a:r>
            <a:r>
              <a:rPr lang="en-US" altLang="zh-CN" sz="28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endParaRPr lang="zh-CN" altLang="en-US" sz="2800" dirty="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8" name="圆角矩形 9">
            <a:extLst>
              <a:ext uri="{FF2B5EF4-FFF2-40B4-BE49-F238E27FC236}">
                <a16:creationId xmlns:a16="http://schemas.microsoft.com/office/drawing/2014/main" id="{1B382F87-70F5-4E96-8395-454EE3193B1B}"/>
              </a:ext>
            </a:extLst>
          </p:cNvPr>
          <p:cNvSpPr/>
          <p:nvPr/>
        </p:nvSpPr>
        <p:spPr>
          <a:xfrm>
            <a:off x="1673356" y="4523353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台达</a:t>
            </a: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Delta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文本框 1">
            <a:extLst>
              <a:ext uri="{FF2B5EF4-FFF2-40B4-BE49-F238E27FC236}">
                <a16:creationId xmlns:a16="http://schemas.microsoft.com/office/drawing/2014/main" id="{369AF96D-0203-4C73-AD57-F8D20B4B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66" y="5062532"/>
            <a:ext cx="1957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国产</a:t>
            </a:r>
            <a:r>
              <a:rPr lang="en-US" altLang="zh-CN" sz="28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endParaRPr lang="zh-CN" altLang="en-US" sz="2800" dirty="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0" name="圆角矩形 9">
            <a:extLst>
              <a:ext uri="{FF2B5EF4-FFF2-40B4-BE49-F238E27FC236}">
                <a16:creationId xmlns:a16="http://schemas.microsoft.com/office/drawing/2014/main" id="{3595F0AA-C384-4F48-9F8A-B62B8BCAFC7A}"/>
              </a:ext>
            </a:extLst>
          </p:cNvPr>
          <p:cNvSpPr/>
          <p:nvPr/>
        </p:nvSpPr>
        <p:spPr>
          <a:xfrm>
            <a:off x="1673357" y="5566444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步科</a:t>
            </a:r>
          </a:p>
        </p:txBody>
      </p:sp>
      <p:sp>
        <p:nvSpPr>
          <p:cNvPr id="21" name="圆角矩形 9">
            <a:extLst>
              <a:ext uri="{FF2B5EF4-FFF2-40B4-BE49-F238E27FC236}">
                <a16:creationId xmlns:a16="http://schemas.microsoft.com/office/drawing/2014/main" id="{C7B14355-B5FB-42FE-B433-41DE754ECCED}"/>
              </a:ext>
            </a:extLst>
          </p:cNvPr>
          <p:cNvSpPr/>
          <p:nvPr/>
        </p:nvSpPr>
        <p:spPr>
          <a:xfrm>
            <a:off x="4310167" y="5566443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汇川</a:t>
            </a:r>
          </a:p>
        </p:txBody>
      </p:sp>
      <p:sp>
        <p:nvSpPr>
          <p:cNvPr id="26" name="圆角矩形 9">
            <a:extLst>
              <a:ext uri="{FF2B5EF4-FFF2-40B4-BE49-F238E27FC236}">
                <a16:creationId xmlns:a16="http://schemas.microsoft.com/office/drawing/2014/main" id="{57EC0084-1DFC-4EEB-B957-BABCE2D9FEF7}"/>
              </a:ext>
            </a:extLst>
          </p:cNvPr>
          <p:cNvSpPr/>
          <p:nvPr/>
        </p:nvSpPr>
        <p:spPr>
          <a:xfrm>
            <a:off x="1673356" y="6059507"/>
            <a:ext cx="2522747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信捷</a:t>
            </a:r>
          </a:p>
        </p:txBody>
      </p:sp>
    </p:spTree>
    <p:extLst>
      <p:ext uri="{BB962C8B-B14F-4D97-AF65-F5344CB8AC3E}">
        <p14:creationId xmlns:p14="http://schemas.microsoft.com/office/powerpoint/2010/main" val="28058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6">
            <a:extLst>
              <a:ext uri="{FF2B5EF4-FFF2-40B4-BE49-F238E27FC236}">
                <a16:creationId xmlns:a16="http://schemas.microsoft.com/office/drawing/2014/main" id="{6E21F239-E8CD-4479-AF57-937E2532AD24}"/>
              </a:ext>
            </a:extLst>
          </p:cNvPr>
          <p:cNvSpPr/>
          <p:nvPr/>
        </p:nvSpPr>
        <p:spPr>
          <a:xfrm>
            <a:off x="1355656" y="2909607"/>
            <a:ext cx="1098873" cy="3508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3" name="圆角矩形 7">
            <a:extLst>
              <a:ext uri="{FF2B5EF4-FFF2-40B4-BE49-F238E27FC236}">
                <a16:creationId xmlns:a16="http://schemas.microsoft.com/office/drawing/2014/main" id="{69942F4A-06A4-4978-A9D7-E767966FE134}"/>
              </a:ext>
            </a:extLst>
          </p:cNvPr>
          <p:cNvSpPr/>
          <p:nvPr/>
        </p:nvSpPr>
        <p:spPr>
          <a:xfrm>
            <a:off x="1355657" y="2034126"/>
            <a:ext cx="1098874" cy="3508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F1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4" name="圆角矩形 9">
            <a:extLst>
              <a:ext uri="{FF2B5EF4-FFF2-40B4-BE49-F238E27FC236}">
                <a16:creationId xmlns:a16="http://schemas.microsoft.com/office/drawing/2014/main" id="{D43221C3-F230-41A9-9207-125B14348124}"/>
              </a:ext>
            </a:extLst>
          </p:cNvPr>
          <p:cNvSpPr/>
          <p:nvPr/>
        </p:nvSpPr>
        <p:spPr>
          <a:xfrm>
            <a:off x="1355656" y="1197616"/>
            <a:ext cx="1098875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F2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5" name="右箭头 11">
            <a:extLst>
              <a:ext uri="{FF2B5EF4-FFF2-40B4-BE49-F238E27FC236}">
                <a16:creationId xmlns:a16="http://schemas.microsoft.com/office/drawing/2014/main" id="{C8E214FD-A46A-4C0A-8029-2499B56760D6}"/>
              </a:ext>
            </a:extLst>
          </p:cNvPr>
          <p:cNvSpPr/>
          <p:nvPr/>
        </p:nvSpPr>
        <p:spPr>
          <a:xfrm>
            <a:off x="2528544" y="1260176"/>
            <a:ext cx="215900" cy="144463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圆角矩形 12">
            <a:extLst>
              <a:ext uri="{FF2B5EF4-FFF2-40B4-BE49-F238E27FC236}">
                <a16:creationId xmlns:a16="http://schemas.microsoft.com/office/drawing/2014/main" id="{7AE1A6C4-6EA8-4A30-809F-44399001C425}"/>
              </a:ext>
            </a:extLst>
          </p:cNvPr>
          <p:cNvSpPr/>
          <p:nvPr/>
        </p:nvSpPr>
        <p:spPr>
          <a:xfrm>
            <a:off x="2803415" y="1169521"/>
            <a:ext cx="1459280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Fx2</a:t>
            </a:r>
            <a:r>
              <a:rPr lang="zh-CN" altLang="en-US" sz="2400" noProof="1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7" name="右箭头 16">
            <a:extLst>
              <a:ext uri="{FF2B5EF4-FFF2-40B4-BE49-F238E27FC236}">
                <a16:creationId xmlns:a16="http://schemas.microsoft.com/office/drawing/2014/main" id="{10DEC6CC-8BFE-4961-B3B7-98A2CC3F5BD4}"/>
              </a:ext>
            </a:extLst>
          </p:cNvPr>
          <p:cNvSpPr/>
          <p:nvPr/>
        </p:nvSpPr>
        <p:spPr>
          <a:xfrm>
            <a:off x="4331353" y="1267297"/>
            <a:ext cx="215900" cy="144463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圆角矩形 17">
            <a:extLst>
              <a:ext uri="{FF2B5EF4-FFF2-40B4-BE49-F238E27FC236}">
                <a16:creationId xmlns:a16="http://schemas.microsoft.com/office/drawing/2014/main" id="{4B59F8C7-6152-4429-A33D-4700402CC040}"/>
              </a:ext>
            </a:extLst>
          </p:cNvPr>
          <p:cNvSpPr/>
          <p:nvPr/>
        </p:nvSpPr>
        <p:spPr>
          <a:xfrm>
            <a:off x="4615910" y="1172237"/>
            <a:ext cx="1400971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Fx2C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系列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9" name="右箭头 18">
            <a:extLst>
              <a:ext uri="{FF2B5EF4-FFF2-40B4-BE49-F238E27FC236}">
                <a16:creationId xmlns:a16="http://schemas.microsoft.com/office/drawing/2014/main" id="{CE10C569-C9B1-46A6-8908-2747C1F5A7B2}"/>
              </a:ext>
            </a:extLst>
          </p:cNvPr>
          <p:cNvSpPr/>
          <p:nvPr/>
        </p:nvSpPr>
        <p:spPr>
          <a:xfrm>
            <a:off x="6122451" y="1261764"/>
            <a:ext cx="215900" cy="142875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" name="圆角矩形 19">
            <a:extLst>
              <a:ext uri="{FF2B5EF4-FFF2-40B4-BE49-F238E27FC236}">
                <a16:creationId xmlns:a16="http://schemas.microsoft.com/office/drawing/2014/main" id="{ACA73B60-162E-4379-9CE7-9EAB4272E998}"/>
              </a:ext>
            </a:extLst>
          </p:cNvPr>
          <p:cNvSpPr/>
          <p:nvPr/>
        </p:nvSpPr>
        <p:spPr>
          <a:xfrm>
            <a:off x="6396854" y="1171109"/>
            <a:ext cx="1462322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Fx2N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11" name="右箭头 20">
            <a:extLst>
              <a:ext uri="{FF2B5EF4-FFF2-40B4-BE49-F238E27FC236}">
                <a16:creationId xmlns:a16="http://schemas.microsoft.com/office/drawing/2014/main" id="{00CF7500-30A0-4806-9C2E-C51CB708810F}"/>
              </a:ext>
            </a:extLst>
          </p:cNvPr>
          <p:cNvSpPr/>
          <p:nvPr/>
        </p:nvSpPr>
        <p:spPr>
          <a:xfrm>
            <a:off x="7939465" y="1262398"/>
            <a:ext cx="215900" cy="144463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2" name="圆角矩形 21">
            <a:extLst>
              <a:ext uri="{FF2B5EF4-FFF2-40B4-BE49-F238E27FC236}">
                <a16:creationId xmlns:a16="http://schemas.microsoft.com/office/drawing/2014/main" id="{6BE8B80B-7AEE-40A1-B905-84BE19138068}"/>
              </a:ext>
            </a:extLst>
          </p:cNvPr>
          <p:cNvSpPr/>
          <p:nvPr/>
        </p:nvSpPr>
        <p:spPr>
          <a:xfrm>
            <a:off x="8291889" y="1171911"/>
            <a:ext cx="1400971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Fx3U</a:t>
            </a:r>
            <a:r>
              <a:rPr lang="zh-CN" altLang="en-US" sz="2000" noProof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14" name="右箭头 26">
            <a:extLst>
              <a:ext uri="{FF2B5EF4-FFF2-40B4-BE49-F238E27FC236}">
                <a16:creationId xmlns:a16="http://schemas.microsoft.com/office/drawing/2014/main" id="{017F12D7-5FDD-40F3-BFBC-E34360FAC563}"/>
              </a:ext>
            </a:extLst>
          </p:cNvPr>
          <p:cNvSpPr/>
          <p:nvPr/>
        </p:nvSpPr>
        <p:spPr>
          <a:xfrm>
            <a:off x="2520607" y="2123674"/>
            <a:ext cx="215900" cy="142875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5" name="圆角矩形 27">
            <a:extLst>
              <a:ext uri="{FF2B5EF4-FFF2-40B4-BE49-F238E27FC236}">
                <a16:creationId xmlns:a16="http://schemas.microsoft.com/office/drawing/2014/main" id="{4E41CA02-F180-4AAB-BDDD-6CB58C2262F8}"/>
              </a:ext>
            </a:extLst>
          </p:cNvPr>
          <p:cNvSpPr/>
          <p:nvPr/>
        </p:nvSpPr>
        <p:spPr>
          <a:xfrm>
            <a:off x="2795478" y="2033019"/>
            <a:ext cx="1462679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Fx1</a:t>
            </a:r>
            <a:r>
              <a:rPr lang="zh-CN" altLang="en-US" sz="2400" noProof="1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16" name="右箭头 28">
            <a:extLst>
              <a:ext uri="{FF2B5EF4-FFF2-40B4-BE49-F238E27FC236}">
                <a16:creationId xmlns:a16="http://schemas.microsoft.com/office/drawing/2014/main" id="{3659DA54-5C20-4AD5-81BA-89355FAFCA9D}"/>
              </a:ext>
            </a:extLst>
          </p:cNvPr>
          <p:cNvSpPr/>
          <p:nvPr/>
        </p:nvSpPr>
        <p:spPr>
          <a:xfrm>
            <a:off x="4325003" y="2130795"/>
            <a:ext cx="215900" cy="142875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" name="圆角矩形 29">
            <a:extLst>
              <a:ext uri="{FF2B5EF4-FFF2-40B4-BE49-F238E27FC236}">
                <a16:creationId xmlns:a16="http://schemas.microsoft.com/office/drawing/2014/main" id="{702557F8-637F-412E-B2F6-E3C8C410854A}"/>
              </a:ext>
            </a:extLst>
          </p:cNvPr>
          <p:cNvSpPr/>
          <p:nvPr/>
        </p:nvSpPr>
        <p:spPr>
          <a:xfrm>
            <a:off x="4609560" y="2035735"/>
            <a:ext cx="1400971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Fx0N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系列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8" name="右箭头 30">
            <a:extLst>
              <a:ext uri="{FF2B5EF4-FFF2-40B4-BE49-F238E27FC236}">
                <a16:creationId xmlns:a16="http://schemas.microsoft.com/office/drawing/2014/main" id="{CA1E16BD-4351-42CD-AA4D-1DADDABA547E}"/>
              </a:ext>
            </a:extLst>
          </p:cNvPr>
          <p:cNvSpPr/>
          <p:nvPr/>
        </p:nvSpPr>
        <p:spPr>
          <a:xfrm>
            <a:off x="6116101" y="2123675"/>
            <a:ext cx="215900" cy="144462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圆角矩形 31">
            <a:extLst>
              <a:ext uri="{FF2B5EF4-FFF2-40B4-BE49-F238E27FC236}">
                <a16:creationId xmlns:a16="http://schemas.microsoft.com/office/drawing/2014/main" id="{3E346CBC-FBD8-4567-A93E-DA5B8FA7C469}"/>
              </a:ext>
            </a:extLst>
          </p:cNvPr>
          <p:cNvSpPr/>
          <p:nvPr/>
        </p:nvSpPr>
        <p:spPr>
          <a:xfrm>
            <a:off x="6390504" y="2033019"/>
            <a:ext cx="1462322" cy="3508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Fx1N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20" name="右箭头 32">
            <a:extLst>
              <a:ext uri="{FF2B5EF4-FFF2-40B4-BE49-F238E27FC236}">
                <a16:creationId xmlns:a16="http://schemas.microsoft.com/office/drawing/2014/main" id="{C6D4CA61-D970-4071-A1A1-12E181293360}"/>
              </a:ext>
            </a:extLst>
          </p:cNvPr>
          <p:cNvSpPr/>
          <p:nvPr/>
        </p:nvSpPr>
        <p:spPr>
          <a:xfrm>
            <a:off x="7931528" y="2125896"/>
            <a:ext cx="215900" cy="142875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1" name="圆角矩形 33">
            <a:extLst>
              <a:ext uri="{FF2B5EF4-FFF2-40B4-BE49-F238E27FC236}">
                <a16:creationId xmlns:a16="http://schemas.microsoft.com/office/drawing/2014/main" id="{74A45545-E3D0-4D5F-ACFD-789B29CF1C16}"/>
              </a:ext>
            </a:extLst>
          </p:cNvPr>
          <p:cNvSpPr/>
          <p:nvPr/>
        </p:nvSpPr>
        <p:spPr>
          <a:xfrm>
            <a:off x="8283953" y="2035409"/>
            <a:ext cx="1450975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Fx3G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22" name="右箭头 35">
            <a:extLst>
              <a:ext uri="{FF2B5EF4-FFF2-40B4-BE49-F238E27FC236}">
                <a16:creationId xmlns:a16="http://schemas.microsoft.com/office/drawing/2014/main" id="{BB7CF98F-23D8-41DB-890C-9B5A4CAB4D16}"/>
              </a:ext>
            </a:extLst>
          </p:cNvPr>
          <p:cNvSpPr/>
          <p:nvPr/>
        </p:nvSpPr>
        <p:spPr>
          <a:xfrm>
            <a:off x="2528544" y="3008680"/>
            <a:ext cx="215900" cy="144463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3" name="圆角矩形 36">
            <a:extLst>
              <a:ext uri="{FF2B5EF4-FFF2-40B4-BE49-F238E27FC236}">
                <a16:creationId xmlns:a16="http://schemas.microsoft.com/office/drawing/2014/main" id="{4C8AE3E5-0817-460C-A206-141FA7AE365E}"/>
              </a:ext>
            </a:extLst>
          </p:cNvPr>
          <p:cNvSpPr/>
          <p:nvPr/>
        </p:nvSpPr>
        <p:spPr>
          <a:xfrm>
            <a:off x="2803416" y="2918025"/>
            <a:ext cx="1466080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Fx0</a:t>
            </a:r>
            <a:r>
              <a:rPr lang="zh-CN" altLang="en-US" sz="2400" noProof="1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24" name="右箭头 37">
            <a:extLst>
              <a:ext uri="{FF2B5EF4-FFF2-40B4-BE49-F238E27FC236}">
                <a16:creationId xmlns:a16="http://schemas.microsoft.com/office/drawing/2014/main" id="{937375D7-ECFD-4C84-AE31-CA742B021060}"/>
              </a:ext>
            </a:extLst>
          </p:cNvPr>
          <p:cNvSpPr/>
          <p:nvPr/>
        </p:nvSpPr>
        <p:spPr>
          <a:xfrm>
            <a:off x="4331353" y="3015801"/>
            <a:ext cx="215900" cy="144463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5" name="圆角矩形 38">
            <a:extLst>
              <a:ext uri="{FF2B5EF4-FFF2-40B4-BE49-F238E27FC236}">
                <a16:creationId xmlns:a16="http://schemas.microsoft.com/office/drawing/2014/main" id="{038E733E-1FE5-4C68-B2BA-98A59A57472A}"/>
              </a:ext>
            </a:extLst>
          </p:cNvPr>
          <p:cNvSpPr/>
          <p:nvPr/>
        </p:nvSpPr>
        <p:spPr>
          <a:xfrm>
            <a:off x="4615910" y="2920741"/>
            <a:ext cx="1400971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Fx0S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系列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6" name="右箭头 39">
            <a:extLst>
              <a:ext uri="{FF2B5EF4-FFF2-40B4-BE49-F238E27FC236}">
                <a16:creationId xmlns:a16="http://schemas.microsoft.com/office/drawing/2014/main" id="{6505F6FF-1547-45D6-92EB-0DE66297DBFE}"/>
              </a:ext>
            </a:extLst>
          </p:cNvPr>
          <p:cNvSpPr/>
          <p:nvPr/>
        </p:nvSpPr>
        <p:spPr>
          <a:xfrm>
            <a:off x="6122451" y="3010268"/>
            <a:ext cx="215900" cy="142875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7" name="圆角矩形 40">
            <a:extLst>
              <a:ext uri="{FF2B5EF4-FFF2-40B4-BE49-F238E27FC236}">
                <a16:creationId xmlns:a16="http://schemas.microsoft.com/office/drawing/2014/main" id="{2719F644-E6C9-4481-8B6C-933786AFBE1F}"/>
              </a:ext>
            </a:extLst>
          </p:cNvPr>
          <p:cNvSpPr/>
          <p:nvPr/>
        </p:nvSpPr>
        <p:spPr>
          <a:xfrm>
            <a:off x="6396854" y="2919613"/>
            <a:ext cx="1462322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Fx1S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28" name="右箭头 41">
            <a:extLst>
              <a:ext uri="{FF2B5EF4-FFF2-40B4-BE49-F238E27FC236}">
                <a16:creationId xmlns:a16="http://schemas.microsoft.com/office/drawing/2014/main" id="{7B92EE81-2B0C-4CF4-B6C6-1192E8FBEDB0}"/>
              </a:ext>
            </a:extLst>
          </p:cNvPr>
          <p:cNvSpPr/>
          <p:nvPr/>
        </p:nvSpPr>
        <p:spPr>
          <a:xfrm>
            <a:off x="7939465" y="3010902"/>
            <a:ext cx="215900" cy="144463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9" name="圆角矩形 42">
            <a:extLst>
              <a:ext uri="{FF2B5EF4-FFF2-40B4-BE49-F238E27FC236}">
                <a16:creationId xmlns:a16="http://schemas.microsoft.com/office/drawing/2014/main" id="{802221F6-1BE7-4B20-95A9-A99832893C60}"/>
              </a:ext>
            </a:extLst>
          </p:cNvPr>
          <p:cNvSpPr/>
          <p:nvPr/>
        </p:nvSpPr>
        <p:spPr>
          <a:xfrm>
            <a:off x="8291889" y="2920415"/>
            <a:ext cx="1462322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Fx3S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12383FAE-5A1B-4B33-9A7D-CDAB597B4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656" y="4953538"/>
            <a:ext cx="4535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三菱中大型</a:t>
            </a:r>
            <a:r>
              <a:rPr lang="en-US" altLang="zh-CN" sz="28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8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发展</a:t>
            </a:r>
          </a:p>
        </p:txBody>
      </p:sp>
      <p:sp>
        <p:nvSpPr>
          <p:cNvPr id="31" name="圆角矩形 1">
            <a:extLst>
              <a:ext uri="{FF2B5EF4-FFF2-40B4-BE49-F238E27FC236}">
                <a16:creationId xmlns:a16="http://schemas.microsoft.com/office/drawing/2014/main" id="{590978F5-3C9E-43F2-9F89-0F485637D35B}"/>
              </a:ext>
            </a:extLst>
          </p:cNvPr>
          <p:cNvSpPr/>
          <p:nvPr/>
        </p:nvSpPr>
        <p:spPr>
          <a:xfrm>
            <a:off x="1396065" y="5750707"/>
            <a:ext cx="1004888" cy="3508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K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32" name="右箭头 2">
            <a:extLst>
              <a:ext uri="{FF2B5EF4-FFF2-40B4-BE49-F238E27FC236}">
                <a16:creationId xmlns:a16="http://schemas.microsoft.com/office/drawing/2014/main" id="{3A43CC92-92AA-4B27-AE94-15E1F564137B}"/>
              </a:ext>
            </a:extLst>
          </p:cNvPr>
          <p:cNvSpPr/>
          <p:nvPr/>
        </p:nvSpPr>
        <p:spPr>
          <a:xfrm>
            <a:off x="2516840" y="5828547"/>
            <a:ext cx="215900" cy="144463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3" name="圆角矩形 4">
            <a:extLst>
              <a:ext uri="{FF2B5EF4-FFF2-40B4-BE49-F238E27FC236}">
                <a16:creationId xmlns:a16="http://schemas.microsoft.com/office/drawing/2014/main" id="{B811CD5E-6151-4134-B31A-83BA32740BF2}"/>
              </a:ext>
            </a:extLst>
          </p:cNvPr>
          <p:cNvSpPr/>
          <p:nvPr/>
        </p:nvSpPr>
        <p:spPr>
          <a:xfrm>
            <a:off x="2869265" y="5739647"/>
            <a:ext cx="1004888" cy="34925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A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34" name="右箭头 5">
            <a:extLst>
              <a:ext uri="{FF2B5EF4-FFF2-40B4-BE49-F238E27FC236}">
                <a16:creationId xmlns:a16="http://schemas.microsoft.com/office/drawing/2014/main" id="{1BA20A19-0FBD-4143-B445-8AF5BD552744}"/>
              </a:ext>
            </a:extLst>
          </p:cNvPr>
          <p:cNvSpPr/>
          <p:nvPr/>
        </p:nvSpPr>
        <p:spPr>
          <a:xfrm>
            <a:off x="3972578" y="5828547"/>
            <a:ext cx="215900" cy="144463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5" name="圆角矩形 6">
            <a:extLst>
              <a:ext uri="{FF2B5EF4-FFF2-40B4-BE49-F238E27FC236}">
                <a16:creationId xmlns:a16="http://schemas.microsoft.com/office/drawing/2014/main" id="{E4228301-49CE-4126-949A-73A967171161}"/>
              </a:ext>
            </a:extLst>
          </p:cNvPr>
          <p:cNvSpPr/>
          <p:nvPr/>
        </p:nvSpPr>
        <p:spPr>
          <a:xfrm>
            <a:off x="4325003" y="5739647"/>
            <a:ext cx="1378368" cy="34925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QnA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系列</a:t>
            </a: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6" name="右箭头 13">
            <a:extLst>
              <a:ext uri="{FF2B5EF4-FFF2-40B4-BE49-F238E27FC236}">
                <a16:creationId xmlns:a16="http://schemas.microsoft.com/office/drawing/2014/main" id="{F5EF9C1A-4929-47EB-A375-56D00BC8AD0D}"/>
              </a:ext>
            </a:extLst>
          </p:cNvPr>
          <p:cNvSpPr/>
          <p:nvPr/>
        </p:nvSpPr>
        <p:spPr>
          <a:xfrm>
            <a:off x="5726765" y="5815847"/>
            <a:ext cx="215900" cy="144463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7" name="圆角矩形 14">
            <a:extLst>
              <a:ext uri="{FF2B5EF4-FFF2-40B4-BE49-F238E27FC236}">
                <a16:creationId xmlns:a16="http://schemas.microsoft.com/office/drawing/2014/main" id="{7BBEC35A-01BE-427A-8B9C-DAD8756AB6BC}"/>
              </a:ext>
            </a:extLst>
          </p:cNvPr>
          <p:cNvSpPr/>
          <p:nvPr/>
        </p:nvSpPr>
        <p:spPr>
          <a:xfrm>
            <a:off x="6079190" y="5725360"/>
            <a:ext cx="1003300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Q</a:t>
            </a:r>
            <a:r>
              <a:rPr lang="zh-CN" altLang="en-US" sz="2000" noProof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38" name="右箭头 15">
            <a:extLst>
              <a:ext uri="{FF2B5EF4-FFF2-40B4-BE49-F238E27FC236}">
                <a16:creationId xmlns:a16="http://schemas.microsoft.com/office/drawing/2014/main" id="{030D0E3C-F368-4749-B811-A95D7258AEE9}"/>
              </a:ext>
            </a:extLst>
          </p:cNvPr>
          <p:cNvSpPr/>
          <p:nvPr/>
        </p:nvSpPr>
        <p:spPr>
          <a:xfrm>
            <a:off x="7198378" y="5815847"/>
            <a:ext cx="215900" cy="144463"/>
          </a:xfrm>
          <a:prstGeom prst="rightArrow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9" name="圆角矩形 22">
            <a:extLst>
              <a:ext uri="{FF2B5EF4-FFF2-40B4-BE49-F238E27FC236}">
                <a16:creationId xmlns:a16="http://schemas.microsoft.com/office/drawing/2014/main" id="{7B38BFC6-4F55-4E23-8C37-386364DB48B1}"/>
              </a:ext>
            </a:extLst>
          </p:cNvPr>
          <p:cNvSpPr/>
          <p:nvPr/>
        </p:nvSpPr>
        <p:spPr>
          <a:xfrm>
            <a:off x="7550803" y="5726947"/>
            <a:ext cx="1004887" cy="34925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R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40" name="文本框 1">
            <a:extLst>
              <a:ext uri="{FF2B5EF4-FFF2-40B4-BE49-F238E27FC236}">
                <a16:creationId xmlns:a16="http://schemas.microsoft.com/office/drawing/2014/main" id="{DF35C421-FC07-4DC8-9A2C-BC9A524F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656" y="625651"/>
            <a:ext cx="3434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三菱中小型</a:t>
            </a:r>
            <a:r>
              <a:rPr lang="en-US" altLang="zh-CN" sz="28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8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发展</a:t>
            </a:r>
          </a:p>
        </p:txBody>
      </p:sp>
      <p:sp>
        <p:nvSpPr>
          <p:cNvPr id="41" name="左大括号 40">
            <a:extLst>
              <a:ext uri="{FF2B5EF4-FFF2-40B4-BE49-F238E27FC236}">
                <a16:creationId xmlns:a16="http://schemas.microsoft.com/office/drawing/2014/main" id="{DF1B7BAA-67BB-4A2D-9EA7-5AAF2206DE7B}"/>
              </a:ext>
            </a:extLst>
          </p:cNvPr>
          <p:cNvSpPr/>
          <p:nvPr/>
        </p:nvSpPr>
        <p:spPr>
          <a:xfrm>
            <a:off x="912744" y="1231280"/>
            <a:ext cx="268884" cy="2065677"/>
          </a:xfrm>
          <a:prstGeom prst="leftBrace">
            <a:avLst>
              <a:gd name="adj1" fmla="val 165571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2" name="文本框 1">
            <a:extLst>
              <a:ext uri="{FF2B5EF4-FFF2-40B4-BE49-F238E27FC236}">
                <a16:creationId xmlns:a16="http://schemas.microsoft.com/office/drawing/2014/main" id="{7B1C590E-D1ED-4200-B28F-FAE903C0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85" y="1765838"/>
            <a:ext cx="5171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</a:t>
            </a:r>
            <a:r>
              <a:rPr lang="zh-CN" altLang="en-US" sz="2000" dirty="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43" name="文本框 1">
            <a:extLst>
              <a:ext uri="{FF2B5EF4-FFF2-40B4-BE49-F238E27FC236}">
                <a16:creationId xmlns:a16="http://schemas.microsoft.com/office/drawing/2014/main" id="{0875383F-FAB7-48E9-BF7E-D7DA24800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656" y="3612535"/>
            <a:ext cx="2518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三菱中型</a:t>
            </a:r>
            <a:r>
              <a:rPr lang="en-US" altLang="zh-CN" sz="28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endParaRPr lang="zh-CN" altLang="en-US" sz="28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4" name="圆角矩形 25">
            <a:extLst>
              <a:ext uri="{FF2B5EF4-FFF2-40B4-BE49-F238E27FC236}">
                <a16:creationId xmlns:a16="http://schemas.microsoft.com/office/drawing/2014/main" id="{89B7122B-E328-40CA-BE14-D106EB0DEC96}"/>
              </a:ext>
            </a:extLst>
          </p:cNvPr>
          <p:cNvSpPr/>
          <p:nvPr/>
        </p:nvSpPr>
        <p:spPr>
          <a:xfrm>
            <a:off x="3793200" y="4357271"/>
            <a:ext cx="1894712" cy="3508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iQ-Fx5U</a:t>
            </a:r>
            <a:r>
              <a:rPr lang="zh-CN" altLang="en-US" sz="2000" noProof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  <p:sp>
        <p:nvSpPr>
          <p:cNvPr id="45" name="圆角矩形 42">
            <a:extLst>
              <a:ext uri="{FF2B5EF4-FFF2-40B4-BE49-F238E27FC236}">
                <a16:creationId xmlns:a16="http://schemas.microsoft.com/office/drawing/2014/main" id="{D79E054D-E63D-48F5-B359-D03CDD8D511D}"/>
              </a:ext>
            </a:extLst>
          </p:cNvPr>
          <p:cNvSpPr/>
          <p:nvPr/>
        </p:nvSpPr>
        <p:spPr>
          <a:xfrm>
            <a:off x="1595009" y="4369228"/>
            <a:ext cx="1462322" cy="3508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L</a:t>
            </a:r>
            <a:r>
              <a:rPr lang="zh-CN" altLang="en-US" sz="2000" noProof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系列</a:t>
            </a:r>
          </a:p>
        </p:txBody>
      </p:sp>
    </p:spTree>
    <p:extLst>
      <p:ext uri="{BB962C8B-B14F-4D97-AF65-F5344CB8AC3E}">
        <p14:creationId xmlns:p14="http://schemas.microsoft.com/office/powerpoint/2010/main" val="12863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F0CA18-4777-4669-999D-0C7DC6233A9A}"/>
              </a:ext>
            </a:extLst>
          </p:cNvPr>
          <p:cNvSpPr/>
          <p:nvPr/>
        </p:nvSpPr>
        <p:spPr>
          <a:xfrm>
            <a:off x="3516586" y="474676"/>
            <a:ext cx="4945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grpSp>
        <p:nvGrpSpPr>
          <p:cNvPr id="174" name="组合 173"/>
          <p:cNvGrpSpPr/>
          <p:nvPr/>
        </p:nvGrpSpPr>
        <p:grpSpPr>
          <a:xfrm>
            <a:off x="631597" y="1453031"/>
            <a:ext cx="11038788" cy="4628568"/>
            <a:chOff x="650450" y="1698128"/>
            <a:chExt cx="11038788" cy="4628568"/>
          </a:xfrm>
        </p:grpSpPr>
        <p:sp>
          <p:nvSpPr>
            <p:cNvPr id="79" name="圆角矩形 15">
              <a:extLst>
                <a:ext uri="{FF2B5EF4-FFF2-40B4-BE49-F238E27FC236}">
                  <a16:creationId xmlns:a16="http://schemas.microsoft.com/office/drawing/2014/main" id="{4AF10478-42FE-4393-A56E-E81BDC5E045D}"/>
                </a:ext>
              </a:extLst>
            </p:cNvPr>
            <p:cNvSpPr/>
            <p:nvPr/>
          </p:nvSpPr>
          <p:spPr>
            <a:xfrm>
              <a:off x="1538243" y="4030800"/>
              <a:ext cx="1606309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F5830D6F-6A12-4522-AF75-C19BEC7522A3}"/>
                </a:ext>
              </a:extLst>
            </p:cNvPr>
            <p:cNvSpPr txBox="1"/>
            <p:nvPr/>
          </p:nvSpPr>
          <p:spPr>
            <a:xfrm>
              <a:off x="787734" y="2491478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准备资料</a:t>
              </a:r>
            </a:p>
          </p:txBody>
        </p:sp>
        <p:sp>
          <p:nvSpPr>
            <p:cNvPr id="82" name="圆角矩形 16">
              <a:extLst>
                <a:ext uri="{FF2B5EF4-FFF2-40B4-BE49-F238E27FC236}">
                  <a16:creationId xmlns:a16="http://schemas.microsoft.com/office/drawing/2014/main" id="{D0903970-1EFC-4EB2-A102-943D50242D7F}"/>
                </a:ext>
              </a:extLst>
            </p:cNvPr>
            <p:cNvSpPr/>
            <p:nvPr/>
          </p:nvSpPr>
          <p:spPr>
            <a:xfrm>
              <a:off x="650450" y="2399788"/>
              <a:ext cx="1447099" cy="5512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文本框 82">
              <a:hlinkClick r:id="rId2" action="ppaction://hlinksldjump"/>
              <a:extLst>
                <a:ext uri="{FF2B5EF4-FFF2-40B4-BE49-F238E27FC236}">
                  <a16:creationId xmlns:a16="http://schemas.microsoft.com/office/drawing/2014/main" id="{173ED7D5-B37E-45A8-89D9-4DBACFBEAFA0}"/>
                </a:ext>
              </a:extLst>
            </p:cNvPr>
            <p:cNvSpPr txBox="1"/>
            <p:nvPr/>
          </p:nvSpPr>
          <p:spPr>
            <a:xfrm>
              <a:off x="1669096" y="4018177"/>
              <a:ext cx="135202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sz="1800" dirty="0">
                  <a:hlinkClick r:id="rId3" action="ppaction://hlinksldjump"/>
                </a:rPr>
                <a:t>手册与软件下载</a:t>
              </a:r>
              <a:endParaRPr lang="zh-CN" altLang="en-US" sz="1800" dirty="0"/>
            </a:p>
          </p:txBody>
        </p:sp>
        <p:sp>
          <p:nvSpPr>
            <p:cNvPr id="84" name="圆角矩形 18">
              <a:extLst>
                <a:ext uri="{FF2B5EF4-FFF2-40B4-BE49-F238E27FC236}">
                  <a16:creationId xmlns:a16="http://schemas.microsoft.com/office/drawing/2014/main" id="{0BA63A15-7DDD-4418-8B19-589CDAE963E0}"/>
                </a:ext>
              </a:extLst>
            </p:cNvPr>
            <p:cNvSpPr/>
            <p:nvPr/>
          </p:nvSpPr>
          <p:spPr>
            <a:xfrm>
              <a:off x="1548604" y="4879400"/>
              <a:ext cx="1590060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1ECE9422-2104-4383-8123-B39D01FF2E4A}"/>
                </a:ext>
              </a:extLst>
            </p:cNvPr>
            <p:cNvSpPr txBox="1"/>
            <p:nvPr/>
          </p:nvSpPr>
          <p:spPr>
            <a:xfrm>
              <a:off x="1610010" y="4847961"/>
              <a:ext cx="15976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sz="1800" dirty="0">
                  <a:hlinkClick r:id="rId3" action="ppaction://hlinksldjump"/>
                </a:rPr>
                <a:t>软件的安装与使用</a:t>
              </a:r>
              <a:endParaRPr lang="zh-CN" altLang="en-US" sz="1800" dirty="0"/>
            </a:p>
          </p:txBody>
        </p: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5DD15BDA-C462-4DB9-9A71-934A258DF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6076" y="4348241"/>
              <a:ext cx="28953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D7B3772D-96F8-44B3-9A39-63C1474BC5B8}"/>
                </a:ext>
              </a:extLst>
            </p:cNvPr>
            <p:cNvCxnSpPr>
              <a:cxnSpLocks/>
            </p:cNvCxnSpPr>
            <p:nvPr/>
          </p:nvCxnSpPr>
          <p:spPr>
            <a:xfrm>
              <a:off x="1232542" y="5185109"/>
              <a:ext cx="30570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DC5D1F13-3C83-4B12-97A8-42D5296BA7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4035" y="2938388"/>
              <a:ext cx="715" cy="2251062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B5460731-6B25-4B7F-93B7-EEB55FB4674E}"/>
                </a:ext>
              </a:extLst>
            </p:cNvPr>
            <p:cNvSpPr txBox="1"/>
            <p:nvPr/>
          </p:nvSpPr>
          <p:spPr>
            <a:xfrm>
              <a:off x="3292782" y="2506920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/>
                <a:t>基础</a:t>
              </a:r>
            </a:p>
          </p:txBody>
        </p:sp>
        <p:sp>
          <p:nvSpPr>
            <p:cNvPr id="91" name="圆角矩形 48">
              <a:extLst>
                <a:ext uri="{FF2B5EF4-FFF2-40B4-BE49-F238E27FC236}">
                  <a16:creationId xmlns:a16="http://schemas.microsoft.com/office/drawing/2014/main" id="{CA141193-F5E7-4D37-A5B1-A3051761F631}"/>
                </a:ext>
              </a:extLst>
            </p:cNvPr>
            <p:cNvSpPr/>
            <p:nvPr/>
          </p:nvSpPr>
          <p:spPr>
            <a:xfrm>
              <a:off x="2815594" y="2412596"/>
              <a:ext cx="1731086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圆角矩形 49">
              <a:extLst>
                <a:ext uri="{FF2B5EF4-FFF2-40B4-BE49-F238E27FC236}">
                  <a16:creationId xmlns:a16="http://schemas.microsoft.com/office/drawing/2014/main" id="{4141E348-932A-4265-AD2C-C419F53F5359}"/>
                </a:ext>
              </a:extLst>
            </p:cNvPr>
            <p:cNvSpPr/>
            <p:nvPr/>
          </p:nvSpPr>
          <p:spPr>
            <a:xfrm>
              <a:off x="3809948" y="3219412"/>
              <a:ext cx="1523397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7811DED2-1A0A-4BF0-B663-0F2A1A57C637}"/>
                </a:ext>
              </a:extLst>
            </p:cNvPr>
            <p:cNvSpPr txBox="1"/>
            <p:nvPr/>
          </p:nvSpPr>
          <p:spPr>
            <a:xfrm>
              <a:off x="4061596" y="3340699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sz="1800" dirty="0">
                  <a:hlinkClick r:id="rId4" action="ppaction://hlinksldjump"/>
                </a:rPr>
                <a:t>编程入门</a:t>
              </a:r>
              <a:endParaRPr lang="en-US" altLang="zh-CN" sz="1800" dirty="0"/>
            </a:p>
          </p:txBody>
        </p: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DB210D58-31BC-407F-BC17-6C69BF8BA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0968" y="3513979"/>
              <a:ext cx="25583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45CC3672-5F19-4EBD-8834-31D161CE6C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0981" y="2985794"/>
              <a:ext cx="10647" cy="1320609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6565DCE3-395E-4BB3-8B90-820C57A3EF47}"/>
                </a:ext>
              </a:extLst>
            </p:cNvPr>
            <p:cNvSpPr txBox="1"/>
            <p:nvPr/>
          </p:nvSpPr>
          <p:spPr>
            <a:xfrm>
              <a:off x="5512300" y="2498696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/>
                <a:t>功能指令</a:t>
              </a:r>
            </a:p>
          </p:txBody>
        </p:sp>
        <p:sp>
          <p:nvSpPr>
            <p:cNvPr id="98" name="圆角矩形 66">
              <a:extLst>
                <a:ext uri="{FF2B5EF4-FFF2-40B4-BE49-F238E27FC236}">
                  <a16:creationId xmlns:a16="http://schemas.microsoft.com/office/drawing/2014/main" id="{565087A9-4B89-4DD7-AB0B-DD5DA0A61772}"/>
                </a:ext>
              </a:extLst>
            </p:cNvPr>
            <p:cNvSpPr/>
            <p:nvPr/>
          </p:nvSpPr>
          <p:spPr>
            <a:xfrm>
              <a:off x="5098102" y="2393874"/>
              <a:ext cx="1792211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4EF67597-E46E-44DD-A383-E6F858BC7996}"/>
                </a:ext>
              </a:extLst>
            </p:cNvPr>
            <p:cNvSpPr txBox="1"/>
            <p:nvPr/>
          </p:nvSpPr>
          <p:spPr>
            <a:xfrm>
              <a:off x="7513502" y="2486010"/>
              <a:ext cx="1569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/>
                <a:t>编程逻辑强化</a:t>
              </a:r>
            </a:p>
          </p:txBody>
        </p:sp>
        <p:sp>
          <p:nvSpPr>
            <p:cNvPr id="101" name="圆角矩形 78">
              <a:extLst>
                <a:ext uri="{FF2B5EF4-FFF2-40B4-BE49-F238E27FC236}">
                  <a16:creationId xmlns:a16="http://schemas.microsoft.com/office/drawing/2014/main" id="{44F6E872-AB7C-4801-A8C7-99D8FC99B98C}"/>
                </a:ext>
              </a:extLst>
            </p:cNvPr>
            <p:cNvSpPr/>
            <p:nvPr/>
          </p:nvSpPr>
          <p:spPr>
            <a:xfrm>
              <a:off x="7285117" y="2393874"/>
              <a:ext cx="1976152" cy="5385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圆角矩形 79">
              <a:extLst>
                <a:ext uri="{FF2B5EF4-FFF2-40B4-BE49-F238E27FC236}">
                  <a16:creationId xmlns:a16="http://schemas.microsoft.com/office/drawing/2014/main" id="{0E3872E2-5435-47A2-885D-86FD5DBA15AD}"/>
                </a:ext>
              </a:extLst>
            </p:cNvPr>
            <p:cNvSpPr/>
            <p:nvPr/>
          </p:nvSpPr>
          <p:spPr>
            <a:xfrm>
              <a:off x="6050455" y="3219412"/>
              <a:ext cx="1660605" cy="551205"/>
            </a:xfrm>
            <a:prstGeom prst="roundRect">
              <a:avLst>
                <a:gd name="adj" fmla="val 182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9333A463-0EB9-49A4-BBB2-3C31D950E509}"/>
                </a:ext>
              </a:extLst>
            </p:cNvPr>
            <p:cNvSpPr txBox="1"/>
            <p:nvPr/>
          </p:nvSpPr>
          <p:spPr>
            <a:xfrm>
              <a:off x="6135502" y="3339497"/>
              <a:ext cx="1569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sz="1800" dirty="0">
                  <a:hlinkClick r:id="rId5" action="ppaction://hlinksldjump"/>
                </a:rPr>
                <a:t>常见功能指令</a:t>
              </a:r>
              <a:endParaRPr lang="zh-CN" altLang="en-US" sz="1800" dirty="0"/>
            </a:p>
          </p:txBody>
        </p:sp>
        <p:sp>
          <p:nvSpPr>
            <p:cNvPr id="104" name="圆角矩形 81">
              <a:extLst>
                <a:ext uri="{FF2B5EF4-FFF2-40B4-BE49-F238E27FC236}">
                  <a16:creationId xmlns:a16="http://schemas.microsoft.com/office/drawing/2014/main" id="{28AB0459-9833-448A-B9B5-1F704C93F6FF}"/>
                </a:ext>
              </a:extLst>
            </p:cNvPr>
            <p:cNvSpPr/>
            <p:nvPr/>
          </p:nvSpPr>
          <p:spPr>
            <a:xfrm>
              <a:off x="6083849" y="4030800"/>
              <a:ext cx="1660603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A4093046-ED47-4CE6-9AEB-4A6AF36007D4}"/>
                </a:ext>
              </a:extLst>
            </p:cNvPr>
            <p:cNvSpPr txBox="1"/>
            <p:nvPr/>
          </p:nvSpPr>
          <p:spPr>
            <a:xfrm>
              <a:off x="6192576" y="4161244"/>
              <a:ext cx="1569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sz="1800" dirty="0">
                  <a:hlinkClick r:id="rId5" action="ppaction://hlinksldjump"/>
                </a:rPr>
                <a:t>程序流程指令</a:t>
              </a:r>
              <a:endParaRPr lang="zh-CN" altLang="en-US" sz="1800" dirty="0"/>
            </a:p>
          </p:txBody>
        </p: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16205657-9406-4C15-B3BD-4A81641F8C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78231" y="3512840"/>
              <a:ext cx="378542" cy="2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E27E8CFF-BC71-47C5-9942-BFAB25BE4B9B}"/>
                </a:ext>
              </a:extLst>
            </p:cNvPr>
            <p:cNvCxnSpPr/>
            <p:nvPr/>
          </p:nvCxnSpPr>
          <p:spPr>
            <a:xfrm flipH="1" flipV="1">
              <a:off x="5700480" y="4294714"/>
              <a:ext cx="378872" cy="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E786CB1C-A900-4EFA-B40C-781ED8E6E013}"/>
                </a:ext>
              </a:extLst>
            </p:cNvPr>
            <p:cNvCxnSpPr>
              <a:cxnSpLocks/>
            </p:cNvCxnSpPr>
            <p:nvPr/>
          </p:nvCxnSpPr>
          <p:spPr>
            <a:xfrm>
              <a:off x="5683374" y="2950441"/>
              <a:ext cx="20612" cy="299507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圆角矩形 86">
              <a:extLst>
                <a:ext uri="{FF2B5EF4-FFF2-40B4-BE49-F238E27FC236}">
                  <a16:creationId xmlns:a16="http://schemas.microsoft.com/office/drawing/2014/main" id="{38D45844-43F5-4F3B-A99B-22C08C09F872}"/>
                </a:ext>
              </a:extLst>
            </p:cNvPr>
            <p:cNvSpPr/>
            <p:nvPr/>
          </p:nvSpPr>
          <p:spPr>
            <a:xfrm>
              <a:off x="6106227" y="4832316"/>
              <a:ext cx="1647888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8638FD7E-0035-4ABD-A08F-4099193F4754}"/>
                </a:ext>
              </a:extLst>
            </p:cNvPr>
            <p:cNvSpPr txBox="1"/>
            <p:nvPr/>
          </p:nvSpPr>
          <p:spPr>
            <a:xfrm>
              <a:off x="6380703" y="4936411"/>
              <a:ext cx="10557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en-US" altLang="zh-CN" sz="1800" dirty="0">
                  <a:hlinkClick r:id="rId5" action="ppaction://hlinksldjump"/>
                </a:rPr>
                <a:t>SFC</a:t>
              </a:r>
              <a:r>
                <a:rPr lang="zh-CN" altLang="en-US" sz="1800" dirty="0">
                  <a:hlinkClick r:id="rId5" action="ppaction://hlinksldjump"/>
                </a:rPr>
                <a:t>编程</a:t>
              </a:r>
              <a:endParaRPr lang="zh-CN" altLang="en-US" sz="1800" dirty="0"/>
            </a:p>
          </p:txBody>
        </p:sp>
        <p:sp>
          <p:nvSpPr>
            <p:cNvPr id="111" name="圆角矩形 88">
              <a:extLst>
                <a:ext uri="{FF2B5EF4-FFF2-40B4-BE49-F238E27FC236}">
                  <a16:creationId xmlns:a16="http://schemas.microsoft.com/office/drawing/2014/main" id="{660806DA-92E9-40C7-B753-69AEDCEA9A8D}"/>
                </a:ext>
              </a:extLst>
            </p:cNvPr>
            <p:cNvSpPr/>
            <p:nvPr/>
          </p:nvSpPr>
          <p:spPr>
            <a:xfrm>
              <a:off x="6079351" y="5717620"/>
              <a:ext cx="1647888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1C23F910-E712-4A9B-BF30-87EE2304647E}"/>
                </a:ext>
              </a:extLst>
            </p:cNvPr>
            <p:cNvSpPr txBox="1"/>
            <p:nvPr/>
          </p:nvSpPr>
          <p:spPr>
            <a:xfrm>
              <a:off x="6230202" y="5680365"/>
              <a:ext cx="150922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en-US" altLang="zh-CN" sz="1800" dirty="0">
                  <a:hlinkClick r:id="rId5" action="ppaction://hlinksldjump"/>
                </a:rPr>
                <a:t>3U</a:t>
              </a:r>
              <a:r>
                <a:rPr lang="zh-CN" altLang="en-US" sz="1800" dirty="0">
                  <a:hlinkClick r:id="rId5" action="ppaction://hlinksldjump"/>
                </a:rPr>
                <a:t>新增功能指令</a:t>
              </a:r>
              <a:endParaRPr lang="zh-CN" altLang="en-US" sz="1800" dirty="0"/>
            </a:p>
          </p:txBody>
        </p: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2B8DB2CF-5A52-41F9-BC9C-898E446083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06224" y="5104354"/>
              <a:ext cx="378542" cy="2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85D72F45-2662-48C9-B1A8-4AF39BA181F4}"/>
                </a:ext>
              </a:extLst>
            </p:cNvPr>
            <p:cNvCxnSpPr/>
            <p:nvPr/>
          </p:nvCxnSpPr>
          <p:spPr>
            <a:xfrm flipH="1" flipV="1">
              <a:off x="5703988" y="5945510"/>
              <a:ext cx="378872" cy="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圆角矩形 93">
              <a:extLst>
                <a:ext uri="{FF2B5EF4-FFF2-40B4-BE49-F238E27FC236}">
                  <a16:creationId xmlns:a16="http://schemas.microsoft.com/office/drawing/2014/main" id="{024F715A-B091-41E3-AC12-EE4E88CCA6C4}"/>
                </a:ext>
              </a:extLst>
            </p:cNvPr>
            <p:cNvSpPr/>
            <p:nvPr/>
          </p:nvSpPr>
          <p:spPr>
            <a:xfrm>
              <a:off x="8010482" y="3219412"/>
              <a:ext cx="1673319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53F42B10-61DA-43C2-8042-034722DDAD1E}"/>
                </a:ext>
              </a:extLst>
            </p:cNvPr>
            <p:cNvSpPr txBox="1"/>
            <p:nvPr/>
          </p:nvSpPr>
          <p:spPr>
            <a:xfrm>
              <a:off x="8090254" y="3314267"/>
              <a:ext cx="1569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sz="1800" dirty="0">
                  <a:hlinkClick r:id="rId6" action="ppaction://hlinksldjump"/>
                </a:rPr>
                <a:t>编程样例练习</a:t>
              </a:r>
              <a:endParaRPr lang="zh-CN" altLang="en-US" sz="1800" dirty="0"/>
            </a:p>
          </p:txBody>
        </p: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1702FEF9-6C1E-4B91-9FAB-B39641182A5D}"/>
                </a:ext>
              </a:extLst>
            </p:cNvPr>
            <p:cNvCxnSpPr>
              <a:cxnSpLocks/>
            </p:cNvCxnSpPr>
            <p:nvPr/>
          </p:nvCxnSpPr>
          <p:spPr>
            <a:xfrm>
              <a:off x="7827895" y="2945079"/>
              <a:ext cx="0" cy="56814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>
              <a:extLst>
                <a:ext uri="{FF2B5EF4-FFF2-40B4-BE49-F238E27FC236}">
                  <a16:creationId xmlns:a16="http://schemas.microsoft.com/office/drawing/2014/main" id="{82D75DA9-CC3B-48DB-A9D6-1143977A6B3D}"/>
                </a:ext>
              </a:extLst>
            </p:cNvPr>
            <p:cNvCxnSpPr>
              <a:cxnSpLocks/>
              <a:endCxn id="91" idx="1"/>
            </p:cNvCxnSpPr>
            <p:nvPr/>
          </p:nvCxnSpPr>
          <p:spPr>
            <a:xfrm>
              <a:off x="2134324" y="2688199"/>
              <a:ext cx="6812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>
              <a:extLst>
                <a:ext uri="{FF2B5EF4-FFF2-40B4-BE49-F238E27FC236}">
                  <a16:creationId xmlns:a16="http://schemas.microsoft.com/office/drawing/2014/main" id="{F3591E40-8032-4D08-BDCF-09ECF0D7BA2E}"/>
                </a:ext>
              </a:extLst>
            </p:cNvPr>
            <p:cNvCxnSpPr>
              <a:cxnSpLocks/>
            </p:cNvCxnSpPr>
            <p:nvPr/>
          </p:nvCxnSpPr>
          <p:spPr>
            <a:xfrm>
              <a:off x="4573567" y="2687248"/>
              <a:ext cx="53585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119">
              <a:extLst>
                <a:ext uri="{FF2B5EF4-FFF2-40B4-BE49-F238E27FC236}">
                  <a16:creationId xmlns:a16="http://schemas.microsoft.com/office/drawing/2014/main" id="{75A70A52-F5D7-464C-8110-78D7DC9CF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9604" y="2666854"/>
              <a:ext cx="446843" cy="262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箭头连接符 120">
              <a:extLst>
                <a:ext uri="{FF2B5EF4-FFF2-40B4-BE49-F238E27FC236}">
                  <a16:creationId xmlns:a16="http://schemas.microsoft.com/office/drawing/2014/main" id="{D6451B98-2330-422B-AD31-69E2B7C69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61269" y="2648876"/>
              <a:ext cx="947522" cy="568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5A55FDC2-5C0D-4F58-85F4-F5ED4CCC4326}"/>
                </a:ext>
              </a:extLst>
            </p:cNvPr>
            <p:cNvCxnSpPr>
              <a:cxnSpLocks/>
            </p:cNvCxnSpPr>
            <p:nvPr/>
          </p:nvCxnSpPr>
          <p:spPr>
            <a:xfrm>
              <a:off x="9878023" y="2648876"/>
              <a:ext cx="0" cy="322846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56878DC7-899F-4C98-A6A3-3BD067A8E043}"/>
                </a:ext>
              </a:extLst>
            </p:cNvPr>
            <p:cNvCxnSpPr>
              <a:cxnSpLocks/>
            </p:cNvCxnSpPr>
            <p:nvPr/>
          </p:nvCxnSpPr>
          <p:spPr>
            <a:xfrm>
              <a:off x="9878023" y="3502585"/>
              <a:ext cx="3472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8B6551E3-A14B-4080-BB47-CC8F1DB78113}"/>
                </a:ext>
              </a:extLst>
            </p:cNvPr>
            <p:cNvCxnSpPr>
              <a:cxnSpLocks/>
            </p:cNvCxnSpPr>
            <p:nvPr/>
          </p:nvCxnSpPr>
          <p:spPr>
            <a:xfrm>
              <a:off x="9878023" y="4300084"/>
              <a:ext cx="3472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61B17605-97AE-4929-91BB-F7913C058341}"/>
                </a:ext>
              </a:extLst>
            </p:cNvPr>
            <p:cNvCxnSpPr>
              <a:cxnSpLocks/>
            </p:cNvCxnSpPr>
            <p:nvPr/>
          </p:nvCxnSpPr>
          <p:spPr>
            <a:xfrm>
              <a:off x="9874260" y="5104354"/>
              <a:ext cx="3472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>
              <a:extLst>
                <a:ext uri="{FF2B5EF4-FFF2-40B4-BE49-F238E27FC236}">
                  <a16:creationId xmlns:a16="http://schemas.microsoft.com/office/drawing/2014/main" id="{C6E749F9-6DCB-41E7-A0F4-B6C92A20DB6A}"/>
                </a:ext>
              </a:extLst>
            </p:cNvPr>
            <p:cNvCxnSpPr>
              <a:cxnSpLocks/>
            </p:cNvCxnSpPr>
            <p:nvPr/>
          </p:nvCxnSpPr>
          <p:spPr>
            <a:xfrm>
              <a:off x="9890213" y="5877335"/>
              <a:ext cx="34727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圆角矩形 15">
              <a:extLst>
                <a:ext uri="{FF2B5EF4-FFF2-40B4-BE49-F238E27FC236}">
                  <a16:creationId xmlns:a16="http://schemas.microsoft.com/office/drawing/2014/main" id="{0BBCB57C-5444-48F3-9768-10458584896A}"/>
                </a:ext>
              </a:extLst>
            </p:cNvPr>
            <p:cNvSpPr/>
            <p:nvPr/>
          </p:nvSpPr>
          <p:spPr>
            <a:xfrm>
              <a:off x="1545608" y="3219412"/>
              <a:ext cx="1630693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30A67C9C-CC33-40E8-B03E-E1E56686AEEA}"/>
                </a:ext>
              </a:extLst>
            </p:cNvPr>
            <p:cNvCxnSpPr>
              <a:cxnSpLocks/>
              <a:endCxn id="127" idx="1"/>
            </p:cNvCxnSpPr>
            <p:nvPr/>
          </p:nvCxnSpPr>
          <p:spPr>
            <a:xfrm flipV="1">
              <a:off x="1236371" y="3495016"/>
              <a:ext cx="309236" cy="1313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DD1A5C4F-968C-4951-9893-205B25159DD1}"/>
                </a:ext>
              </a:extLst>
            </p:cNvPr>
            <p:cNvSpPr txBox="1"/>
            <p:nvPr/>
          </p:nvSpPr>
          <p:spPr>
            <a:xfrm>
              <a:off x="1769597" y="3310536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sz="1800" dirty="0">
                  <a:hlinkClick r:id="rId2" action="ppaction://hlinksldjump"/>
                </a:rPr>
                <a:t>学习规划</a:t>
              </a:r>
              <a:endParaRPr lang="zh-CN" altLang="en-US" sz="1800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5FFEE31-6B3C-454D-9F00-7B546E6D7317}"/>
                </a:ext>
              </a:extLst>
            </p:cNvPr>
            <p:cNvSpPr txBox="1"/>
            <p:nvPr/>
          </p:nvSpPr>
          <p:spPr>
            <a:xfrm>
              <a:off x="10398432" y="2480462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hlinkClick r:id="rId7" action="ppaction://hlinksldjump"/>
                </a:rPr>
                <a:t>步进伺服</a:t>
              </a:r>
              <a:endParaRPr lang="zh-CN" altLang="en-US" dirty="0"/>
            </a:p>
          </p:txBody>
        </p:sp>
        <p:sp>
          <p:nvSpPr>
            <p:cNvPr id="132" name="圆角矩形 78">
              <a:extLst>
                <a:ext uri="{FF2B5EF4-FFF2-40B4-BE49-F238E27FC236}">
                  <a16:creationId xmlns:a16="http://schemas.microsoft.com/office/drawing/2014/main" id="{EE3A5C1B-C4DA-49CE-B07D-F50D4E08BED5}"/>
                </a:ext>
              </a:extLst>
            </p:cNvPr>
            <p:cNvSpPr/>
            <p:nvPr/>
          </p:nvSpPr>
          <p:spPr>
            <a:xfrm>
              <a:off x="10230876" y="2378731"/>
              <a:ext cx="1441517" cy="5385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AB3D3EE-D9C0-488A-8D32-8F38A2A62A5C}"/>
                </a:ext>
              </a:extLst>
            </p:cNvPr>
            <p:cNvSpPr txBox="1"/>
            <p:nvPr/>
          </p:nvSpPr>
          <p:spPr>
            <a:xfrm>
              <a:off x="10499671" y="3323352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hlinkClick r:id="rId8" action="ppaction://hlinksldjump"/>
                </a:rPr>
                <a:t>变频器</a:t>
              </a:r>
              <a:endParaRPr lang="zh-CN" altLang="en-US" dirty="0"/>
            </a:p>
          </p:txBody>
        </p:sp>
        <p:sp>
          <p:nvSpPr>
            <p:cNvPr id="135" name="圆角矩形 78">
              <a:extLst>
                <a:ext uri="{FF2B5EF4-FFF2-40B4-BE49-F238E27FC236}">
                  <a16:creationId xmlns:a16="http://schemas.microsoft.com/office/drawing/2014/main" id="{AC20DE27-3047-412E-A19D-D998E496F00C}"/>
                </a:ext>
              </a:extLst>
            </p:cNvPr>
            <p:cNvSpPr/>
            <p:nvPr/>
          </p:nvSpPr>
          <p:spPr>
            <a:xfrm>
              <a:off x="10247720" y="3219412"/>
              <a:ext cx="1441518" cy="5385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88B3BCEB-70AE-451B-84EA-51B971129E8E}"/>
                </a:ext>
              </a:extLst>
            </p:cNvPr>
            <p:cNvSpPr txBox="1"/>
            <p:nvPr/>
          </p:nvSpPr>
          <p:spPr>
            <a:xfrm>
              <a:off x="10582991" y="4126269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hlinkClick r:id="rId9" action="ppaction://hlinksldjump"/>
                </a:rPr>
                <a:t>通讯</a:t>
              </a:r>
              <a:endParaRPr lang="zh-CN" altLang="en-US" dirty="0"/>
            </a:p>
          </p:txBody>
        </p:sp>
        <p:sp>
          <p:nvSpPr>
            <p:cNvPr id="138" name="圆角矩形 78">
              <a:extLst>
                <a:ext uri="{FF2B5EF4-FFF2-40B4-BE49-F238E27FC236}">
                  <a16:creationId xmlns:a16="http://schemas.microsoft.com/office/drawing/2014/main" id="{937A5EC6-CB80-4F50-93E2-F79DB946BC97}"/>
                </a:ext>
              </a:extLst>
            </p:cNvPr>
            <p:cNvSpPr/>
            <p:nvPr/>
          </p:nvSpPr>
          <p:spPr>
            <a:xfrm>
              <a:off x="10207478" y="4023855"/>
              <a:ext cx="1441518" cy="5385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B52B6D00-FF0C-4031-9B48-60BEA7871630}"/>
                </a:ext>
              </a:extLst>
            </p:cNvPr>
            <p:cNvSpPr txBox="1"/>
            <p:nvPr/>
          </p:nvSpPr>
          <p:spPr>
            <a:xfrm>
              <a:off x="10552702" y="4926016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dirty="0">
                  <a:hlinkClick r:id="rId10" action="ppaction://hlinksldjump"/>
                </a:rPr>
                <a:t>模拟量</a:t>
              </a:r>
              <a:endParaRPr lang="zh-CN" altLang="en-US" dirty="0"/>
            </a:p>
          </p:txBody>
        </p:sp>
        <p:sp>
          <p:nvSpPr>
            <p:cNvPr id="141" name="圆角矩形 78">
              <a:extLst>
                <a:ext uri="{FF2B5EF4-FFF2-40B4-BE49-F238E27FC236}">
                  <a16:creationId xmlns:a16="http://schemas.microsoft.com/office/drawing/2014/main" id="{E1896216-1484-45F3-8E39-E3B4A2E06086}"/>
                </a:ext>
              </a:extLst>
            </p:cNvPr>
            <p:cNvSpPr/>
            <p:nvPr/>
          </p:nvSpPr>
          <p:spPr>
            <a:xfrm>
              <a:off x="10214034" y="4828301"/>
              <a:ext cx="1441518" cy="5385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B58507C7-3246-41EC-8454-6575214D7199}"/>
                </a:ext>
              </a:extLst>
            </p:cNvPr>
            <p:cNvSpPr txBox="1"/>
            <p:nvPr/>
          </p:nvSpPr>
          <p:spPr>
            <a:xfrm>
              <a:off x="10524280" y="5703520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sz="1800" dirty="0">
                  <a:hlinkClick r:id="rId11" action="ppaction://hlinksldjump"/>
                </a:rPr>
                <a:t>触摸屏</a:t>
              </a:r>
              <a:endParaRPr lang="zh-CN" altLang="en-US" sz="1800" dirty="0"/>
            </a:p>
          </p:txBody>
        </p:sp>
        <p:sp>
          <p:nvSpPr>
            <p:cNvPr id="144" name="圆角矩形 78">
              <a:extLst>
                <a:ext uri="{FF2B5EF4-FFF2-40B4-BE49-F238E27FC236}">
                  <a16:creationId xmlns:a16="http://schemas.microsoft.com/office/drawing/2014/main" id="{C26BD22D-9B82-489B-8BC0-839B517F0D80}"/>
                </a:ext>
              </a:extLst>
            </p:cNvPr>
            <p:cNvSpPr/>
            <p:nvPr/>
          </p:nvSpPr>
          <p:spPr>
            <a:xfrm>
              <a:off x="10227196" y="5625801"/>
              <a:ext cx="1441518" cy="5385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圆角矩形 49">
              <a:extLst>
                <a:ext uri="{FF2B5EF4-FFF2-40B4-BE49-F238E27FC236}">
                  <a16:creationId xmlns:a16="http://schemas.microsoft.com/office/drawing/2014/main" id="{555D03A2-FB49-491A-A03F-C977352F0CEF}"/>
                </a:ext>
              </a:extLst>
            </p:cNvPr>
            <p:cNvSpPr/>
            <p:nvPr/>
          </p:nvSpPr>
          <p:spPr>
            <a:xfrm>
              <a:off x="3811867" y="4030800"/>
              <a:ext cx="1523397" cy="5512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1AC607FF-5EBA-424E-B961-DB30151F5E61}"/>
                </a:ext>
              </a:extLst>
            </p:cNvPr>
            <p:cNvSpPr txBox="1"/>
            <p:nvPr/>
          </p:nvSpPr>
          <p:spPr>
            <a:xfrm>
              <a:off x="3798154" y="4115418"/>
              <a:ext cx="1569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思源黑体 CN Regular" panose="020B0500000000000000" pitchFamily="34" charset="-122"/>
                  <a:ea typeface="思源黑体 CN Regular" panose="020B0500000000000000" pitchFamily="34" charset="-122"/>
                </a:defRPr>
              </a:lvl1pPr>
            </a:lstStyle>
            <a:p>
              <a:r>
                <a:rPr lang="zh-CN" altLang="en-US" sz="1800" dirty="0">
                  <a:hlinkClick r:id="rId6" action="ppaction://hlinksldjump"/>
                </a:rPr>
                <a:t>编程逻辑锻炼</a:t>
              </a:r>
              <a:endParaRPr lang="en-US" altLang="zh-CN" sz="1800" dirty="0"/>
            </a:p>
          </p:txBody>
        </p: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46FB500F-48AF-45A4-80D4-4BB91F9DA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7895" y="3505831"/>
              <a:ext cx="17151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DC018A23-A950-478D-9F7B-73ED88A2B1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0967" y="4306403"/>
              <a:ext cx="25583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组合 160"/>
            <p:cNvGrpSpPr/>
            <p:nvPr/>
          </p:nvGrpSpPr>
          <p:grpSpPr>
            <a:xfrm>
              <a:off x="1081523" y="1716899"/>
              <a:ext cx="520418" cy="527019"/>
              <a:chOff x="1089592" y="1716899"/>
              <a:chExt cx="520418" cy="527019"/>
            </a:xfrm>
          </p:grpSpPr>
          <p:sp>
            <p:nvSpPr>
              <p:cNvPr id="149" name="椭圆 33">
                <a:extLst>
                  <a:ext uri="{FF2B5EF4-FFF2-40B4-BE49-F238E27FC236}">
                    <a16:creationId xmlns:a16="http://schemas.microsoft.com/office/drawing/2014/main" id="{2FDA9EB8-6E8F-46DB-B7F6-805DA3FD3F15}"/>
                  </a:ext>
                </a:extLst>
              </p:cNvPr>
              <p:cNvSpPr/>
              <p:nvPr/>
            </p:nvSpPr>
            <p:spPr>
              <a:xfrm>
                <a:off x="1089592" y="1716899"/>
                <a:ext cx="520418" cy="527019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1163661" y="1751962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1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2" name="组合 161"/>
            <p:cNvGrpSpPr/>
            <p:nvPr/>
          </p:nvGrpSpPr>
          <p:grpSpPr>
            <a:xfrm>
              <a:off x="3415072" y="1710642"/>
              <a:ext cx="520418" cy="527019"/>
              <a:chOff x="1089592" y="1716899"/>
              <a:chExt cx="520418" cy="527019"/>
            </a:xfrm>
          </p:grpSpPr>
          <p:sp>
            <p:nvSpPr>
              <p:cNvPr id="163" name="椭圆 33">
                <a:extLst>
                  <a:ext uri="{FF2B5EF4-FFF2-40B4-BE49-F238E27FC236}">
                    <a16:creationId xmlns:a16="http://schemas.microsoft.com/office/drawing/2014/main" id="{2FDA9EB8-6E8F-46DB-B7F6-805DA3FD3F15}"/>
                  </a:ext>
                </a:extLst>
              </p:cNvPr>
              <p:cNvSpPr/>
              <p:nvPr/>
            </p:nvSpPr>
            <p:spPr>
              <a:xfrm>
                <a:off x="1089592" y="1716899"/>
                <a:ext cx="520418" cy="527019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163661" y="1751962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2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5740552" y="1704385"/>
              <a:ext cx="520418" cy="527019"/>
              <a:chOff x="1089592" y="1716899"/>
              <a:chExt cx="520418" cy="527019"/>
            </a:xfrm>
          </p:grpSpPr>
          <p:sp>
            <p:nvSpPr>
              <p:cNvPr id="166" name="椭圆 33">
                <a:extLst>
                  <a:ext uri="{FF2B5EF4-FFF2-40B4-BE49-F238E27FC236}">
                    <a16:creationId xmlns:a16="http://schemas.microsoft.com/office/drawing/2014/main" id="{2FDA9EB8-6E8F-46DB-B7F6-805DA3FD3F15}"/>
                  </a:ext>
                </a:extLst>
              </p:cNvPr>
              <p:cNvSpPr/>
              <p:nvPr/>
            </p:nvSpPr>
            <p:spPr>
              <a:xfrm>
                <a:off x="1089592" y="1716899"/>
                <a:ext cx="520418" cy="527019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1163661" y="1751962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3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8" name="组合 167"/>
            <p:cNvGrpSpPr/>
            <p:nvPr/>
          </p:nvGrpSpPr>
          <p:grpSpPr>
            <a:xfrm>
              <a:off x="8066032" y="1698128"/>
              <a:ext cx="520418" cy="527019"/>
              <a:chOff x="1089592" y="1716899"/>
              <a:chExt cx="520418" cy="527019"/>
            </a:xfrm>
          </p:grpSpPr>
          <p:sp>
            <p:nvSpPr>
              <p:cNvPr id="169" name="椭圆 33">
                <a:extLst>
                  <a:ext uri="{FF2B5EF4-FFF2-40B4-BE49-F238E27FC236}">
                    <a16:creationId xmlns:a16="http://schemas.microsoft.com/office/drawing/2014/main" id="{2FDA9EB8-6E8F-46DB-B7F6-805DA3FD3F15}"/>
                  </a:ext>
                </a:extLst>
              </p:cNvPr>
              <p:cNvSpPr/>
              <p:nvPr/>
            </p:nvSpPr>
            <p:spPr>
              <a:xfrm>
                <a:off x="1089592" y="1716899"/>
                <a:ext cx="520418" cy="527019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1163661" y="1751962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4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1" name="组合 170"/>
            <p:cNvGrpSpPr/>
            <p:nvPr/>
          </p:nvGrpSpPr>
          <p:grpSpPr>
            <a:xfrm>
              <a:off x="10552702" y="1710191"/>
              <a:ext cx="520418" cy="527019"/>
              <a:chOff x="1089592" y="1716899"/>
              <a:chExt cx="520418" cy="527019"/>
            </a:xfrm>
          </p:grpSpPr>
          <p:sp>
            <p:nvSpPr>
              <p:cNvPr id="172" name="椭圆 33">
                <a:extLst>
                  <a:ext uri="{FF2B5EF4-FFF2-40B4-BE49-F238E27FC236}">
                    <a16:creationId xmlns:a16="http://schemas.microsoft.com/office/drawing/2014/main" id="{2FDA9EB8-6E8F-46DB-B7F6-805DA3FD3F15}"/>
                  </a:ext>
                </a:extLst>
              </p:cNvPr>
              <p:cNvSpPr/>
              <p:nvPr/>
            </p:nvSpPr>
            <p:spPr>
              <a:xfrm>
                <a:off x="1089592" y="1716899"/>
                <a:ext cx="520418" cy="527019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1163661" y="1751962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5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650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170256" y="4152838"/>
            <a:ext cx="3471847" cy="1749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D9F7DAD-FD95-42FC-A9B7-62078F5BC4D0}"/>
              </a:ext>
            </a:extLst>
          </p:cNvPr>
          <p:cNvSpPr txBox="1"/>
          <p:nvPr/>
        </p:nvSpPr>
        <p:spPr>
          <a:xfrm>
            <a:off x="2219248" y="1947748"/>
            <a:ext cx="7701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观看三菱班级课第一节，明确好自己要学习的内容有哪些，做好自己的学习规划</a:t>
            </a:r>
            <a:endParaRPr lang="en-US" altLang="zh-CN" sz="16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B478FAD-F0A2-4DC4-9420-FAE1059E9727}"/>
              </a:ext>
            </a:extLst>
          </p:cNvPr>
          <p:cNvSpPr/>
          <p:nvPr/>
        </p:nvSpPr>
        <p:spPr>
          <a:xfrm>
            <a:off x="2219248" y="2405951"/>
            <a:ext cx="5110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观看地址：</a:t>
            </a:r>
            <a:r>
              <a: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https://www.daodaotv.com/live/4673</a:t>
            </a:r>
            <a:endParaRPr lang="zh-CN" altLang="en-US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CE8D8E-AEAF-4EE3-8C1A-35BBED5BA440}"/>
              </a:ext>
            </a:extLst>
          </p:cNvPr>
          <p:cNvSpPr txBox="1"/>
          <p:nvPr/>
        </p:nvSpPr>
        <p:spPr>
          <a:xfrm>
            <a:off x="3068987" y="3962539"/>
            <a:ext cx="325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学习仿真软件的下载</a:t>
            </a:r>
            <a:endParaRPr lang="en-US" altLang="zh-CN" sz="1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97B7A5-D309-49BE-8567-A31BD8FC6346}"/>
              </a:ext>
            </a:extLst>
          </p:cNvPr>
          <p:cNvSpPr/>
          <p:nvPr/>
        </p:nvSpPr>
        <p:spPr>
          <a:xfrm>
            <a:off x="3074063" y="425587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https://bbs.jcpeixun.com/thread-11948-1-1.html</a:t>
            </a:r>
            <a:endParaRPr lang="en-US" altLang="zh-CN" sz="1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zh-CN" altLang="en-US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BDFBB5-2973-4DF7-B019-136A04433E87}"/>
              </a:ext>
            </a:extLst>
          </p:cNvPr>
          <p:cNvSpPr txBox="1"/>
          <p:nvPr/>
        </p:nvSpPr>
        <p:spPr>
          <a:xfrm>
            <a:off x="4961325" y="3976561"/>
            <a:ext cx="2921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（三菱</a:t>
            </a:r>
            <a:r>
              <a:rPr lang="en-US" altLang="zh-CN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选项里第</a:t>
            </a:r>
            <a:r>
              <a:rPr lang="en-US" altLang="zh-CN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17</a:t>
            </a:r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个）</a:t>
            </a:r>
            <a:endParaRPr lang="en-US" altLang="zh-CN" sz="1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34D2B8-9FFC-47BB-845A-1A4E9401A92B}"/>
              </a:ext>
            </a:extLst>
          </p:cNvPr>
          <p:cNvSpPr/>
          <p:nvPr/>
        </p:nvSpPr>
        <p:spPr>
          <a:xfrm>
            <a:off x="8216738" y="4222942"/>
            <a:ext cx="3436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三菱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FX</a:t>
            </a:r>
            <a:r>
              <a:rPr lang="zh-CN" altLang="en-US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系列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plc</a:t>
            </a:r>
            <a:r>
              <a:rPr lang="zh-CN" altLang="en-US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重难点解析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》</a:t>
            </a:r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http://course.jcpeixun.com/6820/</a:t>
            </a:r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</a:t>
            </a:r>
            <a:endParaRPr lang="en-US" altLang="zh-CN" sz="1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endParaRPr lang="en-US" altLang="zh-CN" sz="1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（该课程会贯穿整个学习阶段）</a:t>
            </a:r>
            <a:endParaRPr lang="en-US" altLang="zh-CN" sz="1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安装请看第二章第一节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84C9D6-9184-4FD4-B628-D57B99DDAF4B}"/>
              </a:ext>
            </a:extLst>
          </p:cNvPr>
          <p:cNvSpPr txBox="1"/>
          <p:nvPr/>
        </p:nvSpPr>
        <p:spPr>
          <a:xfrm>
            <a:off x="8283406" y="4952911"/>
            <a:ext cx="330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第</a:t>
            </a:r>
            <a:r>
              <a:rPr lang="en-US" altLang="zh-CN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章主要讲解该软件里面的项目</a:t>
            </a:r>
            <a:endParaRPr lang="en-US" altLang="zh-CN" sz="1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34E836-EE2E-4CD2-8CBF-8773D7FC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907" y="4006288"/>
            <a:ext cx="598808" cy="7154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1C0A1D6-B6AA-4AD2-B126-B6FC6AC5B3B4}"/>
              </a:ext>
            </a:extLst>
          </p:cNvPr>
          <p:cNvSpPr txBox="1"/>
          <p:nvPr/>
        </p:nvSpPr>
        <p:spPr>
          <a:xfrm>
            <a:off x="2322077" y="4928156"/>
            <a:ext cx="5323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该软件作为我们入门的一个引导，结合我们直播课、视频课进行练习。如果能把整个软件里面所有的项目都完成，说明你的编程逻辑已经初步形成，可以进入下个阶段的学习，当然也可以一边学习后面的知识点，一边练习该软件</a:t>
            </a:r>
            <a:endParaRPr lang="en-US" altLang="zh-CN" sz="1600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sp>
        <p:nvSpPr>
          <p:cNvPr id="28" name="矩形 27"/>
          <p:cNvSpPr/>
          <p:nvPr/>
        </p:nvSpPr>
        <p:spPr>
          <a:xfrm>
            <a:off x="2322077" y="145432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做好学习的计划</a:t>
            </a:r>
            <a:endParaRPr lang="zh-CN" altLang="en-US" sz="2000" dirty="0"/>
          </a:p>
        </p:txBody>
      </p:sp>
      <p:sp>
        <p:nvSpPr>
          <p:cNvPr id="29" name="矩形 28"/>
          <p:cNvSpPr/>
          <p:nvPr/>
        </p:nvSpPr>
        <p:spPr>
          <a:xfrm>
            <a:off x="2322077" y="344743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下载仿真软件学习</a:t>
            </a:r>
          </a:p>
        </p:txBody>
      </p:sp>
      <p:sp>
        <p:nvSpPr>
          <p:cNvPr id="31" name="虚尾箭头 30"/>
          <p:cNvSpPr/>
          <p:nvPr/>
        </p:nvSpPr>
        <p:spPr>
          <a:xfrm>
            <a:off x="7700263" y="4663741"/>
            <a:ext cx="385574" cy="717519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37" name="圆角矩形 36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5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itle_2">
            <a:extLst>
              <a:ext uri="{FF2B5EF4-FFF2-40B4-BE49-F238E27FC236}">
                <a16:creationId xmlns:a16="http://schemas.microsoft.com/office/drawing/2014/main" id="{9C5BF8AB-5DDE-480C-9CA8-087633CF791A}"/>
              </a:ext>
            </a:extLst>
          </p:cNvPr>
          <p:cNvSpPr/>
          <p:nvPr/>
        </p:nvSpPr>
        <p:spPr>
          <a:xfrm>
            <a:off x="691711" y="1395460"/>
            <a:ext cx="1518301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4" name="title_2">
            <a:extLst>
              <a:ext uri="{FF2B5EF4-FFF2-40B4-BE49-F238E27FC236}">
                <a16:creationId xmlns:a16="http://schemas.microsoft.com/office/drawing/2014/main" id="{2CA301BC-C792-49F7-A059-91B8BB84D1EF}"/>
              </a:ext>
            </a:extLst>
          </p:cNvPr>
          <p:cNvSpPr/>
          <p:nvPr/>
        </p:nvSpPr>
        <p:spPr>
          <a:xfrm>
            <a:off x="691710" y="3411801"/>
            <a:ext cx="1518301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solidFill>
                <a:srgbClr val="FF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r>
              <a:rPr lang="zh-CN" altLang="en-US" spc="225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16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516B102-1296-4D00-B18C-E056B55EDD19}"/>
              </a:ext>
            </a:extLst>
          </p:cNvPr>
          <p:cNvSpPr txBox="1"/>
          <p:nvPr/>
        </p:nvSpPr>
        <p:spPr>
          <a:xfrm>
            <a:off x="2246840" y="1420872"/>
            <a:ext cx="4059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编程软件及资料的下载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3CE4CEB-58CA-4477-8800-5475A2775221}"/>
              </a:ext>
            </a:extLst>
          </p:cNvPr>
          <p:cNvGrpSpPr/>
          <p:nvPr/>
        </p:nvGrpSpPr>
        <p:grpSpPr>
          <a:xfrm>
            <a:off x="7063180" y="2012598"/>
            <a:ext cx="3978555" cy="1681520"/>
            <a:chOff x="7063180" y="2012598"/>
            <a:chExt cx="3978555" cy="1681520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A570F7B3-31A8-4CC9-80B0-9DEB05DD3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3180" y="2012598"/>
              <a:ext cx="723810" cy="942857"/>
            </a:xfrm>
            <a:prstGeom prst="rect">
              <a:avLst/>
            </a:prstGeom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27A0527-BB23-4906-BCC3-DBA38244E36B}"/>
                </a:ext>
              </a:extLst>
            </p:cNvPr>
            <p:cNvSpPr txBox="1"/>
            <p:nvPr/>
          </p:nvSpPr>
          <p:spPr>
            <a:xfrm>
              <a:off x="7850302" y="2124458"/>
              <a:ext cx="31914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该软件也是三菱</a:t>
              </a:r>
              <a:r>
                <a:rPr lang="en-US" altLang="zh-CN" sz="16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plc</a:t>
              </a:r>
              <a:r>
                <a:rPr lang="zh-CN" altLang="en-US" sz="16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的编程软件，属于比较早期的软件，也可以用来编程，不过不如</a:t>
              </a:r>
              <a:r>
                <a:rPr lang="en-US" altLang="zh-CN" sz="16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works2</a:t>
              </a:r>
              <a:r>
                <a:rPr lang="zh-CN" altLang="en-US" sz="16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好用（</a:t>
              </a:r>
              <a:r>
                <a:rPr lang="zh-CN" altLang="en-US" sz="1600" dirty="0">
                  <a:solidFill>
                    <a:srgbClr val="FF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早期的程序和各种案例都是这个软件写的，需要安装这个软件可以直接打开建议下载</a:t>
              </a:r>
              <a:r>
                <a:rPr lang="zh-CN" altLang="en-US" sz="16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）</a:t>
              </a:r>
              <a:endParaRPr lang="en-US" altLang="zh-CN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40D6082-ABF2-467F-ABAB-A195E4CE6ED9}"/>
              </a:ext>
            </a:extLst>
          </p:cNvPr>
          <p:cNvGrpSpPr/>
          <p:nvPr/>
        </p:nvGrpSpPr>
        <p:grpSpPr>
          <a:xfrm>
            <a:off x="2055043" y="4384616"/>
            <a:ext cx="4924667" cy="1617850"/>
            <a:chOff x="1723338" y="4580362"/>
            <a:chExt cx="4924667" cy="1617850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CD38D42-CBAB-49DD-A446-760F8FDF1C58}"/>
                </a:ext>
              </a:extLst>
            </p:cNvPr>
            <p:cNvSpPr txBox="1"/>
            <p:nvPr/>
          </p:nvSpPr>
          <p:spPr>
            <a:xfrm>
              <a:off x="1723338" y="4580362"/>
              <a:ext cx="2629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各种编程手册的下载</a:t>
              </a:r>
              <a:r>
                <a:rPr lang="zh-CN" altLang="en-US" sz="16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：</a:t>
              </a:r>
              <a:endPara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9809CA2-BCC7-4F56-B1C0-C16B294032C8}"/>
                </a:ext>
              </a:extLst>
            </p:cNvPr>
            <p:cNvSpPr/>
            <p:nvPr/>
          </p:nvSpPr>
          <p:spPr>
            <a:xfrm>
              <a:off x="1723338" y="4978738"/>
              <a:ext cx="28650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https://bbs.jcpeixun.com/thread-160946-1-1.html</a:t>
              </a:r>
              <a:endPara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endPara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A381C970-F873-467C-81E9-BA711BA10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0360" y="4585922"/>
              <a:ext cx="828571" cy="980952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1CC74A6-A8A7-4016-9419-65325BA96E56}"/>
                </a:ext>
              </a:extLst>
            </p:cNvPr>
            <p:cNvSpPr/>
            <p:nvPr/>
          </p:nvSpPr>
          <p:spPr>
            <a:xfrm>
              <a:off x="4685219" y="5613437"/>
              <a:ext cx="19627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加入三菱班级群，在群文件里面下载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B299525-B895-4376-BEAB-7C6AC3C010F7}"/>
              </a:ext>
            </a:extLst>
          </p:cNvPr>
          <p:cNvGrpSpPr/>
          <p:nvPr/>
        </p:nvGrpSpPr>
        <p:grpSpPr>
          <a:xfrm>
            <a:off x="2246840" y="2124458"/>
            <a:ext cx="4432991" cy="2155190"/>
            <a:chOff x="2246840" y="2124458"/>
            <a:chExt cx="4432991" cy="215519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51F847D-BB74-4EAD-8511-5A250D4656FD}"/>
                </a:ext>
              </a:extLst>
            </p:cNvPr>
            <p:cNvSpPr/>
            <p:nvPr/>
          </p:nvSpPr>
          <p:spPr>
            <a:xfrm>
              <a:off x="3124479" y="2466948"/>
              <a:ext cx="3034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https://bbs.jcpeixun.com/thread-11948-1-1.html</a:t>
              </a:r>
              <a:endPara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695DAF3-873F-4E18-B5B0-C4C7339D2F15}"/>
                </a:ext>
              </a:extLst>
            </p:cNvPr>
            <p:cNvSpPr/>
            <p:nvPr/>
          </p:nvSpPr>
          <p:spPr>
            <a:xfrm>
              <a:off x="2246840" y="3694873"/>
              <a:ext cx="36826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http://course.jcpeixun.com/6820/</a:t>
              </a:r>
              <a:endPara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endParaRPr lang="zh-CN" altLang="en-US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C072BAB-1C89-4ED4-B656-26FC2A803412}"/>
                </a:ext>
              </a:extLst>
            </p:cNvPr>
            <p:cNvSpPr txBox="1"/>
            <p:nvPr/>
          </p:nvSpPr>
          <p:spPr>
            <a:xfrm>
              <a:off x="2246840" y="3391601"/>
              <a:ext cx="295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学习编程软件的使用学习视频</a:t>
              </a:r>
              <a:endParaRPr lang="en-US" altLang="zh-CN" sz="160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EBE8EB8-E1F6-4E2B-AC2F-8005FA9E01CF}"/>
                </a:ext>
              </a:extLst>
            </p:cNvPr>
            <p:cNvSpPr txBox="1"/>
            <p:nvPr/>
          </p:nvSpPr>
          <p:spPr>
            <a:xfrm>
              <a:off x="4920117" y="3391601"/>
              <a:ext cx="1759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（第</a:t>
              </a:r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4</a:t>
              </a: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、</a:t>
              </a:r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5</a:t>
              </a: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、</a:t>
              </a:r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6</a:t>
              </a: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节）</a:t>
              </a:r>
              <a:endParaRPr lang="en-US" altLang="zh-CN" sz="1600" dirty="0">
                <a:solidFill>
                  <a:schemeClr val="accent6">
                    <a:lumMod val="7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924033F4-B79A-48D2-9B1B-5E9B3FD06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1679" y="2258524"/>
              <a:ext cx="676190" cy="70476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3124479" y="2124458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编程软件下载连接：</a:t>
              </a:r>
              <a:endParaRPr lang="zh-CN" altLang="en-US" dirty="0"/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2055043" y="4196133"/>
            <a:ext cx="903524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59" name="圆角矩形 58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9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itle_2">
            <a:extLst>
              <a:ext uri="{FF2B5EF4-FFF2-40B4-BE49-F238E27FC236}">
                <a16:creationId xmlns:a16="http://schemas.microsoft.com/office/drawing/2014/main" id="{6A2C35A4-4989-42C0-AB0D-FA6019824E75}"/>
              </a:ext>
            </a:extLst>
          </p:cNvPr>
          <p:cNvSpPr/>
          <p:nvPr/>
        </p:nvSpPr>
        <p:spPr>
          <a:xfrm>
            <a:off x="706827" y="1414595"/>
            <a:ext cx="1518301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1DAF796-0033-4DDA-88FB-AA41D8BB7F60}"/>
              </a:ext>
            </a:extLst>
          </p:cNvPr>
          <p:cNvCxnSpPr>
            <a:cxnSpLocks/>
          </p:cNvCxnSpPr>
          <p:nvPr/>
        </p:nvCxnSpPr>
        <p:spPr>
          <a:xfrm flipV="1">
            <a:off x="6825803" y="1210615"/>
            <a:ext cx="0" cy="51756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3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E44B35-D0E0-48EF-A1E1-F1E5BEC2CC2D}"/>
              </a:ext>
            </a:extLst>
          </p:cNvPr>
          <p:cNvSpPr txBox="1"/>
          <p:nvPr/>
        </p:nvSpPr>
        <p:spPr>
          <a:xfrm>
            <a:off x="602678" y="453718"/>
            <a:ext cx="134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书本推荐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6AEC5C1F-2281-46B5-8B10-CC2DC93B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15" y="1087655"/>
            <a:ext cx="2072409" cy="24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47ED272-880B-4E91-A9CB-06E7FB3C7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63" y="1083816"/>
            <a:ext cx="1956978" cy="24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 descr="DSC01096111">
            <a:extLst>
              <a:ext uri="{FF2B5EF4-FFF2-40B4-BE49-F238E27FC236}">
                <a16:creationId xmlns:a16="http://schemas.microsoft.com/office/drawing/2014/main" id="{A2E6E036-4EAF-4EA3-92D8-F2C05E80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8" y="4216513"/>
            <a:ext cx="3203118" cy="2187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264B5CD-AEB4-49BB-8AB8-D8F35534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69" y="1083816"/>
            <a:ext cx="2078806" cy="249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FB5E211-3356-4232-A4F5-CB3AF43C6B64}"/>
              </a:ext>
            </a:extLst>
          </p:cNvPr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10" name="圆角矩形 58">
              <a:extLst>
                <a:ext uri="{FF2B5EF4-FFF2-40B4-BE49-F238E27FC236}">
                  <a16:creationId xmlns:a16="http://schemas.microsoft.com/office/drawing/2014/main" id="{AFBBCCF5-82BD-4A7B-A986-C65985B21DFE}"/>
                </a:ext>
              </a:extLst>
            </p:cNvPr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A2F33D0-F3B5-4D5F-BD90-92EB822C6A07}"/>
                </a:ext>
              </a:extLst>
            </p:cNvPr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6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433FF1B7-78AA-443F-912C-ABF361374EA5}"/>
              </a:ext>
            </a:extLst>
          </p:cNvPr>
          <p:cNvSpPr txBox="1"/>
          <p:nvPr/>
        </p:nvSpPr>
        <p:spPr>
          <a:xfrm>
            <a:off x="602678" y="3812209"/>
            <a:ext cx="134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学习机箱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553D62-C5BA-40F6-B583-68D174036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094" y="1083816"/>
            <a:ext cx="1882893" cy="24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1937" y="236074"/>
            <a:ext cx="287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PLC</a:t>
            </a:r>
            <a:r>
              <a:rPr lang="zh-CN" altLang="en-US" sz="2400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学习流程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6F5F629-781D-4570-B81A-B7F486BDA6F9}"/>
              </a:ext>
            </a:extLst>
          </p:cNvPr>
          <p:cNvSpPr txBox="1"/>
          <p:nvPr/>
        </p:nvSpPr>
        <p:spPr>
          <a:xfrm>
            <a:off x="2254126" y="2258524"/>
            <a:ext cx="3118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</a:t>
            </a:r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基础知识的学习</a:t>
            </a:r>
            <a:r>
              <a:rPr lang="en-US" altLang="zh-CN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: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</a:t>
            </a:r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三菱</a:t>
            </a:r>
            <a:r>
              <a:rPr lang="en-US" altLang="zh-CN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FX PLC</a:t>
            </a:r>
            <a:r>
              <a:rPr lang="zh-CN" altLang="en-US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编程与应用入门</a:t>
            </a:r>
            <a:r>
              <a:rPr lang="en-US" altLang="zh-CN" sz="1600" dirty="0">
                <a:solidFill>
                  <a:srgbClr val="FF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》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985B154-6382-490E-9E66-E04FC0CD1C19}"/>
              </a:ext>
            </a:extLst>
          </p:cNvPr>
          <p:cNvSpPr txBox="1"/>
          <p:nvPr/>
        </p:nvSpPr>
        <p:spPr>
          <a:xfrm>
            <a:off x="2415007" y="4024460"/>
            <a:ext cx="3764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学习的内容包括</a:t>
            </a:r>
            <a:r>
              <a:rPr lang="en-US" altLang="zh-CN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plc</a:t>
            </a:r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的结构，输入输出的类型，外部电路接线、选型等基础知识，重难点部分课参考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三菱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FX</a:t>
            </a:r>
            <a:r>
              <a:rPr lang="zh-CN" altLang="en-US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系列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plc</a:t>
            </a:r>
            <a:r>
              <a:rPr lang="zh-CN" altLang="en-US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重难点解析</a:t>
            </a:r>
            <a:r>
              <a:rPr lang="en-US" altLang="zh-CN" sz="16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》</a:t>
            </a:r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第一章的内容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E20D70-A5EA-45D3-8929-BEDC7F6A372E}"/>
              </a:ext>
            </a:extLst>
          </p:cNvPr>
          <p:cNvSpPr/>
          <p:nvPr/>
        </p:nvSpPr>
        <p:spPr>
          <a:xfrm>
            <a:off x="2415007" y="5101678"/>
            <a:ext cx="338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http://course.jcpeixun.com/6820/</a:t>
            </a:r>
          </a:p>
        </p:txBody>
      </p:sp>
      <p:sp>
        <p:nvSpPr>
          <p:cNvPr id="2" name="矩形 1"/>
          <p:cNvSpPr/>
          <p:nvPr/>
        </p:nvSpPr>
        <p:spPr>
          <a:xfrm>
            <a:off x="2319050" y="140919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基础知识的学习</a:t>
            </a:r>
            <a:endParaRPr lang="en-US" altLang="zh-CN" sz="2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5007" y="2903158"/>
            <a:ext cx="338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http://course.jcpeixun.com/1507/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10218656" y="6221604"/>
            <a:ext cx="1781666" cy="516139"/>
            <a:chOff x="10218656" y="6221604"/>
            <a:chExt cx="1781666" cy="516139"/>
          </a:xfrm>
        </p:grpSpPr>
        <p:sp>
          <p:nvSpPr>
            <p:cNvPr id="60" name="圆角矩形 59"/>
            <p:cNvSpPr/>
            <p:nvPr/>
          </p:nvSpPr>
          <p:spPr>
            <a:xfrm>
              <a:off x="10218656" y="6221604"/>
              <a:ext cx="1781666" cy="51613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0440075" y="631290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hlinkClick r:id="rId3" action="ppaction://hlinksldjump"/>
                </a:rPr>
                <a:t>返回第一页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_2">
            <a:extLst>
              <a:ext uri="{FF2B5EF4-FFF2-40B4-BE49-F238E27FC236}">
                <a16:creationId xmlns:a16="http://schemas.microsoft.com/office/drawing/2014/main" id="{FAD4C21A-5C76-4846-B96D-07B298668F57}"/>
              </a:ext>
            </a:extLst>
          </p:cNvPr>
          <p:cNvSpPr/>
          <p:nvPr/>
        </p:nvSpPr>
        <p:spPr>
          <a:xfrm>
            <a:off x="736229" y="1397177"/>
            <a:ext cx="1518301" cy="49371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pc="225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defRPr/>
            </a:pP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学习第</a:t>
            </a:r>
            <a:r>
              <a:rPr lang="en-US" altLang="zh-CN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4</a:t>
            </a:r>
            <a:r>
              <a:rPr lang="zh-CN" altLang="en-US" spc="225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0519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350"/>
  <p:tag name="MH_SECTIONID" val="351,352,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0B0F0"/>
          </a:solidFill>
          <a:prstDash val="solid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16370</TotalTime>
  <Words>2001</Words>
  <Application>Microsoft Office PowerPoint</Application>
  <PresentationFormat>宽屏</PresentationFormat>
  <Paragraphs>291</Paragraphs>
  <Slides>19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Adobe 楷体 Std R</vt:lpstr>
      <vt:lpstr>Kozuka Mincho Pr6N B</vt:lpstr>
      <vt:lpstr>楷体</vt:lpstr>
      <vt:lpstr>思源黑体 CN Heavy</vt:lpstr>
      <vt:lpstr>思源黑体 CN Medium</vt:lpstr>
      <vt:lpstr>思源黑体 CN Regular</vt:lpstr>
      <vt:lpstr>微软雅黑</vt:lpstr>
      <vt:lpstr>Arial</vt:lpstr>
      <vt:lpstr>Calibri</vt:lpstr>
      <vt:lpstr>Calibri Light</vt:lpstr>
      <vt:lpstr>Impact</vt:lpstr>
      <vt:lpstr>Rockwell Extra Bold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zengsheng liu</dc:creator>
  <cp:lastModifiedBy>admin</cp:lastModifiedBy>
  <cp:revision>809</cp:revision>
  <dcterms:created xsi:type="dcterms:W3CDTF">2016-02-19T01:44:18Z</dcterms:created>
  <dcterms:modified xsi:type="dcterms:W3CDTF">2019-12-03T03:59:36Z</dcterms:modified>
</cp:coreProperties>
</file>